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44"/>
  </p:notesMasterIdLst>
  <p:sldIdLst>
    <p:sldId id="257" r:id="rId2"/>
    <p:sldId id="258" r:id="rId3"/>
    <p:sldId id="306" r:id="rId4"/>
    <p:sldId id="333" r:id="rId5"/>
    <p:sldId id="262" r:id="rId6"/>
    <p:sldId id="266" r:id="rId7"/>
    <p:sldId id="268" r:id="rId8"/>
    <p:sldId id="271" r:id="rId9"/>
    <p:sldId id="272" r:id="rId10"/>
    <p:sldId id="273" r:id="rId11"/>
    <p:sldId id="274" r:id="rId12"/>
    <p:sldId id="275" r:id="rId13"/>
    <p:sldId id="276" r:id="rId14"/>
    <p:sldId id="277" r:id="rId15"/>
    <p:sldId id="278" r:id="rId16"/>
    <p:sldId id="305" r:id="rId17"/>
    <p:sldId id="307" r:id="rId18"/>
    <p:sldId id="309" r:id="rId19"/>
    <p:sldId id="339" r:id="rId20"/>
    <p:sldId id="327" r:id="rId21"/>
    <p:sldId id="334" r:id="rId22"/>
    <p:sldId id="321" r:id="rId23"/>
    <p:sldId id="348" r:id="rId24"/>
    <p:sldId id="328" r:id="rId25"/>
    <p:sldId id="336" r:id="rId26"/>
    <p:sldId id="329" r:id="rId27"/>
    <p:sldId id="325" r:id="rId28"/>
    <p:sldId id="330" r:id="rId29"/>
    <p:sldId id="357" r:id="rId30"/>
    <p:sldId id="338" r:id="rId31"/>
    <p:sldId id="349" r:id="rId32"/>
    <p:sldId id="350" r:id="rId33"/>
    <p:sldId id="351" r:id="rId34"/>
    <p:sldId id="352" r:id="rId35"/>
    <p:sldId id="353" r:id="rId36"/>
    <p:sldId id="354" r:id="rId37"/>
    <p:sldId id="355" r:id="rId38"/>
    <p:sldId id="356" r:id="rId39"/>
    <p:sldId id="331" r:id="rId40"/>
    <p:sldId id="359" r:id="rId41"/>
    <p:sldId id="319" r:id="rId42"/>
    <p:sldId id="292" r:id="rId43"/>
  </p:sldIdLst>
  <p:sldSz cx="9144000" cy="6858000" type="letter"/>
  <p:notesSz cx="6858000" cy="9144000"/>
  <p:defaultTextStyle>
    <a:defPPr>
      <a:defRPr lang="en-US"/>
    </a:defPPr>
    <a:lvl1pPr marL="0" algn="l" defTabSz="801356" rtl="0" eaLnBrk="1" latinLnBrk="0" hangingPunct="1">
      <a:defRPr sz="1578" kern="1200">
        <a:solidFill>
          <a:schemeClr val="tx1"/>
        </a:solidFill>
        <a:latin typeface="+mn-lt"/>
        <a:ea typeface="+mn-ea"/>
        <a:cs typeface="+mn-cs"/>
      </a:defRPr>
    </a:lvl1pPr>
    <a:lvl2pPr marL="400677" algn="l" defTabSz="801356" rtl="0" eaLnBrk="1" latinLnBrk="0" hangingPunct="1">
      <a:defRPr sz="1578" kern="1200">
        <a:solidFill>
          <a:schemeClr val="tx1"/>
        </a:solidFill>
        <a:latin typeface="+mn-lt"/>
        <a:ea typeface="+mn-ea"/>
        <a:cs typeface="+mn-cs"/>
      </a:defRPr>
    </a:lvl2pPr>
    <a:lvl3pPr marL="801356" algn="l" defTabSz="801356" rtl="0" eaLnBrk="1" latinLnBrk="0" hangingPunct="1">
      <a:defRPr sz="1578" kern="1200">
        <a:solidFill>
          <a:schemeClr val="tx1"/>
        </a:solidFill>
        <a:latin typeface="+mn-lt"/>
        <a:ea typeface="+mn-ea"/>
        <a:cs typeface="+mn-cs"/>
      </a:defRPr>
    </a:lvl3pPr>
    <a:lvl4pPr marL="1202036" algn="l" defTabSz="801356" rtl="0" eaLnBrk="1" latinLnBrk="0" hangingPunct="1">
      <a:defRPr sz="1578" kern="1200">
        <a:solidFill>
          <a:schemeClr val="tx1"/>
        </a:solidFill>
        <a:latin typeface="+mn-lt"/>
        <a:ea typeface="+mn-ea"/>
        <a:cs typeface="+mn-cs"/>
      </a:defRPr>
    </a:lvl4pPr>
    <a:lvl5pPr marL="1602715" algn="l" defTabSz="801356" rtl="0" eaLnBrk="1" latinLnBrk="0" hangingPunct="1">
      <a:defRPr sz="1578" kern="1200">
        <a:solidFill>
          <a:schemeClr val="tx1"/>
        </a:solidFill>
        <a:latin typeface="+mn-lt"/>
        <a:ea typeface="+mn-ea"/>
        <a:cs typeface="+mn-cs"/>
      </a:defRPr>
    </a:lvl5pPr>
    <a:lvl6pPr marL="2003392" algn="l" defTabSz="801356" rtl="0" eaLnBrk="1" latinLnBrk="0" hangingPunct="1">
      <a:defRPr sz="1578" kern="1200">
        <a:solidFill>
          <a:schemeClr val="tx1"/>
        </a:solidFill>
        <a:latin typeface="+mn-lt"/>
        <a:ea typeface="+mn-ea"/>
        <a:cs typeface="+mn-cs"/>
      </a:defRPr>
    </a:lvl6pPr>
    <a:lvl7pPr marL="2404070" algn="l" defTabSz="801356" rtl="0" eaLnBrk="1" latinLnBrk="0" hangingPunct="1">
      <a:defRPr sz="1578" kern="1200">
        <a:solidFill>
          <a:schemeClr val="tx1"/>
        </a:solidFill>
        <a:latin typeface="+mn-lt"/>
        <a:ea typeface="+mn-ea"/>
        <a:cs typeface="+mn-cs"/>
      </a:defRPr>
    </a:lvl7pPr>
    <a:lvl8pPr marL="2804750" algn="l" defTabSz="801356" rtl="0" eaLnBrk="1" latinLnBrk="0" hangingPunct="1">
      <a:defRPr sz="1578" kern="1200">
        <a:solidFill>
          <a:schemeClr val="tx1"/>
        </a:solidFill>
        <a:latin typeface="+mn-lt"/>
        <a:ea typeface="+mn-ea"/>
        <a:cs typeface="+mn-cs"/>
      </a:defRPr>
    </a:lvl8pPr>
    <a:lvl9pPr marL="3205428" algn="l" defTabSz="801356" rtl="0" eaLnBrk="1" latinLnBrk="0" hangingPunct="1">
      <a:defRPr sz="1578"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EB9E7"/>
    <a:srgbClr val="636466"/>
    <a:srgbClr val="1E8792"/>
    <a:srgbClr val="FFC100"/>
    <a:srgbClr val="FF8F85"/>
    <a:srgbClr val="65B3A1"/>
    <a:srgbClr val="DBDCDD"/>
    <a:srgbClr val="1F96A2"/>
    <a:srgbClr val="D8B9E7"/>
    <a:srgbClr val="FBB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1"/>
    <p:restoredTop sz="94629"/>
  </p:normalViewPr>
  <p:slideViewPr>
    <p:cSldViewPr snapToGrid="0" snapToObjects="1" showGuides="1">
      <p:cViewPr>
        <p:scale>
          <a:sx n="118" d="100"/>
          <a:sy n="118" d="100"/>
        </p:scale>
        <p:origin x="-103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7365D-3FCC-1D45-871A-638616A20703}" type="datetimeFigureOut">
              <a:rPr lang="en-AU" smtClean="0"/>
              <a:t>11/1/19</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E3F2E-7700-A441-A62A-06813DD6FF39}" type="slidenum">
              <a:rPr lang="en-AU" smtClean="0"/>
              <a:t>‹#›</a:t>
            </a:fld>
            <a:endParaRPr lang="en-AU" dirty="0"/>
          </a:p>
        </p:txBody>
      </p:sp>
    </p:spTree>
    <p:extLst>
      <p:ext uri="{BB962C8B-B14F-4D97-AF65-F5344CB8AC3E}">
        <p14:creationId xmlns:p14="http://schemas.microsoft.com/office/powerpoint/2010/main" val="761556145"/>
      </p:ext>
    </p:extLst>
  </p:cSld>
  <p:clrMap bg1="lt1" tx1="dk1" bg2="lt2" tx2="dk2" accent1="accent1" accent2="accent2" accent3="accent3" accent4="accent4" accent5="accent5" accent6="accent6" hlink="hlink" folHlink="folHlink"/>
  <p:notesStyle>
    <a:lvl1pPr marL="0" algn="l" defTabSz="801356" rtl="0" eaLnBrk="1" latinLnBrk="0" hangingPunct="1">
      <a:defRPr sz="1052" kern="1200">
        <a:solidFill>
          <a:schemeClr val="tx1"/>
        </a:solidFill>
        <a:latin typeface="+mn-lt"/>
        <a:ea typeface="+mn-ea"/>
        <a:cs typeface="+mn-cs"/>
      </a:defRPr>
    </a:lvl1pPr>
    <a:lvl2pPr marL="400677" algn="l" defTabSz="801356" rtl="0" eaLnBrk="1" latinLnBrk="0" hangingPunct="1">
      <a:defRPr sz="1052" kern="1200">
        <a:solidFill>
          <a:schemeClr val="tx1"/>
        </a:solidFill>
        <a:latin typeface="+mn-lt"/>
        <a:ea typeface="+mn-ea"/>
        <a:cs typeface="+mn-cs"/>
      </a:defRPr>
    </a:lvl2pPr>
    <a:lvl3pPr marL="801356" algn="l" defTabSz="801356" rtl="0" eaLnBrk="1" latinLnBrk="0" hangingPunct="1">
      <a:defRPr sz="1052" kern="1200">
        <a:solidFill>
          <a:schemeClr val="tx1"/>
        </a:solidFill>
        <a:latin typeface="+mn-lt"/>
        <a:ea typeface="+mn-ea"/>
        <a:cs typeface="+mn-cs"/>
      </a:defRPr>
    </a:lvl3pPr>
    <a:lvl4pPr marL="1202036" algn="l" defTabSz="801356" rtl="0" eaLnBrk="1" latinLnBrk="0" hangingPunct="1">
      <a:defRPr sz="1052" kern="1200">
        <a:solidFill>
          <a:schemeClr val="tx1"/>
        </a:solidFill>
        <a:latin typeface="+mn-lt"/>
        <a:ea typeface="+mn-ea"/>
        <a:cs typeface="+mn-cs"/>
      </a:defRPr>
    </a:lvl4pPr>
    <a:lvl5pPr marL="1602715" algn="l" defTabSz="801356" rtl="0" eaLnBrk="1" latinLnBrk="0" hangingPunct="1">
      <a:defRPr sz="1052" kern="1200">
        <a:solidFill>
          <a:schemeClr val="tx1"/>
        </a:solidFill>
        <a:latin typeface="+mn-lt"/>
        <a:ea typeface="+mn-ea"/>
        <a:cs typeface="+mn-cs"/>
      </a:defRPr>
    </a:lvl5pPr>
    <a:lvl6pPr marL="2003392" algn="l" defTabSz="801356" rtl="0" eaLnBrk="1" latinLnBrk="0" hangingPunct="1">
      <a:defRPr sz="1052" kern="1200">
        <a:solidFill>
          <a:schemeClr val="tx1"/>
        </a:solidFill>
        <a:latin typeface="+mn-lt"/>
        <a:ea typeface="+mn-ea"/>
        <a:cs typeface="+mn-cs"/>
      </a:defRPr>
    </a:lvl6pPr>
    <a:lvl7pPr marL="2404070" algn="l" defTabSz="801356" rtl="0" eaLnBrk="1" latinLnBrk="0" hangingPunct="1">
      <a:defRPr sz="1052" kern="1200">
        <a:solidFill>
          <a:schemeClr val="tx1"/>
        </a:solidFill>
        <a:latin typeface="+mn-lt"/>
        <a:ea typeface="+mn-ea"/>
        <a:cs typeface="+mn-cs"/>
      </a:defRPr>
    </a:lvl7pPr>
    <a:lvl8pPr marL="2804750" algn="l" defTabSz="801356" rtl="0" eaLnBrk="1" latinLnBrk="0" hangingPunct="1">
      <a:defRPr sz="1052" kern="1200">
        <a:solidFill>
          <a:schemeClr val="tx1"/>
        </a:solidFill>
        <a:latin typeface="+mn-lt"/>
        <a:ea typeface="+mn-ea"/>
        <a:cs typeface="+mn-cs"/>
      </a:defRPr>
    </a:lvl8pPr>
    <a:lvl9pPr marL="3205428" algn="l" defTabSz="801356" rtl="0" eaLnBrk="1" latinLnBrk="0" hangingPunct="1">
      <a:defRPr sz="10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2</a:t>
            </a:fld>
            <a:endParaRPr lang="en-AU" dirty="0"/>
          </a:p>
        </p:txBody>
      </p:sp>
    </p:spTree>
    <p:extLst>
      <p:ext uri="{BB962C8B-B14F-4D97-AF65-F5344CB8AC3E}">
        <p14:creationId xmlns:p14="http://schemas.microsoft.com/office/powerpoint/2010/main" val="471592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14</a:t>
            </a:fld>
            <a:endParaRPr lang="en-AU" dirty="0"/>
          </a:p>
        </p:txBody>
      </p:sp>
    </p:spTree>
    <p:extLst>
      <p:ext uri="{BB962C8B-B14F-4D97-AF65-F5344CB8AC3E}">
        <p14:creationId xmlns:p14="http://schemas.microsoft.com/office/powerpoint/2010/main" val="123417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15</a:t>
            </a:fld>
            <a:endParaRPr lang="en-AU" dirty="0"/>
          </a:p>
        </p:txBody>
      </p:sp>
    </p:spTree>
    <p:extLst>
      <p:ext uri="{BB962C8B-B14F-4D97-AF65-F5344CB8AC3E}">
        <p14:creationId xmlns:p14="http://schemas.microsoft.com/office/powerpoint/2010/main" val="2127427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16</a:t>
            </a:fld>
            <a:endParaRPr lang="en-AU" dirty="0"/>
          </a:p>
        </p:txBody>
      </p:sp>
    </p:spTree>
    <p:extLst>
      <p:ext uri="{BB962C8B-B14F-4D97-AF65-F5344CB8AC3E}">
        <p14:creationId xmlns:p14="http://schemas.microsoft.com/office/powerpoint/2010/main" val="864416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5</a:t>
            </a:fld>
            <a:endParaRPr lang="en-AU" dirty="0"/>
          </a:p>
        </p:txBody>
      </p:sp>
    </p:spTree>
    <p:extLst>
      <p:ext uri="{BB962C8B-B14F-4D97-AF65-F5344CB8AC3E}">
        <p14:creationId xmlns:p14="http://schemas.microsoft.com/office/powerpoint/2010/main" val="149472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7</a:t>
            </a:fld>
            <a:endParaRPr lang="en-AU" dirty="0"/>
          </a:p>
        </p:txBody>
      </p:sp>
    </p:spTree>
    <p:extLst>
      <p:ext uri="{BB962C8B-B14F-4D97-AF65-F5344CB8AC3E}">
        <p14:creationId xmlns:p14="http://schemas.microsoft.com/office/powerpoint/2010/main" val="147472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8</a:t>
            </a:fld>
            <a:endParaRPr lang="en-AU" dirty="0"/>
          </a:p>
        </p:txBody>
      </p:sp>
    </p:spTree>
    <p:extLst>
      <p:ext uri="{BB962C8B-B14F-4D97-AF65-F5344CB8AC3E}">
        <p14:creationId xmlns:p14="http://schemas.microsoft.com/office/powerpoint/2010/main" val="1922197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9</a:t>
            </a:fld>
            <a:endParaRPr lang="en-AU" dirty="0"/>
          </a:p>
        </p:txBody>
      </p:sp>
    </p:spTree>
    <p:extLst>
      <p:ext uri="{BB962C8B-B14F-4D97-AF65-F5344CB8AC3E}">
        <p14:creationId xmlns:p14="http://schemas.microsoft.com/office/powerpoint/2010/main" val="86576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10</a:t>
            </a:fld>
            <a:endParaRPr lang="en-AU" dirty="0"/>
          </a:p>
        </p:txBody>
      </p:sp>
    </p:spTree>
    <p:extLst>
      <p:ext uri="{BB962C8B-B14F-4D97-AF65-F5344CB8AC3E}">
        <p14:creationId xmlns:p14="http://schemas.microsoft.com/office/powerpoint/2010/main" val="54195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11</a:t>
            </a:fld>
            <a:endParaRPr lang="en-AU" dirty="0"/>
          </a:p>
        </p:txBody>
      </p:sp>
    </p:spTree>
    <p:extLst>
      <p:ext uri="{BB962C8B-B14F-4D97-AF65-F5344CB8AC3E}">
        <p14:creationId xmlns:p14="http://schemas.microsoft.com/office/powerpoint/2010/main" val="87495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12</a:t>
            </a:fld>
            <a:endParaRPr lang="en-AU" dirty="0"/>
          </a:p>
        </p:txBody>
      </p:sp>
    </p:spTree>
    <p:extLst>
      <p:ext uri="{BB962C8B-B14F-4D97-AF65-F5344CB8AC3E}">
        <p14:creationId xmlns:p14="http://schemas.microsoft.com/office/powerpoint/2010/main" val="44674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8DE3F2E-7700-A441-A62A-06813DD6FF39}" type="slidenum">
              <a:rPr lang="en-AU" smtClean="0"/>
              <a:t>13</a:t>
            </a:fld>
            <a:endParaRPr lang="en-AU" dirty="0"/>
          </a:p>
        </p:txBody>
      </p:sp>
    </p:spTree>
    <p:extLst>
      <p:ext uri="{BB962C8B-B14F-4D97-AF65-F5344CB8AC3E}">
        <p14:creationId xmlns:p14="http://schemas.microsoft.com/office/powerpoint/2010/main" val="10046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226483" y="404813"/>
            <a:ext cx="7886700" cy="532024"/>
          </a:xfrm>
          <a:prstGeom prst="rect">
            <a:avLst/>
          </a:prstGeom>
        </p:spPr>
        <p:txBody>
          <a:bodyPr vert="horz" lIns="90000" tIns="0" rIns="91440" bIns="0" rtlCol="0" anchor="t" anchorCtr="0">
            <a:normAutofit/>
          </a:bodyPr>
          <a:lstStyle/>
          <a:p>
            <a:r>
              <a:rPr lang="en-US" dirty="0" smtClean="0"/>
              <a:t>Click to edit Master title style</a:t>
            </a:r>
            <a:endParaRPr lang="en-US" dirty="0"/>
          </a:p>
        </p:txBody>
      </p:sp>
      <p:sp>
        <p:nvSpPr>
          <p:cNvPr id="5" name="Date Placeholder 3"/>
          <p:cNvSpPr>
            <a:spLocks noGrp="1"/>
          </p:cNvSpPr>
          <p:nvPr>
            <p:ph type="dt" sz="half" idx="2"/>
          </p:nvPr>
        </p:nvSpPr>
        <p:spPr>
          <a:xfrm>
            <a:off x="330961" y="6434597"/>
            <a:ext cx="3917189" cy="365125"/>
          </a:xfrm>
          <a:prstGeom prst="rect">
            <a:avLst/>
          </a:prstGeom>
        </p:spPr>
        <p:txBody>
          <a:bodyPr vert="horz" lIns="0" tIns="72000" rIns="0" bIns="0" rtlCol="0" anchor="t" anchorCtr="0"/>
          <a:lstStyle>
            <a:lvl1pPr algn="l">
              <a:defRPr sz="684" b="1">
                <a:solidFill>
                  <a:schemeClr val="tx1">
                    <a:tint val="75000"/>
                  </a:schemeClr>
                </a:solidFill>
                <a:latin typeface="Verdana" charset="0"/>
                <a:ea typeface="Verdana" charset="0"/>
                <a:cs typeface="Verdana" charset="0"/>
              </a:defRPr>
            </a:lvl1pPr>
          </a:lstStyle>
          <a:p>
            <a:r>
              <a:rPr lang="en-NZ" dirty="0" smtClean="0"/>
              <a:t>Del Norte County | Food Security Empathy Research Findings</a:t>
            </a:r>
            <a:endParaRPr lang="en-AU" b="0" dirty="0"/>
          </a:p>
        </p:txBody>
      </p:sp>
      <p:sp>
        <p:nvSpPr>
          <p:cNvPr id="6" name="Slide Number Placeholder 5"/>
          <p:cNvSpPr>
            <a:spLocks noGrp="1"/>
          </p:cNvSpPr>
          <p:nvPr>
            <p:ph type="sldNum" sz="quarter" idx="4"/>
          </p:nvPr>
        </p:nvSpPr>
        <p:spPr>
          <a:xfrm>
            <a:off x="6788150" y="6409196"/>
            <a:ext cx="2057400" cy="365125"/>
          </a:xfrm>
          <a:prstGeom prst="rect">
            <a:avLst/>
          </a:prstGeom>
        </p:spPr>
        <p:txBody>
          <a:bodyPr vert="horz" lIns="0" tIns="72000" rIns="0" bIns="0" rtlCol="0" anchor="t" anchorCtr="0"/>
          <a:lstStyle>
            <a:lvl1pPr algn="r">
              <a:defRPr sz="684" b="0" i="0">
                <a:solidFill>
                  <a:schemeClr val="tx1">
                    <a:tint val="75000"/>
                  </a:schemeClr>
                </a:solidFill>
                <a:latin typeface="Verdana" charset="0"/>
                <a:ea typeface="Verdana" charset="0"/>
                <a:cs typeface="Verdana" charset="0"/>
              </a:defRPr>
            </a:lvl1pPr>
          </a:lstStyle>
          <a:p>
            <a:fld id="{27D617BE-8250-D742-8F3A-8EE6AE56917F}" type="slidenum">
              <a:rPr lang="en-AU" smtClean="0"/>
              <a:pPr/>
              <a:t>‹#›</a:t>
            </a:fld>
            <a:endParaRPr lang="en-AU" dirty="0"/>
          </a:p>
        </p:txBody>
      </p:sp>
    </p:spTree>
    <p:extLst>
      <p:ext uri="{BB962C8B-B14F-4D97-AF65-F5344CB8AC3E}">
        <p14:creationId xmlns:p14="http://schemas.microsoft.com/office/powerpoint/2010/main" val="94393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26483" y="404813"/>
            <a:ext cx="7886700" cy="532024"/>
          </a:xfrm>
          <a:prstGeom prst="rect">
            <a:avLst/>
          </a:prstGeom>
        </p:spPr>
        <p:txBody>
          <a:bodyPr vert="horz" lIns="90000" tIns="0" rIns="91440" bIns="0" rtlCol="0" anchor="t" anchorCtr="0">
            <a:normAutofit/>
          </a:bodyPr>
          <a:lstStyle/>
          <a:p>
            <a:r>
              <a:rPr lang="en-US" dirty="0" smtClean="0"/>
              <a:t>Click to edit Master title style</a:t>
            </a:r>
            <a:endParaRPr lang="en-US" dirty="0"/>
          </a:p>
        </p:txBody>
      </p:sp>
      <p:sp>
        <p:nvSpPr>
          <p:cNvPr id="8" name="Date Placeholder 3"/>
          <p:cNvSpPr>
            <a:spLocks noGrp="1"/>
          </p:cNvSpPr>
          <p:nvPr>
            <p:ph type="dt" sz="half" idx="2"/>
          </p:nvPr>
        </p:nvSpPr>
        <p:spPr>
          <a:xfrm>
            <a:off x="330961" y="6434597"/>
            <a:ext cx="3917189" cy="365125"/>
          </a:xfrm>
          <a:prstGeom prst="rect">
            <a:avLst/>
          </a:prstGeom>
        </p:spPr>
        <p:txBody>
          <a:bodyPr vert="horz" lIns="0" tIns="72000" rIns="0" bIns="0" rtlCol="0" anchor="t" anchorCtr="0"/>
          <a:lstStyle>
            <a:lvl1pPr algn="l">
              <a:defRPr sz="684" b="1">
                <a:solidFill>
                  <a:schemeClr val="tx1">
                    <a:tint val="75000"/>
                  </a:schemeClr>
                </a:solidFill>
                <a:latin typeface="Verdana" charset="0"/>
                <a:ea typeface="Verdana" charset="0"/>
                <a:cs typeface="Verdana" charset="0"/>
              </a:defRPr>
            </a:lvl1pPr>
          </a:lstStyle>
          <a:p>
            <a:r>
              <a:rPr lang="en-NZ" dirty="0" smtClean="0"/>
              <a:t>Del Norte County | Food Security Empathy Research Findings</a:t>
            </a:r>
            <a:endParaRPr lang="en-AU" b="0" dirty="0"/>
          </a:p>
        </p:txBody>
      </p:sp>
      <p:sp>
        <p:nvSpPr>
          <p:cNvPr id="9" name="Slide Number Placeholder 5"/>
          <p:cNvSpPr>
            <a:spLocks noGrp="1"/>
          </p:cNvSpPr>
          <p:nvPr>
            <p:ph type="sldNum" sz="quarter" idx="4"/>
          </p:nvPr>
        </p:nvSpPr>
        <p:spPr>
          <a:xfrm>
            <a:off x="6788150" y="6409196"/>
            <a:ext cx="2057400" cy="365125"/>
          </a:xfrm>
          <a:prstGeom prst="rect">
            <a:avLst/>
          </a:prstGeom>
        </p:spPr>
        <p:txBody>
          <a:bodyPr vert="horz" lIns="0" tIns="72000" rIns="0" bIns="0" rtlCol="0" anchor="t" anchorCtr="0"/>
          <a:lstStyle>
            <a:lvl1pPr algn="r">
              <a:defRPr sz="684" b="0" i="0">
                <a:solidFill>
                  <a:schemeClr val="tx1">
                    <a:tint val="75000"/>
                  </a:schemeClr>
                </a:solidFill>
                <a:latin typeface="Verdana" charset="0"/>
                <a:ea typeface="Verdana" charset="0"/>
                <a:cs typeface="Verdana" charset="0"/>
              </a:defRPr>
            </a:lvl1pPr>
          </a:lstStyle>
          <a:p>
            <a:fld id="{27D617BE-8250-D742-8F3A-8EE6AE56917F}" type="slidenum">
              <a:rPr lang="en-AU" smtClean="0"/>
              <a:pPr/>
              <a:t>‹#›</a:t>
            </a:fld>
            <a:endParaRPr lang="en-AU" dirty="0"/>
          </a:p>
        </p:txBody>
      </p:sp>
    </p:spTree>
    <p:extLst>
      <p:ext uri="{BB962C8B-B14F-4D97-AF65-F5344CB8AC3E}">
        <p14:creationId xmlns:p14="http://schemas.microsoft.com/office/powerpoint/2010/main" val="98733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26483" y="404813"/>
            <a:ext cx="7886700" cy="532024"/>
          </a:xfrm>
          <a:prstGeom prst="rect">
            <a:avLst/>
          </a:prstGeom>
        </p:spPr>
        <p:txBody>
          <a:bodyPr vert="horz" lIns="90000" tIns="0" rIns="91440" bIns="0" rtlCol="0" anchor="t" anchorCtr="0">
            <a:normAutofit/>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330961" y="6434597"/>
            <a:ext cx="3917189" cy="365125"/>
          </a:xfrm>
          <a:prstGeom prst="rect">
            <a:avLst/>
          </a:prstGeom>
        </p:spPr>
        <p:txBody>
          <a:bodyPr vert="horz" lIns="0" tIns="72000" rIns="0" bIns="0" rtlCol="0" anchor="t" anchorCtr="0"/>
          <a:lstStyle>
            <a:lvl1pPr algn="l">
              <a:defRPr sz="684" b="1">
                <a:solidFill>
                  <a:schemeClr val="tx1">
                    <a:tint val="75000"/>
                  </a:schemeClr>
                </a:solidFill>
                <a:latin typeface="Verdana" charset="0"/>
                <a:ea typeface="Verdana" charset="0"/>
                <a:cs typeface="Verdana" charset="0"/>
              </a:defRPr>
            </a:lvl1pPr>
          </a:lstStyle>
          <a:p>
            <a:r>
              <a:rPr lang="en-NZ" dirty="0" smtClean="0"/>
              <a:t>Del Norte County | Food Security Empathy Research Findings</a:t>
            </a:r>
            <a:endParaRPr lang="en-AU" b="0" dirty="0"/>
          </a:p>
        </p:txBody>
      </p:sp>
      <p:sp>
        <p:nvSpPr>
          <p:cNvPr id="7" name="Slide Number Placeholder 5"/>
          <p:cNvSpPr>
            <a:spLocks noGrp="1"/>
          </p:cNvSpPr>
          <p:nvPr>
            <p:ph type="sldNum" sz="quarter" idx="4"/>
          </p:nvPr>
        </p:nvSpPr>
        <p:spPr>
          <a:xfrm>
            <a:off x="6788150" y="6409196"/>
            <a:ext cx="2057400" cy="365125"/>
          </a:xfrm>
          <a:prstGeom prst="rect">
            <a:avLst/>
          </a:prstGeom>
        </p:spPr>
        <p:txBody>
          <a:bodyPr vert="horz" lIns="0" tIns="72000" rIns="0" bIns="0" rtlCol="0" anchor="t" anchorCtr="0"/>
          <a:lstStyle>
            <a:lvl1pPr algn="r">
              <a:defRPr sz="684" b="0" i="0">
                <a:solidFill>
                  <a:schemeClr val="tx1">
                    <a:tint val="75000"/>
                  </a:schemeClr>
                </a:solidFill>
                <a:latin typeface="Verdana" charset="0"/>
                <a:ea typeface="Verdana" charset="0"/>
                <a:cs typeface="Verdana" charset="0"/>
              </a:defRPr>
            </a:lvl1pPr>
          </a:lstStyle>
          <a:p>
            <a:fld id="{27D617BE-8250-D742-8F3A-8EE6AE56917F}" type="slidenum">
              <a:rPr lang="en-AU" smtClean="0"/>
              <a:pPr/>
              <a:t>‹#›</a:t>
            </a:fld>
            <a:endParaRPr lang="en-AU" dirty="0"/>
          </a:p>
        </p:txBody>
      </p:sp>
    </p:spTree>
    <p:extLst>
      <p:ext uri="{BB962C8B-B14F-4D97-AF65-F5344CB8AC3E}">
        <p14:creationId xmlns:p14="http://schemas.microsoft.com/office/powerpoint/2010/main" val="480044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26483" y="404813"/>
            <a:ext cx="7886700" cy="532024"/>
          </a:xfrm>
          <a:prstGeom prst="rect">
            <a:avLst/>
          </a:prstGeom>
        </p:spPr>
        <p:txBody>
          <a:bodyPr vert="horz" lIns="90000" tIns="0" rIns="91440" bIns="0" rtlCol="0" anchor="t" anchorCtr="0">
            <a:normAutofit/>
          </a:bodyPr>
          <a:lstStyle/>
          <a:p>
            <a:r>
              <a:rPr lang="en-US" dirty="0" smtClean="0"/>
              <a:t>Click to edit Master title style</a:t>
            </a:r>
            <a:endParaRPr lang="en-US" dirty="0"/>
          </a:p>
        </p:txBody>
      </p:sp>
      <p:sp>
        <p:nvSpPr>
          <p:cNvPr id="8" name="Date Placeholder 3"/>
          <p:cNvSpPr>
            <a:spLocks noGrp="1"/>
          </p:cNvSpPr>
          <p:nvPr>
            <p:ph type="dt" sz="half" idx="2"/>
          </p:nvPr>
        </p:nvSpPr>
        <p:spPr>
          <a:xfrm>
            <a:off x="330961" y="6434597"/>
            <a:ext cx="3917189" cy="365125"/>
          </a:xfrm>
          <a:prstGeom prst="rect">
            <a:avLst/>
          </a:prstGeom>
        </p:spPr>
        <p:txBody>
          <a:bodyPr vert="horz" lIns="0" tIns="72000" rIns="0" bIns="0" rtlCol="0" anchor="t" anchorCtr="0"/>
          <a:lstStyle>
            <a:lvl1pPr algn="l">
              <a:defRPr sz="684" b="1">
                <a:solidFill>
                  <a:schemeClr val="tx1">
                    <a:tint val="75000"/>
                  </a:schemeClr>
                </a:solidFill>
                <a:latin typeface="Verdana" charset="0"/>
                <a:ea typeface="Verdana" charset="0"/>
                <a:cs typeface="Verdana" charset="0"/>
              </a:defRPr>
            </a:lvl1pPr>
          </a:lstStyle>
          <a:p>
            <a:r>
              <a:rPr lang="en-NZ" dirty="0" smtClean="0"/>
              <a:t>Del Norte County | Food Security Empathy Research Findings</a:t>
            </a:r>
            <a:endParaRPr lang="en-AU" b="0" dirty="0"/>
          </a:p>
        </p:txBody>
      </p:sp>
      <p:sp>
        <p:nvSpPr>
          <p:cNvPr id="9" name="Slide Number Placeholder 5"/>
          <p:cNvSpPr>
            <a:spLocks noGrp="1"/>
          </p:cNvSpPr>
          <p:nvPr>
            <p:ph type="sldNum" sz="quarter" idx="4"/>
          </p:nvPr>
        </p:nvSpPr>
        <p:spPr>
          <a:xfrm>
            <a:off x="6788150" y="6409196"/>
            <a:ext cx="2057400" cy="365125"/>
          </a:xfrm>
          <a:prstGeom prst="rect">
            <a:avLst/>
          </a:prstGeom>
        </p:spPr>
        <p:txBody>
          <a:bodyPr vert="horz" lIns="0" tIns="72000" rIns="0" bIns="0" rtlCol="0" anchor="t" anchorCtr="0"/>
          <a:lstStyle>
            <a:lvl1pPr algn="r">
              <a:defRPr sz="684" b="0" i="0">
                <a:solidFill>
                  <a:schemeClr val="tx1">
                    <a:tint val="75000"/>
                  </a:schemeClr>
                </a:solidFill>
                <a:latin typeface="Verdana" charset="0"/>
                <a:ea typeface="Verdana" charset="0"/>
                <a:cs typeface="Verdana" charset="0"/>
              </a:defRPr>
            </a:lvl1pPr>
          </a:lstStyle>
          <a:p>
            <a:fld id="{27D617BE-8250-D742-8F3A-8EE6AE56917F}" type="slidenum">
              <a:rPr lang="en-AU" smtClean="0"/>
              <a:pPr/>
              <a:t>‹#›</a:t>
            </a:fld>
            <a:endParaRPr lang="en-AU" dirty="0"/>
          </a:p>
        </p:txBody>
      </p:sp>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930925" y="7003495"/>
            <a:ext cx="1213077" cy="257352"/>
          </a:xfrm>
          <a:prstGeom prst="rect">
            <a:avLst/>
          </a:prstGeom>
        </p:spPr>
      </p:pic>
    </p:spTree>
    <p:extLst>
      <p:ext uri="{BB962C8B-B14F-4D97-AF65-F5344CB8AC3E}">
        <p14:creationId xmlns:p14="http://schemas.microsoft.com/office/powerpoint/2010/main" val="1541943310"/>
      </p:ext>
    </p:extLst>
  </p:cSld>
  <p:clrMap bg1="lt1" tx1="dk1" bg2="lt2" tx2="dk2" accent1="accent1" accent2="accent2" accent3="accent3" accent4="accent4" accent5="accent5" accent6="accent6" hlink="hlink" folHlink="folHlink"/>
  <p:sldLayoutIdLst>
    <p:sldLayoutId id="2147483672" r:id="rId1"/>
    <p:sldLayoutId id="2147483692" r:id="rId2"/>
    <p:sldLayoutId id="2147483693" r:id="rId3"/>
  </p:sldLayoutIdLst>
  <p:hf hdr="0" dt="0"/>
  <p:txStyles>
    <p:titleStyle>
      <a:lvl1pPr algn="l" defTabSz="781973" rtl="0" eaLnBrk="1" latinLnBrk="0" hangingPunct="1">
        <a:lnSpc>
          <a:spcPct val="90000"/>
        </a:lnSpc>
        <a:spcBef>
          <a:spcPct val="0"/>
        </a:spcBef>
        <a:buNone/>
        <a:defRPr sz="2395" b="1" i="0" kern="1200">
          <a:solidFill>
            <a:schemeClr val="tx1">
              <a:lumMod val="65000"/>
              <a:lumOff val="35000"/>
            </a:schemeClr>
          </a:solidFill>
          <a:latin typeface="Verdana" charset="0"/>
          <a:ea typeface="Verdana" charset="0"/>
          <a:cs typeface="Verdana" charset="0"/>
        </a:defRPr>
      </a:lvl1pPr>
    </p:titleStyle>
    <p:bodyStyle>
      <a:lvl1pPr marL="195493" indent="-195493" algn="l" defTabSz="781973" rtl="0" eaLnBrk="1" latinLnBrk="0" hangingPunct="1">
        <a:lnSpc>
          <a:spcPct val="90000"/>
        </a:lnSpc>
        <a:spcBef>
          <a:spcPts val="855"/>
        </a:spcBef>
        <a:buFont typeface="Arial"/>
        <a:buChar char="•"/>
        <a:defRPr sz="2395" kern="1200">
          <a:solidFill>
            <a:schemeClr val="tx1"/>
          </a:solidFill>
          <a:latin typeface="+mn-lt"/>
          <a:ea typeface="+mn-ea"/>
          <a:cs typeface="+mn-cs"/>
        </a:defRPr>
      </a:lvl1pPr>
      <a:lvl2pPr marL="586479" indent="-195493" algn="l" defTabSz="781973" rtl="0" eaLnBrk="1" latinLnBrk="0" hangingPunct="1">
        <a:lnSpc>
          <a:spcPct val="90000"/>
        </a:lnSpc>
        <a:spcBef>
          <a:spcPts val="428"/>
        </a:spcBef>
        <a:buFont typeface="Arial"/>
        <a:buChar char="•"/>
        <a:defRPr sz="2052" kern="1200">
          <a:solidFill>
            <a:schemeClr val="tx1"/>
          </a:solidFill>
          <a:latin typeface="+mn-lt"/>
          <a:ea typeface="+mn-ea"/>
          <a:cs typeface="+mn-cs"/>
        </a:defRPr>
      </a:lvl2pPr>
      <a:lvl3pPr marL="977465" indent="-195493" algn="l" defTabSz="781973" rtl="0" eaLnBrk="1" latinLnBrk="0" hangingPunct="1">
        <a:lnSpc>
          <a:spcPct val="90000"/>
        </a:lnSpc>
        <a:spcBef>
          <a:spcPts val="428"/>
        </a:spcBef>
        <a:buFont typeface="Arial"/>
        <a:buChar char="•"/>
        <a:defRPr sz="1710" kern="1200">
          <a:solidFill>
            <a:schemeClr val="tx1"/>
          </a:solidFill>
          <a:latin typeface="+mn-lt"/>
          <a:ea typeface="+mn-ea"/>
          <a:cs typeface="+mn-cs"/>
        </a:defRPr>
      </a:lvl3pPr>
      <a:lvl4pPr marL="1368451"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4pPr>
      <a:lvl5pPr marL="1759436"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5pPr>
      <a:lvl6pPr marL="2150423"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6pPr>
      <a:lvl7pPr marL="2541409"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7pPr>
      <a:lvl8pPr marL="2932395"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8pPr>
      <a:lvl9pPr marL="3323381"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9pPr>
    </p:bodyStyle>
    <p:otherStyle>
      <a:defPPr>
        <a:defRPr lang="en-US"/>
      </a:defPPr>
      <a:lvl1pPr marL="0" algn="l" defTabSz="781973" rtl="0" eaLnBrk="1" latinLnBrk="0" hangingPunct="1">
        <a:defRPr sz="1539" kern="1200">
          <a:solidFill>
            <a:schemeClr val="tx1"/>
          </a:solidFill>
          <a:latin typeface="+mn-lt"/>
          <a:ea typeface="+mn-ea"/>
          <a:cs typeface="+mn-cs"/>
        </a:defRPr>
      </a:lvl1pPr>
      <a:lvl2pPr marL="390985" algn="l" defTabSz="781973" rtl="0" eaLnBrk="1" latinLnBrk="0" hangingPunct="1">
        <a:defRPr sz="1539" kern="1200">
          <a:solidFill>
            <a:schemeClr val="tx1"/>
          </a:solidFill>
          <a:latin typeface="+mn-lt"/>
          <a:ea typeface="+mn-ea"/>
          <a:cs typeface="+mn-cs"/>
        </a:defRPr>
      </a:lvl2pPr>
      <a:lvl3pPr marL="781973" algn="l" defTabSz="781973" rtl="0" eaLnBrk="1" latinLnBrk="0" hangingPunct="1">
        <a:defRPr sz="1539" kern="1200">
          <a:solidFill>
            <a:schemeClr val="tx1"/>
          </a:solidFill>
          <a:latin typeface="+mn-lt"/>
          <a:ea typeface="+mn-ea"/>
          <a:cs typeface="+mn-cs"/>
        </a:defRPr>
      </a:lvl3pPr>
      <a:lvl4pPr marL="1172958" algn="l" defTabSz="781973" rtl="0" eaLnBrk="1" latinLnBrk="0" hangingPunct="1">
        <a:defRPr sz="1539" kern="1200">
          <a:solidFill>
            <a:schemeClr val="tx1"/>
          </a:solidFill>
          <a:latin typeface="+mn-lt"/>
          <a:ea typeface="+mn-ea"/>
          <a:cs typeface="+mn-cs"/>
        </a:defRPr>
      </a:lvl4pPr>
      <a:lvl5pPr marL="1563945" algn="l" defTabSz="781973" rtl="0" eaLnBrk="1" latinLnBrk="0" hangingPunct="1">
        <a:defRPr sz="1539" kern="1200">
          <a:solidFill>
            <a:schemeClr val="tx1"/>
          </a:solidFill>
          <a:latin typeface="+mn-lt"/>
          <a:ea typeface="+mn-ea"/>
          <a:cs typeface="+mn-cs"/>
        </a:defRPr>
      </a:lvl5pPr>
      <a:lvl6pPr marL="1954929" algn="l" defTabSz="781973" rtl="0" eaLnBrk="1" latinLnBrk="0" hangingPunct="1">
        <a:defRPr sz="1539" kern="1200">
          <a:solidFill>
            <a:schemeClr val="tx1"/>
          </a:solidFill>
          <a:latin typeface="+mn-lt"/>
          <a:ea typeface="+mn-ea"/>
          <a:cs typeface="+mn-cs"/>
        </a:defRPr>
      </a:lvl6pPr>
      <a:lvl7pPr marL="2345915" algn="l" defTabSz="781973" rtl="0" eaLnBrk="1" latinLnBrk="0" hangingPunct="1">
        <a:defRPr sz="1539" kern="1200">
          <a:solidFill>
            <a:schemeClr val="tx1"/>
          </a:solidFill>
          <a:latin typeface="+mn-lt"/>
          <a:ea typeface="+mn-ea"/>
          <a:cs typeface="+mn-cs"/>
        </a:defRPr>
      </a:lvl7pPr>
      <a:lvl8pPr marL="2736902" algn="l" defTabSz="781973" rtl="0" eaLnBrk="1" latinLnBrk="0" hangingPunct="1">
        <a:defRPr sz="1539" kern="1200">
          <a:solidFill>
            <a:schemeClr val="tx1"/>
          </a:solidFill>
          <a:latin typeface="+mn-lt"/>
          <a:ea typeface="+mn-ea"/>
          <a:cs typeface="+mn-cs"/>
        </a:defRPr>
      </a:lvl8pPr>
      <a:lvl9pPr marL="3127888" algn="l" defTabSz="781973" rtl="0" eaLnBrk="1" latinLnBrk="0" hangingPunct="1">
        <a:defRPr sz="1539"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pos="204" userDrawn="1">
          <p15:clr>
            <a:srgbClr val="F26B43"/>
          </p15:clr>
        </p15:guide>
        <p15:guide id="16" pos="5556" userDrawn="1">
          <p15:clr>
            <a:srgbClr val="F26B43"/>
          </p15:clr>
        </p15:guide>
        <p15:guide id="23" orient="horz" pos="255" userDrawn="1">
          <p15:clr>
            <a:srgbClr val="F26B43"/>
          </p15:clr>
        </p15:guide>
        <p15:guide id="24" orient="horz" pos="4088" userDrawn="1">
          <p15:clr>
            <a:srgbClr val="F26B43"/>
          </p15:clr>
        </p15:guide>
        <p15:guide id="25" pos="567" userDrawn="1">
          <p15:clr>
            <a:srgbClr val="F26B43"/>
          </p15:clr>
        </p15:guide>
        <p15:guide id="26" pos="1020" userDrawn="1">
          <p15:clr>
            <a:srgbClr val="F26B43"/>
          </p15:clr>
        </p15:guide>
        <p15:guide id="27" pos="1474" userDrawn="1">
          <p15:clr>
            <a:srgbClr val="F26B43"/>
          </p15:clr>
        </p15:guide>
        <p15:guide id="28" pos="1927" userDrawn="1">
          <p15:clr>
            <a:srgbClr val="F26B43"/>
          </p15:clr>
        </p15:guide>
        <p15:guide id="29" pos="2381" userDrawn="1">
          <p15:clr>
            <a:srgbClr val="F26B43"/>
          </p15:clr>
        </p15:guide>
        <p15:guide id="30" pos="2835" userDrawn="1">
          <p15:clr>
            <a:srgbClr val="F26B43"/>
          </p15:clr>
        </p15:guide>
        <p15:guide id="31" pos="3288" userDrawn="1">
          <p15:clr>
            <a:srgbClr val="F26B43"/>
          </p15:clr>
        </p15:guide>
        <p15:guide id="32" pos="3742" userDrawn="1">
          <p15:clr>
            <a:srgbClr val="F26B43"/>
          </p15:clr>
        </p15:guide>
        <p15:guide id="33" pos="4195" userDrawn="1">
          <p15:clr>
            <a:srgbClr val="F26B43"/>
          </p15:clr>
        </p15:guide>
        <p15:guide id="34" pos="4649" userDrawn="1">
          <p15:clr>
            <a:srgbClr val="F26B43"/>
          </p15:clr>
        </p15:guide>
        <p15:guide id="35" pos="5103" userDrawn="1">
          <p15:clr>
            <a:srgbClr val="F26B43"/>
          </p15:clr>
        </p15:guide>
        <p15:guide id="36" pos="5193" userDrawn="1">
          <p15:clr>
            <a:srgbClr val="F26B43"/>
          </p15:clr>
        </p15:guide>
        <p15:guide id="37" pos="4740" userDrawn="1">
          <p15:clr>
            <a:srgbClr val="F26B43"/>
          </p15:clr>
        </p15:guide>
        <p15:guide id="38" pos="4286" userDrawn="1">
          <p15:clr>
            <a:srgbClr val="F26B43"/>
          </p15:clr>
        </p15:guide>
        <p15:guide id="39" pos="3833" userDrawn="1">
          <p15:clr>
            <a:srgbClr val="F26B43"/>
          </p15:clr>
        </p15:guide>
        <p15:guide id="40" pos="3379" userDrawn="1">
          <p15:clr>
            <a:srgbClr val="F26B43"/>
          </p15:clr>
        </p15:guide>
        <p15:guide id="41" pos="2925" userDrawn="1">
          <p15:clr>
            <a:srgbClr val="F26B43"/>
          </p15:clr>
        </p15:guide>
        <p15:guide id="42" pos="2472" userDrawn="1">
          <p15:clr>
            <a:srgbClr val="F26B43"/>
          </p15:clr>
        </p15:guide>
        <p15:guide id="43" pos="2018" userDrawn="1">
          <p15:clr>
            <a:srgbClr val="F26B43"/>
          </p15:clr>
        </p15:guide>
        <p15:guide id="44" pos="1565" userDrawn="1">
          <p15:clr>
            <a:srgbClr val="F26B43"/>
          </p15:clr>
        </p15:guide>
        <p15:guide id="45" pos="1111" userDrawn="1">
          <p15:clr>
            <a:srgbClr val="F26B43"/>
          </p15:clr>
        </p15:guide>
        <p15:guide id="46" pos="65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1.xml"/><Relationship Id="rId2" Type="http://schemas.openxmlformats.org/officeDocument/2006/relationships/image" Target="../media/image2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3.xml"/><Relationship Id="rId2" Type="http://schemas.openxmlformats.org/officeDocument/2006/relationships/image" Target="../media/image3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 Id="rId3"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1" Type="http://schemas.openxmlformats.org/officeDocument/2006/relationships/slideLayout" Target="../slideLayouts/slideLayout1.xml"/><Relationship Id="rId2" Type="http://schemas.openxmlformats.org/officeDocument/2006/relationships/image" Target="../media/image4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2683"/>
          <a:stretch/>
        </p:blipFill>
        <p:spPr>
          <a:xfrm>
            <a:off x="0" y="6827"/>
            <a:ext cx="9144000" cy="5715848"/>
          </a:xfrm>
          <a:prstGeom prst="rect">
            <a:avLst/>
          </a:prstGeom>
        </p:spPr>
      </p:pic>
      <p:sp>
        <p:nvSpPr>
          <p:cNvPr id="13" name="Rectangle 12"/>
          <p:cNvSpPr/>
          <p:nvPr/>
        </p:nvSpPr>
        <p:spPr>
          <a:xfrm>
            <a:off x="-2" y="2725735"/>
            <a:ext cx="8141760" cy="2498441"/>
          </a:xfrm>
          <a:prstGeom prst="rect">
            <a:avLst/>
          </a:prstGeom>
          <a:solidFill>
            <a:srgbClr val="1E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Rectangle 7"/>
          <p:cNvSpPr/>
          <p:nvPr/>
        </p:nvSpPr>
        <p:spPr>
          <a:xfrm>
            <a:off x="0" y="2585878"/>
            <a:ext cx="8066000" cy="2556952"/>
          </a:xfrm>
          <a:prstGeom prst="rect">
            <a:avLst/>
          </a:prstGeom>
          <a:solidFill>
            <a:srgbClr val="1C5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4" name="Rectangle 3"/>
          <p:cNvSpPr/>
          <p:nvPr/>
        </p:nvSpPr>
        <p:spPr>
          <a:xfrm>
            <a:off x="3" y="5430109"/>
            <a:ext cx="9144000" cy="123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p:cNvSpPr/>
          <p:nvPr/>
        </p:nvSpPr>
        <p:spPr>
          <a:xfrm>
            <a:off x="347992" y="2934927"/>
            <a:ext cx="7287248" cy="1040028"/>
          </a:xfrm>
          <a:prstGeom prst="rect">
            <a:avLst/>
          </a:prstGeom>
        </p:spPr>
        <p:txBody>
          <a:bodyPr wrap="square">
            <a:spAutoFit/>
          </a:bodyPr>
          <a:lstStyle/>
          <a:p>
            <a:r>
              <a:rPr lang="en-AU" sz="3079" b="1" dirty="0" smtClean="0">
                <a:solidFill>
                  <a:schemeClr val="bg1"/>
                </a:solidFill>
                <a:latin typeface="Verdana" charset="0"/>
                <a:ea typeface="Verdana" charset="0"/>
                <a:cs typeface="Verdana" charset="0"/>
              </a:rPr>
              <a:t>Designing a new </a:t>
            </a:r>
            <a:r>
              <a:rPr lang="en-AU" sz="3079" b="1" dirty="0">
                <a:solidFill>
                  <a:schemeClr val="bg1"/>
                </a:solidFill>
                <a:latin typeface="Verdana" charset="0"/>
                <a:ea typeface="Verdana" charset="0"/>
                <a:cs typeface="Verdana" charset="0"/>
              </a:rPr>
              <a:t>f</a:t>
            </a:r>
            <a:r>
              <a:rPr lang="en-AU" sz="3079" b="1" dirty="0" smtClean="0">
                <a:solidFill>
                  <a:schemeClr val="bg1"/>
                </a:solidFill>
                <a:latin typeface="Verdana" charset="0"/>
                <a:ea typeface="Verdana" charset="0"/>
                <a:cs typeface="Verdana" charset="0"/>
              </a:rPr>
              <a:t>ood </a:t>
            </a:r>
            <a:r>
              <a:rPr lang="en-AU" sz="3079" b="1" dirty="0">
                <a:solidFill>
                  <a:schemeClr val="bg1"/>
                </a:solidFill>
                <a:latin typeface="Verdana" charset="0"/>
                <a:ea typeface="Verdana" charset="0"/>
                <a:cs typeface="Verdana" charset="0"/>
              </a:rPr>
              <a:t>s</a:t>
            </a:r>
            <a:r>
              <a:rPr lang="en-AU" sz="3079" b="1" dirty="0" smtClean="0">
                <a:solidFill>
                  <a:schemeClr val="bg1"/>
                </a:solidFill>
                <a:latin typeface="Verdana" charset="0"/>
                <a:ea typeface="Verdana" charset="0"/>
                <a:cs typeface="Verdana" charset="0"/>
              </a:rPr>
              <a:t>ecurity experience </a:t>
            </a:r>
            <a:r>
              <a:rPr lang="en-AU" sz="3079" b="1" dirty="0">
                <a:solidFill>
                  <a:schemeClr val="bg1"/>
                </a:solidFill>
                <a:latin typeface="Verdana" charset="0"/>
                <a:ea typeface="Verdana" charset="0"/>
                <a:cs typeface="Verdana" charset="0"/>
              </a:rPr>
              <a:t>in Del </a:t>
            </a:r>
            <a:r>
              <a:rPr lang="en-AU" sz="3079" b="1" dirty="0" smtClean="0">
                <a:solidFill>
                  <a:schemeClr val="bg1"/>
                </a:solidFill>
                <a:latin typeface="Verdana" charset="0"/>
                <a:ea typeface="Verdana" charset="0"/>
                <a:cs typeface="Verdana" charset="0"/>
              </a:rPr>
              <a:t>Norte</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4288" y="5722675"/>
            <a:ext cx="1314284" cy="733041"/>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50806" y="5611438"/>
            <a:ext cx="641374" cy="80074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35505" y="5832533"/>
            <a:ext cx="1816517" cy="446620"/>
          </a:xfrm>
          <a:prstGeom prst="rect">
            <a:avLst/>
          </a:prstGeom>
        </p:spPr>
      </p:pic>
      <p:sp>
        <p:nvSpPr>
          <p:cNvPr id="15" name="Rectangle 14"/>
          <p:cNvSpPr/>
          <p:nvPr/>
        </p:nvSpPr>
        <p:spPr>
          <a:xfrm>
            <a:off x="347992" y="4110974"/>
            <a:ext cx="7287248" cy="369332"/>
          </a:xfrm>
          <a:prstGeom prst="rect">
            <a:avLst/>
          </a:prstGeom>
        </p:spPr>
        <p:txBody>
          <a:bodyPr wrap="square">
            <a:spAutoFit/>
          </a:bodyPr>
          <a:lstStyle/>
          <a:p>
            <a:r>
              <a:rPr lang="en-AU" sz="1800" dirty="0" smtClean="0">
                <a:solidFill>
                  <a:schemeClr val="bg1"/>
                </a:solidFill>
                <a:latin typeface="Verdana" charset="0"/>
                <a:ea typeface="Verdana" charset="0"/>
                <a:cs typeface="Verdana" charset="0"/>
              </a:rPr>
              <a:t>October 2017</a:t>
            </a:r>
          </a:p>
        </p:txBody>
      </p:sp>
    </p:spTree>
    <p:extLst>
      <p:ext uri="{BB962C8B-B14F-4D97-AF65-F5344CB8AC3E}">
        <p14:creationId xmlns:p14="http://schemas.microsoft.com/office/powerpoint/2010/main" val="16399244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9468" y="404813"/>
            <a:ext cx="2727810" cy="5367956"/>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3</a:t>
            </a:r>
          </a:p>
          <a:p>
            <a:pPr algn="ctr"/>
            <a:r>
              <a:rPr lang="en-AU" sz="1400" b="1" dirty="0">
                <a:latin typeface="Verdana" charset="0"/>
                <a:ea typeface="Verdana" charset="0"/>
                <a:cs typeface="Verdana" charset="0"/>
              </a:rPr>
              <a:t>Eating well while homeless has unique, extreme challenges.</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Without a safe place to cook, refrigerate, or store food, homeless individuals face an added layer of logistical challenges around accessing food resources and eating well. Figuring out where and when food is available and dealing with transportation, storage, and safety is extremely challenging.</a:t>
            </a:r>
            <a:endParaRPr lang="en-AU" sz="1100" b="1" dirty="0">
              <a:latin typeface="Verdana" charset="0"/>
              <a:ea typeface="Verdana" charset="0"/>
              <a:cs typeface="Verdana" charset="0"/>
            </a:endParaRPr>
          </a:p>
        </p:txBody>
      </p:sp>
      <p:sp>
        <p:nvSpPr>
          <p:cNvPr id="5" name="TextBox 4"/>
          <p:cNvSpPr txBox="1"/>
          <p:nvPr/>
        </p:nvSpPr>
        <p:spPr>
          <a:xfrm>
            <a:off x="3207602" y="3306938"/>
            <a:ext cx="2732824" cy="10797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“I’m homeless… you almost have to cook everything you get right away. You don’t want to waste it, so you share it with everybody. I don’t have any way to keep it.”</a:t>
            </a:r>
          </a:p>
          <a:p>
            <a:pPr algn="r"/>
            <a:r>
              <a:rPr lang="en-AU" sz="900" i="1" dirty="0">
                <a:solidFill>
                  <a:srgbClr val="FBBE32"/>
                </a:solidFill>
                <a:latin typeface="Verdana" charset="0"/>
                <a:ea typeface="Verdana" charset="0"/>
                <a:cs typeface="Verdana" charset="0"/>
              </a:rPr>
              <a:t>– Homeless Veteran</a:t>
            </a:r>
          </a:p>
        </p:txBody>
      </p:sp>
      <p:sp>
        <p:nvSpPr>
          <p:cNvPr id="24" name="TextBox 23"/>
          <p:cNvSpPr txBox="1"/>
          <p:nvPr/>
        </p:nvSpPr>
        <p:spPr>
          <a:xfrm>
            <a:off x="6095011" y="3306938"/>
            <a:ext cx="2725140" cy="8027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“Being homeless with two daughters, 8 and 10 years old, Our Daily Bread fed us breakfast, lunch, and dinner.”</a:t>
            </a:r>
          </a:p>
          <a:p>
            <a:pPr algn="r"/>
            <a:r>
              <a:rPr lang="en-AU" sz="900" i="1" dirty="0">
                <a:solidFill>
                  <a:srgbClr val="FBBE32"/>
                </a:solidFill>
                <a:latin typeface="Verdana" charset="0"/>
                <a:ea typeface="Verdana" charset="0"/>
                <a:cs typeface="Verdana" charset="0"/>
              </a:rPr>
              <a:t>– Remote Resident</a:t>
            </a:r>
            <a:endParaRPr lang="en-AU" sz="900" dirty="0">
              <a:solidFill>
                <a:srgbClr val="FBBE32"/>
              </a:solidFill>
              <a:latin typeface="Verdana" charset="0"/>
              <a:ea typeface="Verdana" charset="0"/>
              <a:cs typeface="Verdana" charset="0"/>
            </a:endParaRPr>
          </a:p>
        </p:txBody>
      </p:sp>
      <p:sp>
        <p:nvSpPr>
          <p:cNvPr id="12" name="TextBox 11"/>
          <p:cNvSpPr txBox="1"/>
          <p:nvPr/>
        </p:nvSpPr>
        <p:spPr>
          <a:xfrm>
            <a:off x="3203574" y="4493186"/>
            <a:ext cx="2736851" cy="9412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“Availability of cooking facilities, or a way to cook, is the number one problem I think, amongst the homeless population</a:t>
            </a:r>
            <a:r>
              <a:rPr lang="en-AU" sz="900" dirty="0" smtClean="0">
                <a:solidFill>
                  <a:srgbClr val="636466"/>
                </a:solidFill>
                <a:latin typeface="Verdana" charset="0"/>
                <a:ea typeface="Verdana" charset="0"/>
                <a:cs typeface="Verdana" charset="0"/>
              </a:rPr>
              <a:t>.”</a:t>
            </a:r>
            <a:br>
              <a:rPr lang="en-AU" sz="900" dirty="0" smtClean="0">
                <a:solidFill>
                  <a:srgbClr val="636466"/>
                </a:solidFill>
                <a:latin typeface="Verdana" charset="0"/>
                <a:ea typeface="Verdana" charset="0"/>
                <a:cs typeface="Verdana" charset="0"/>
              </a:rPr>
            </a:br>
            <a:endParaRPr lang="en-AU" sz="900" dirty="0">
              <a:solidFill>
                <a:srgbClr val="636466"/>
              </a:solidFill>
              <a:latin typeface="Verdana" charset="0"/>
              <a:ea typeface="Verdana" charset="0"/>
              <a:cs typeface="Verdana" charset="0"/>
            </a:endParaRPr>
          </a:p>
          <a:p>
            <a:pPr algn="r"/>
            <a:r>
              <a:rPr lang="en-AU" sz="900" i="1" dirty="0">
                <a:solidFill>
                  <a:srgbClr val="FBBE32"/>
                </a:solidFill>
                <a:latin typeface="Verdana" charset="0"/>
                <a:ea typeface="Verdana" charset="0"/>
                <a:cs typeface="Verdana" charset="0"/>
              </a:rPr>
              <a:t>– Homeless Veteran</a:t>
            </a:r>
          </a:p>
        </p:txBody>
      </p:sp>
      <p:pic>
        <p:nvPicPr>
          <p:cNvPr id="2" name="Picture 1"/>
          <p:cNvPicPr>
            <a:picLocks noChangeAspect="1"/>
          </p:cNvPicPr>
          <p:nvPr/>
        </p:nvPicPr>
        <p:blipFill>
          <a:blip r:embed="rId3"/>
          <a:stretch>
            <a:fillRect/>
          </a:stretch>
        </p:blipFill>
        <p:spPr>
          <a:xfrm>
            <a:off x="3207601" y="152400"/>
            <a:ext cx="5638109" cy="3009900"/>
          </a:xfrm>
          <a:prstGeom prst="rect">
            <a:avLst/>
          </a:prstGeom>
        </p:spPr>
      </p:pic>
      <p:sp>
        <p:nvSpPr>
          <p:cNvPr id="13" name="TextBox 12"/>
          <p:cNvSpPr txBox="1"/>
          <p:nvPr/>
        </p:nvSpPr>
        <p:spPr>
          <a:xfrm>
            <a:off x="6084889" y="4259435"/>
            <a:ext cx="2735262" cy="12182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“When someone is homeless, their mail goes to the general delivery post office box. They may not be getting their mail. That’s quite possibly the only way [to recertify for SNAP] other than trying to beat the bushes.”</a:t>
            </a:r>
          </a:p>
          <a:p>
            <a:pPr algn="r"/>
            <a:r>
              <a:rPr lang="en-AU" sz="900" i="1" dirty="0">
                <a:solidFill>
                  <a:srgbClr val="FBBE32"/>
                </a:solidFill>
                <a:latin typeface="Verdana" charset="0"/>
                <a:ea typeface="Verdana" charset="0"/>
                <a:cs typeface="Verdana" charset="0"/>
              </a:rPr>
              <a:t>– SNAP Employee</a:t>
            </a:r>
            <a:endParaRPr lang="en-AU" sz="900" dirty="0">
              <a:solidFill>
                <a:srgbClr val="FBBE32"/>
              </a:solidFill>
              <a:latin typeface="Verdana" charset="0"/>
              <a:ea typeface="Verdana" charset="0"/>
              <a:cs typeface="Verdana" charset="0"/>
            </a:endParaRPr>
          </a:p>
        </p:txBody>
      </p:sp>
      <p:sp>
        <p:nvSpPr>
          <p:cNvPr id="1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10</a:t>
            </a:fld>
            <a:endParaRPr lang="en-AU" dirty="0"/>
          </a:p>
        </p:txBody>
      </p:sp>
      <p:cxnSp>
        <p:nvCxnSpPr>
          <p:cNvPr id="19" name="Straight Connector 18"/>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49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45242" y="404813"/>
            <a:ext cx="2713871" cy="5413374"/>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4</a:t>
            </a:r>
          </a:p>
          <a:p>
            <a:pPr algn="ctr"/>
            <a:r>
              <a:rPr lang="en-AU" sz="1400" b="1" dirty="0">
                <a:latin typeface="Verdana" charset="0"/>
                <a:ea typeface="Verdana" charset="0"/>
                <a:cs typeface="Verdana" charset="0"/>
              </a:rPr>
              <a:t>When relying on food services, accessing food requires a full-time effort.</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Since each food service organization in Del Norte has a different schedule and location, it can be almost impossible for families to make it to all the different places food is available; especially when traveling with kids, working, and dealing with limited transportation and bad weather.</a:t>
            </a:r>
            <a:endParaRPr lang="en-AU" sz="1100" b="1" dirty="0">
              <a:latin typeface="Verdana" charset="0"/>
              <a:ea typeface="Verdana" charset="0"/>
              <a:cs typeface="Verdana" charset="0"/>
            </a:endParaRPr>
          </a:p>
        </p:txBody>
      </p:sp>
      <p:sp>
        <p:nvSpPr>
          <p:cNvPr id="5" name="TextBox 4"/>
          <p:cNvSpPr txBox="1"/>
          <p:nvPr/>
        </p:nvSpPr>
        <p:spPr>
          <a:xfrm>
            <a:off x="3203574" y="3328832"/>
            <a:ext cx="2736851" cy="8027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“They have to bring the child in. It’s difficult if they’re working or if they have no transportation.”</a:t>
            </a:r>
          </a:p>
          <a:p>
            <a:pPr algn="r"/>
            <a:r>
              <a:rPr lang="en-AU" sz="900" i="1" dirty="0">
                <a:solidFill>
                  <a:srgbClr val="FBBE32"/>
                </a:solidFill>
                <a:latin typeface="Verdana" charset="0"/>
                <a:ea typeface="Verdana" charset="0"/>
                <a:cs typeface="Verdana" charset="0"/>
              </a:rPr>
              <a:t>– WIC Provider</a:t>
            </a:r>
          </a:p>
        </p:txBody>
      </p:sp>
      <p:sp>
        <p:nvSpPr>
          <p:cNvPr id="24" name="TextBox 23"/>
          <p:cNvSpPr txBox="1"/>
          <p:nvPr/>
        </p:nvSpPr>
        <p:spPr>
          <a:xfrm>
            <a:off x="6093973" y="3328830"/>
            <a:ext cx="2726177" cy="10797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“It’s hard if they don’t have the capabilities of carrying all of that, which we do have a lot of people who are on foot… I’ve had people who have come by and actually dropped off their milk.”</a:t>
            </a:r>
          </a:p>
          <a:p>
            <a:pPr algn="r"/>
            <a:r>
              <a:rPr lang="en-AU" sz="900" i="1" dirty="0">
                <a:solidFill>
                  <a:srgbClr val="FBBE32"/>
                </a:solidFill>
                <a:latin typeface="Verdana" charset="0"/>
                <a:ea typeface="Verdana" charset="0"/>
                <a:cs typeface="Verdana" charset="0"/>
              </a:rPr>
              <a:t>– WIC Provider</a:t>
            </a:r>
            <a:endParaRPr lang="en-AU" sz="900" dirty="0">
              <a:solidFill>
                <a:srgbClr val="FBBE32"/>
              </a:solidFill>
              <a:latin typeface="Verdana" charset="0"/>
              <a:ea typeface="Verdana" charset="0"/>
              <a:cs typeface="Verdana" charset="0"/>
            </a:endParaRPr>
          </a:p>
        </p:txBody>
      </p:sp>
      <p:sp>
        <p:nvSpPr>
          <p:cNvPr id="12" name="TextBox 11"/>
          <p:cNvSpPr txBox="1"/>
          <p:nvPr/>
        </p:nvSpPr>
        <p:spPr>
          <a:xfrm>
            <a:off x="3212660" y="4287719"/>
            <a:ext cx="2727765" cy="10797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On their top food access challenges: “Transportation. Time… what time of day it is and whether you have time to do it. That’s where that transportation comes into effect.”</a:t>
            </a:r>
          </a:p>
          <a:p>
            <a:pPr algn="r"/>
            <a:r>
              <a:rPr lang="en-AU" sz="900" i="1" dirty="0">
                <a:solidFill>
                  <a:srgbClr val="FBBE32"/>
                </a:solidFill>
                <a:latin typeface="Verdana" charset="0"/>
                <a:ea typeface="Verdana" charset="0"/>
                <a:cs typeface="Verdana" charset="0"/>
              </a:rPr>
              <a:t>– Homeless Veteran</a:t>
            </a:r>
          </a:p>
        </p:txBody>
      </p:sp>
      <p:sp>
        <p:nvSpPr>
          <p:cNvPr id="13" name="TextBox 12"/>
          <p:cNvSpPr txBox="1"/>
          <p:nvPr/>
        </p:nvSpPr>
        <p:spPr>
          <a:xfrm>
            <a:off x="6093973" y="4502726"/>
            <a:ext cx="2726177" cy="664212"/>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 have to keep track of so many things</a:t>
            </a:r>
            <a:r>
              <a:rPr lang="en-AU" sz="900" dirty="0" smtClean="0">
                <a:solidFill>
                  <a:srgbClr val="636466"/>
                </a:solidFill>
                <a:latin typeface="Verdana" charset="0"/>
                <a:ea typeface="Verdana" charset="0"/>
                <a:cs typeface="Verdana" charset="0"/>
              </a:rPr>
              <a:t>.”</a:t>
            </a:r>
            <a:br>
              <a:rPr lang="en-AU" sz="900" dirty="0" smtClean="0">
                <a:solidFill>
                  <a:srgbClr val="636466"/>
                </a:solidFill>
                <a:latin typeface="Verdana" charset="0"/>
                <a:ea typeface="Verdana" charset="0"/>
                <a:cs typeface="Verdana" charset="0"/>
              </a:rPr>
            </a:br>
            <a:endParaRPr lang="en-AU" sz="900" dirty="0">
              <a:solidFill>
                <a:srgbClr val="636466"/>
              </a:solidFill>
              <a:latin typeface="Verdana" charset="0"/>
              <a:ea typeface="Verdana" charset="0"/>
              <a:cs typeface="Verdana" charset="0"/>
            </a:endParaRPr>
          </a:p>
          <a:p>
            <a:pPr algn="r"/>
            <a:r>
              <a:rPr lang="en-AU" sz="900" i="1" dirty="0">
                <a:solidFill>
                  <a:srgbClr val="FBBE32"/>
                </a:solidFill>
                <a:latin typeface="Verdana" charset="0"/>
                <a:ea typeface="Verdana" charset="0"/>
                <a:cs typeface="Verdana" charset="0"/>
              </a:rPr>
              <a:t>– Senior Citizen</a:t>
            </a:r>
          </a:p>
        </p:txBody>
      </p:sp>
      <p:pic>
        <p:nvPicPr>
          <p:cNvPr id="2" name="Picture 1"/>
          <p:cNvPicPr>
            <a:picLocks noChangeAspect="1"/>
          </p:cNvPicPr>
          <p:nvPr/>
        </p:nvPicPr>
        <p:blipFill>
          <a:blip r:embed="rId3"/>
          <a:stretch>
            <a:fillRect/>
          </a:stretch>
        </p:blipFill>
        <p:spPr>
          <a:xfrm>
            <a:off x="3203575" y="82090"/>
            <a:ext cx="5648325" cy="3152554"/>
          </a:xfrm>
          <a:prstGeom prst="rect">
            <a:avLst/>
          </a:prstGeom>
        </p:spPr>
      </p:pic>
      <p:sp>
        <p:nvSpPr>
          <p:cNvPr id="1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11</a:t>
            </a:fld>
            <a:endParaRPr lang="en-AU" dirty="0"/>
          </a:p>
        </p:txBody>
      </p:sp>
      <p:cxnSp>
        <p:nvCxnSpPr>
          <p:cNvPr id="19" name="Straight Connector 18"/>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0057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3850" y="404813"/>
            <a:ext cx="2735263" cy="5535799"/>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5</a:t>
            </a:r>
          </a:p>
          <a:p>
            <a:pPr algn="ctr"/>
            <a:r>
              <a:rPr lang="en-AU" sz="1400" b="1" dirty="0">
                <a:latin typeface="Verdana" charset="0"/>
                <a:ea typeface="Verdana" charset="0"/>
                <a:cs typeface="Verdana" charset="0"/>
              </a:rPr>
              <a:t>Local food service organizations struggle to maintain funding  and support.</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Virtually all organizations that provide food services struggle with two major issues: lack of funding and limited staff/volunteer support. Some local food security organizations operate at a loss, while others risk being scrapped entirely. Volunteers are needed everywhere, but good volunteers are hard to find and keep.</a:t>
            </a:r>
            <a:endParaRPr lang="en-AU" sz="1100" b="1" dirty="0">
              <a:latin typeface="Verdana" charset="0"/>
              <a:ea typeface="Verdana" charset="0"/>
              <a:cs typeface="Verdana" charset="0"/>
            </a:endParaRPr>
          </a:p>
        </p:txBody>
      </p:sp>
      <p:sp>
        <p:nvSpPr>
          <p:cNvPr id="5" name="TextBox 4"/>
          <p:cNvSpPr txBox="1"/>
          <p:nvPr/>
        </p:nvSpPr>
        <p:spPr>
          <a:xfrm>
            <a:off x="6084888" y="4595517"/>
            <a:ext cx="2735262" cy="1356709"/>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“There is a federal program where if you’re getting a CalFresh benefit then you can get a job and then you’re working for your CalFresh benefit. That’s not something we instituted here [in Del Norte] because there just wasn’t enough money</a:t>
            </a:r>
            <a:r>
              <a:rPr lang="en-AU" sz="900" spc="-17" dirty="0" smtClean="0">
                <a:solidFill>
                  <a:srgbClr val="636466"/>
                </a:solidFill>
                <a:latin typeface="Verdana" charset="0"/>
                <a:ea typeface="Verdana" charset="0"/>
                <a:cs typeface="Verdana" charset="0"/>
              </a:rPr>
              <a:t>.”</a:t>
            </a:r>
            <a:br>
              <a:rPr lang="en-AU" sz="900" spc="-17" dirty="0" smtClean="0">
                <a:solidFill>
                  <a:srgbClr val="636466"/>
                </a:solidFill>
                <a:latin typeface="Verdana" charset="0"/>
                <a:ea typeface="Verdana" charset="0"/>
                <a:cs typeface="Verdana" charset="0"/>
              </a:rPr>
            </a:br>
            <a:endParaRPr lang="en-AU" sz="900" spc="-17" dirty="0">
              <a:solidFill>
                <a:srgbClr val="636466"/>
              </a:solidFill>
              <a:latin typeface="Verdana" charset="0"/>
              <a:ea typeface="Verdana" charset="0"/>
              <a:cs typeface="Verdana" charset="0"/>
            </a:endParaRPr>
          </a:p>
          <a:p>
            <a:pPr algn="r"/>
            <a:r>
              <a:rPr lang="en-AU" sz="900" i="1" dirty="0">
                <a:solidFill>
                  <a:srgbClr val="FBBE32"/>
                </a:solidFill>
                <a:latin typeface="Verdana" charset="0"/>
                <a:ea typeface="Verdana" charset="0"/>
                <a:cs typeface="Verdana" charset="0"/>
              </a:rPr>
              <a:t>– SNAP Employee</a:t>
            </a:r>
          </a:p>
        </p:txBody>
      </p:sp>
      <p:sp>
        <p:nvSpPr>
          <p:cNvPr id="24" name="TextBox 23"/>
          <p:cNvSpPr txBox="1"/>
          <p:nvPr/>
        </p:nvSpPr>
        <p:spPr>
          <a:xfrm>
            <a:off x="3213527" y="3409893"/>
            <a:ext cx="2726898" cy="12182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“Last month we did over 700 boxes of food out of this room. That was just our food bank. That didn’t include our emergency food boxes, senior boxes, or homeless program. We put a lot of food through this room.”</a:t>
            </a:r>
          </a:p>
          <a:p>
            <a:pPr algn="r"/>
            <a:r>
              <a:rPr lang="en-AU" sz="900" i="1" dirty="0">
                <a:solidFill>
                  <a:srgbClr val="FBBE32"/>
                </a:solidFill>
                <a:latin typeface="Verdana" charset="0"/>
                <a:ea typeface="Verdana" charset="0"/>
                <a:cs typeface="Verdana" charset="0"/>
              </a:rPr>
              <a:t>– RHS Food Bank Employee</a:t>
            </a:r>
          </a:p>
        </p:txBody>
      </p:sp>
      <p:pic>
        <p:nvPicPr>
          <p:cNvPr id="2" name="Picture 1"/>
          <p:cNvPicPr>
            <a:picLocks noChangeAspect="1"/>
          </p:cNvPicPr>
          <p:nvPr/>
        </p:nvPicPr>
        <p:blipFill>
          <a:blip r:embed="rId3"/>
          <a:stretch>
            <a:fillRect/>
          </a:stretch>
        </p:blipFill>
        <p:spPr>
          <a:xfrm>
            <a:off x="3213527" y="417967"/>
            <a:ext cx="5651073" cy="2880295"/>
          </a:xfrm>
          <a:prstGeom prst="rect">
            <a:avLst/>
          </a:prstGeom>
        </p:spPr>
      </p:pic>
      <p:sp>
        <p:nvSpPr>
          <p:cNvPr id="9" name="TextBox 8"/>
          <p:cNvSpPr txBox="1"/>
          <p:nvPr/>
        </p:nvSpPr>
        <p:spPr>
          <a:xfrm>
            <a:off x="6094840" y="3412244"/>
            <a:ext cx="2725310" cy="1079710"/>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“We’ve been asking for help, and it’s a little bit difficult sometimes to get volunteers to come in. Some of our elderly have gotten to the point that they can’t assemble food boxes.”</a:t>
            </a:r>
          </a:p>
          <a:p>
            <a:pPr algn="r"/>
            <a:r>
              <a:rPr lang="en-AU" sz="900" i="1" dirty="0">
                <a:solidFill>
                  <a:srgbClr val="FBBE32"/>
                </a:solidFill>
                <a:latin typeface="Verdana" charset="0"/>
                <a:ea typeface="Verdana" charset="0"/>
                <a:cs typeface="Verdana" charset="0"/>
              </a:rPr>
              <a:t>– RHS Food Bank Employee</a:t>
            </a:r>
          </a:p>
        </p:txBody>
      </p:sp>
      <p:sp>
        <p:nvSpPr>
          <p:cNvPr id="12" name="TextBox 11"/>
          <p:cNvSpPr txBox="1"/>
          <p:nvPr/>
        </p:nvSpPr>
        <p:spPr>
          <a:xfrm>
            <a:off x="3203575" y="4758914"/>
            <a:ext cx="2736850" cy="1218210"/>
          </a:xfrm>
          <a:prstGeom prst="rect">
            <a:avLst/>
          </a:prstGeom>
          <a:noFill/>
          <a:ln>
            <a:solidFill>
              <a:srgbClr val="DBDCDD"/>
            </a:solidFill>
          </a:ln>
        </p:spPr>
        <p:txBody>
          <a:bodyPr wrap="square" lIns="153942" tIns="123154" rIns="153942" bIns="123154" rtlCol="0">
            <a:spAutoFit/>
          </a:bodyPr>
          <a:lstStyle/>
          <a:p>
            <a:r>
              <a:rPr lang="en-AU" sz="900" dirty="0">
                <a:solidFill>
                  <a:schemeClr val="tx2"/>
                </a:solidFill>
                <a:latin typeface="Verdana" charset="0"/>
                <a:ea typeface="Verdana" charset="0"/>
                <a:cs typeface="Verdana" charset="0"/>
              </a:rPr>
              <a:t>“</a:t>
            </a:r>
            <a:r>
              <a:rPr lang="en-US" sz="900" dirty="0">
                <a:solidFill>
                  <a:schemeClr val="tx2"/>
                </a:solidFill>
                <a:latin typeface="Verdana" charset="0"/>
                <a:ea typeface="Verdana" charset="0"/>
                <a:cs typeface="Verdana" charset="0"/>
              </a:rPr>
              <a:t>Yes. It's hard to run a school nutrition program with the revenue that we're getting in terms of the reimbursements when cost of food and cost of labor are so expensive. There are very few programs that I'm aware of that run in the black. </a:t>
            </a:r>
            <a:r>
              <a:rPr lang="en-AU" sz="900" dirty="0">
                <a:solidFill>
                  <a:schemeClr val="tx2"/>
                </a:solidFill>
                <a:latin typeface="Verdana" charset="0"/>
                <a:ea typeface="Verdana" charset="0"/>
                <a:cs typeface="Verdana" charset="0"/>
              </a:rPr>
              <a:t>.”</a:t>
            </a:r>
          </a:p>
          <a:p>
            <a:pPr algn="r"/>
            <a:r>
              <a:rPr lang="en-AU" sz="900" i="1" dirty="0">
                <a:solidFill>
                  <a:srgbClr val="FBBE32"/>
                </a:solidFill>
                <a:latin typeface="Verdana" charset="0"/>
                <a:ea typeface="Verdana" charset="0"/>
                <a:cs typeface="Verdana" charset="0"/>
              </a:rPr>
              <a:t>– DNCUSD Nutrition Services Employee</a:t>
            </a:r>
          </a:p>
        </p:txBody>
      </p:sp>
      <p:sp>
        <p:nvSpPr>
          <p:cNvPr id="16"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7"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12</a:t>
            </a:fld>
            <a:endParaRPr lang="en-AU" dirty="0"/>
          </a:p>
        </p:txBody>
      </p:sp>
      <p:cxnSp>
        <p:nvCxnSpPr>
          <p:cNvPr id="18" name="Straight Connector 17"/>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693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4622" y="404813"/>
            <a:ext cx="2744492" cy="5400675"/>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6</a:t>
            </a:r>
          </a:p>
          <a:p>
            <a:pPr algn="ctr"/>
            <a:r>
              <a:rPr lang="en-AU" sz="1400" b="1" dirty="0">
                <a:latin typeface="Verdana" charset="0"/>
                <a:ea typeface="Verdana" charset="0"/>
                <a:cs typeface="Verdana" charset="0"/>
              </a:rPr>
              <a:t>Food sharing builds family and community support networks.</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Many families appreciate the value in building a network of support within their community for food and resource sharing. Sharing ingredients and meals relieves some food security pressures and helps build supportive relationships.</a:t>
            </a:r>
            <a:endParaRPr lang="en-AU" sz="1100" b="1" dirty="0">
              <a:latin typeface="Verdana" charset="0"/>
              <a:ea typeface="Verdana" charset="0"/>
              <a:cs typeface="Verdana" charset="0"/>
            </a:endParaRPr>
          </a:p>
        </p:txBody>
      </p:sp>
      <p:sp>
        <p:nvSpPr>
          <p:cNvPr id="5" name="TextBox 4"/>
          <p:cNvSpPr txBox="1"/>
          <p:nvPr/>
        </p:nvSpPr>
        <p:spPr>
          <a:xfrm>
            <a:off x="3203575" y="3381531"/>
            <a:ext cx="2736850" cy="10797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“Yes. That (sharing meals) is the best way to do it. That way, we don’t waste anything and everybody gets something to eat. We just take anybody that’s around and share it with everybody.”</a:t>
            </a:r>
          </a:p>
          <a:p>
            <a:pPr algn="r"/>
            <a:r>
              <a:rPr lang="en-AU" sz="900" i="1" dirty="0">
                <a:solidFill>
                  <a:srgbClr val="FBBE32"/>
                </a:solidFill>
                <a:latin typeface="Verdana" charset="0"/>
                <a:ea typeface="Verdana" charset="0"/>
                <a:cs typeface="Verdana" charset="0"/>
              </a:rPr>
              <a:t>– Homeless Veteran</a:t>
            </a:r>
          </a:p>
        </p:txBody>
      </p:sp>
      <p:sp>
        <p:nvSpPr>
          <p:cNvPr id="24" name="TextBox 23"/>
          <p:cNvSpPr txBox="1"/>
          <p:nvPr/>
        </p:nvSpPr>
        <p:spPr>
          <a:xfrm>
            <a:off x="6105289" y="3381531"/>
            <a:ext cx="2721211" cy="9412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“Yeah, a lot of people are from the same town in Mexico so we all know each other (talking about sharing meals with neighbors).”</a:t>
            </a:r>
          </a:p>
          <a:p>
            <a:pPr algn="r"/>
            <a:r>
              <a:rPr lang="en-AU" sz="900" i="1" dirty="0">
                <a:solidFill>
                  <a:srgbClr val="FBBE32"/>
                </a:solidFill>
                <a:latin typeface="Verdana" charset="0"/>
                <a:ea typeface="Verdana" charset="0"/>
                <a:cs typeface="Verdana" charset="0"/>
              </a:rPr>
              <a:t>– Smith River Mother</a:t>
            </a:r>
            <a:endParaRPr lang="en-AU" sz="900" dirty="0">
              <a:solidFill>
                <a:srgbClr val="FBBE32"/>
              </a:solidFill>
              <a:latin typeface="Verdana" charset="0"/>
              <a:ea typeface="Verdana" charset="0"/>
              <a:cs typeface="Verdana" charset="0"/>
            </a:endParaRPr>
          </a:p>
        </p:txBody>
      </p:sp>
      <p:sp>
        <p:nvSpPr>
          <p:cNvPr id="12" name="TextBox 11"/>
          <p:cNvSpPr txBox="1"/>
          <p:nvPr/>
        </p:nvSpPr>
        <p:spPr>
          <a:xfrm>
            <a:off x="3203575" y="4626023"/>
            <a:ext cx="2736850" cy="664212"/>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 have a friend who is the Soup Queen. She’s going to give me soup today.”</a:t>
            </a:r>
          </a:p>
          <a:p>
            <a:pPr algn="r"/>
            <a:r>
              <a:rPr lang="en-AU" sz="900" i="1" dirty="0">
                <a:solidFill>
                  <a:srgbClr val="FBBE32"/>
                </a:solidFill>
                <a:latin typeface="Verdana" charset="0"/>
                <a:ea typeface="Verdana" charset="0"/>
                <a:cs typeface="Verdana" charset="0"/>
              </a:rPr>
              <a:t>– Senior Citizen</a:t>
            </a:r>
          </a:p>
        </p:txBody>
      </p:sp>
      <p:pic>
        <p:nvPicPr>
          <p:cNvPr id="6" name="Picture 5"/>
          <p:cNvPicPr>
            <a:picLocks noChangeAspect="1"/>
          </p:cNvPicPr>
          <p:nvPr/>
        </p:nvPicPr>
        <p:blipFill>
          <a:blip r:embed="rId3"/>
          <a:stretch>
            <a:fillRect/>
          </a:stretch>
        </p:blipFill>
        <p:spPr>
          <a:xfrm>
            <a:off x="3203575" y="404813"/>
            <a:ext cx="5622925" cy="2767874"/>
          </a:xfrm>
          <a:prstGeom prst="rect">
            <a:avLst/>
          </a:prstGeom>
        </p:spPr>
      </p:pic>
      <p:sp>
        <p:nvSpPr>
          <p:cNvPr id="16"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7"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13</a:t>
            </a:fld>
            <a:endParaRPr lang="en-AU" dirty="0"/>
          </a:p>
        </p:txBody>
      </p:sp>
      <p:cxnSp>
        <p:nvCxnSpPr>
          <p:cNvPr id="18" name="Straight Connector 17"/>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134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4499" y="404813"/>
            <a:ext cx="2744614" cy="5394021"/>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7</a:t>
            </a:r>
          </a:p>
          <a:p>
            <a:pPr algn="ctr"/>
            <a:r>
              <a:rPr lang="en-AU" sz="1400" b="1" dirty="0">
                <a:latin typeface="Verdana" charset="0"/>
                <a:ea typeface="Verdana" charset="0"/>
                <a:cs typeface="Verdana" charset="0"/>
              </a:rPr>
              <a:t>Parents will provide food for their families at all costs.</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For many families, deeply held cultural beliefs and values are a primary driver for how they approach things like obtaining food, cooking, and utilizing food security services. Across cultures, parents share a desire to provide food for their family regardless of how challenging this task may be.</a:t>
            </a:r>
            <a:endParaRPr lang="en-AU" sz="1100" b="1" dirty="0">
              <a:latin typeface="Verdana" charset="0"/>
              <a:ea typeface="Verdana" charset="0"/>
              <a:cs typeface="Verdana" charset="0"/>
            </a:endParaRPr>
          </a:p>
        </p:txBody>
      </p:sp>
      <p:sp>
        <p:nvSpPr>
          <p:cNvPr id="5" name="TextBox 4"/>
          <p:cNvSpPr txBox="1"/>
          <p:nvPr/>
        </p:nvSpPr>
        <p:spPr>
          <a:xfrm>
            <a:off x="3203575" y="3393045"/>
            <a:ext cx="2736850" cy="9412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 will go to any lengths to feed my family. This has included breaking the law as well as working with the food access system.”</a:t>
            </a:r>
          </a:p>
          <a:p>
            <a:pPr algn="r"/>
            <a:r>
              <a:rPr lang="en-AU" sz="900" i="1" dirty="0">
                <a:solidFill>
                  <a:srgbClr val="FBBE32"/>
                </a:solidFill>
                <a:latin typeface="Verdana" charset="0"/>
                <a:ea typeface="Verdana" charset="0"/>
                <a:cs typeface="Verdana" charset="0"/>
              </a:rPr>
              <a:t>– Mother of Three</a:t>
            </a:r>
          </a:p>
        </p:txBody>
      </p:sp>
      <p:sp>
        <p:nvSpPr>
          <p:cNvPr id="24" name="TextBox 23"/>
          <p:cNvSpPr txBox="1"/>
          <p:nvPr/>
        </p:nvSpPr>
        <p:spPr>
          <a:xfrm>
            <a:off x="6098033" y="3393044"/>
            <a:ext cx="2722117" cy="664212"/>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“My family does not go hungry. I always provide enough food.”</a:t>
            </a:r>
          </a:p>
          <a:p>
            <a:pPr algn="r"/>
            <a:r>
              <a:rPr lang="en-AU" sz="900" i="1" dirty="0">
                <a:solidFill>
                  <a:srgbClr val="FBBE32"/>
                </a:solidFill>
                <a:latin typeface="Verdana" charset="0"/>
                <a:ea typeface="Verdana" charset="0"/>
                <a:cs typeface="Verdana" charset="0"/>
              </a:rPr>
              <a:t>– Hmong Father</a:t>
            </a:r>
            <a:endParaRPr lang="en-AU" sz="900" dirty="0">
              <a:solidFill>
                <a:srgbClr val="FBBE32"/>
              </a:solidFill>
              <a:latin typeface="Verdana" charset="0"/>
              <a:ea typeface="Verdana" charset="0"/>
              <a:cs typeface="Verdana" charset="0"/>
            </a:endParaRPr>
          </a:p>
        </p:txBody>
      </p:sp>
      <p:sp>
        <p:nvSpPr>
          <p:cNvPr id="12" name="TextBox 11"/>
          <p:cNvSpPr txBox="1"/>
          <p:nvPr/>
        </p:nvSpPr>
        <p:spPr>
          <a:xfrm>
            <a:off x="3203575" y="4463407"/>
            <a:ext cx="2736850" cy="664212"/>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 feel like I don’t ever want my kids to think that we don’t have food.”</a:t>
            </a:r>
          </a:p>
          <a:p>
            <a:pPr algn="r"/>
            <a:r>
              <a:rPr lang="en-AU" sz="900" i="1" dirty="0">
                <a:solidFill>
                  <a:srgbClr val="FBBE32"/>
                </a:solidFill>
                <a:latin typeface="Verdana" charset="0"/>
                <a:ea typeface="Verdana" charset="0"/>
                <a:cs typeface="Verdana" charset="0"/>
              </a:rPr>
              <a:t>– Mother, New to Crescent City</a:t>
            </a:r>
          </a:p>
        </p:txBody>
      </p:sp>
      <p:pic>
        <p:nvPicPr>
          <p:cNvPr id="15" name="Picture 14"/>
          <p:cNvPicPr>
            <a:picLocks noChangeAspect="1"/>
          </p:cNvPicPr>
          <p:nvPr/>
        </p:nvPicPr>
        <p:blipFill>
          <a:blip r:embed="rId3"/>
          <a:stretch>
            <a:fillRect/>
          </a:stretch>
        </p:blipFill>
        <p:spPr>
          <a:xfrm>
            <a:off x="3203575" y="309346"/>
            <a:ext cx="5648325" cy="2889841"/>
          </a:xfrm>
          <a:prstGeom prst="rect">
            <a:avLst/>
          </a:prstGeom>
        </p:spPr>
      </p:pic>
      <p:sp>
        <p:nvSpPr>
          <p:cNvPr id="1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14</a:t>
            </a:fld>
            <a:endParaRPr lang="en-AU" dirty="0"/>
          </a:p>
        </p:txBody>
      </p:sp>
      <p:cxnSp>
        <p:nvCxnSpPr>
          <p:cNvPr id="19" name="Straight Connector 18"/>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18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7328" y="405108"/>
            <a:ext cx="2731785" cy="5400908"/>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8</a:t>
            </a:r>
          </a:p>
          <a:p>
            <a:pPr algn="ctr"/>
            <a:r>
              <a:rPr lang="en-AU" sz="1400" b="1" dirty="0">
                <a:latin typeface="Verdana" charset="0"/>
                <a:ea typeface="Verdana" charset="0"/>
                <a:cs typeface="Verdana" charset="0"/>
              </a:rPr>
              <a:t>Many children rely on school meals, but the system has gaps.</a:t>
            </a:r>
          </a:p>
          <a:p>
            <a:pPr algn="ctr"/>
            <a:endParaRPr lang="en-AU" sz="1368" b="1" dirty="0">
              <a:latin typeface="Verdana" charset="0"/>
              <a:ea typeface="Verdana" charset="0"/>
              <a:cs typeface="Verdana" charset="0"/>
            </a:endParaRPr>
          </a:p>
          <a:p>
            <a:r>
              <a:rPr lang="en-US" sz="2737" dirty="0"/>
              <a:t>–</a:t>
            </a:r>
          </a:p>
          <a:p>
            <a:r>
              <a:rPr lang="en-US" sz="1100" spc="-17" dirty="0">
                <a:latin typeface="Verdana" charset="0"/>
                <a:ea typeface="Verdana" charset="0"/>
                <a:cs typeface="Verdana" charset="0"/>
              </a:rPr>
              <a:t>School food services provide an extensive array of healthy meals to Del Norte students. However, there are many logistical difficulties that prevent children from being consistently well- fed. Limited time to eat school meals, a lack of snacks, small meal sizes, and students not having enough money to purchase meals can all contribute to a child not accessing enough food while at school.</a:t>
            </a:r>
            <a:endParaRPr lang="en-AU" sz="1100" b="1" spc="-17" dirty="0">
              <a:latin typeface="Verdana" charset="0"/>
              <a:ea typeface="Verdana" charset="0"/>
              <a:cs typeface="Verdana" charset="0"/>
            </a:endParaRPr>
          </a:p>
        </p:txBody>
      </p:sp>
      <p:sp>
        <p:nvSpPr>
          <p:cNvPr id="5" name="TextBox 4"/>
          <p:cNvSpPr txBox="1"/>
          <p:nvPr/>
        </p:nvSpPr>
        <p:spPr>
          <a:xfrm>
            <a:off x="3203575" y="3368127"/>
            <a:ext cx="2736850" cy="1356709"/>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“Sometimes we’re quick to discipline when behaviour starts escalating, but sometimes, if you know very much about the family, you can solve the problem more easily by giving the child some food. To this day, it’s always something I’ve paid attention to.”</a:t>
            </a:r>
          </a:p>
          <a:p>
            <a:pPr algn="r"/>
            <a:r>
              <a:rPr lang="en-AU" sz="900" i="1" dirty="0">
                <a:solidFill>
                  <a:srgbClr val="FBBE32"/>
                </a:solidFill>
                <a:latin typeface="Verdana" charset="0"/>
                <a:ea typeface="Verdana" charset="0"/>
                <a:cs typeface="Verdana" charset="0"/>
              </a:rPr>
              <a:t>– Teacher</a:t>
            </a:r>
          </a:p>
        </p:txBody>
      </p:sp>
      <p:sp>
        <p:nvSpPr>
          <p:cNvPr id="24" name="TextBox 23"/>
          <p:cNvSpPr txBox="1"/>
          <p:nvPr/>
        </p:nvSpPr>
        <p:spPr>
          <a:xfrm>
            <a:off x="6084887" y="3368127"/>
            <a:ext cx="2754313" cy="941211"/>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“They get the same portion as a kindergartener would; and in my opinion, for a fifth grader, that’s not adequate. They’re still hungry.”</a:t>
            </a:r>
          </a:p>
          <a:p>
            <a:pPr algn="r"/>
            <a:r>
              <a:rPr lang="en-AU" sz="900" i="1" dirty="0">
                <a:solidFill>
                  <a:srgbClr val="FBBE32"/>
                </a:solidFill>
                <a:latin typeface="Verdana" charset="0"/>
                <a:ea typeface="Verdana" charset="0"/>
                <a:cs typeface="Verdana" charset="0"/>
              </a:rPr>
              <a:t>– Teacher</a:t>
            </a:r>
            <a:endParaRPr lang="en-AU" sz="900" dirty="0">
              <a:solidFill>
                <a:srgbClr val="FBBE32"/>
              </a:solidFill>
              <a:latin typeface="Verdana" charset="0"/>
              <a:ea typeface="Verdana" charset="0"/>
              <a:cs typeface="Verdana" charset="0"/>
            </a:endParaRPr>
          </a:p>
        </p:txBody>
      </p:sp>
      <p:sp>
        <p:nvSpPr>
          <p:cNvPr id="12" name="TextBox 11"/>
          <p:cNvSpPr txBox="1"/>
          <p:nvPr/>
        </p:nvSpPr>
        <p:spPr>
          <a:xfrm>
            <a:off x="3203576" y="4864805"/>
            <a:ext cx="2736850" cy="9412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“They like to go to school because they know they get to eat at school. They don’t always know when they get to eat at home.”</a:t>
            </a:r>
          </a:p>
          <a:p>
            <a:pPr algn="r"/>
            <a:r>
              <a:rPr lang="en-AU" sz="900" i="1" dirty="0">
                <a:solidFill>
                  <a:srgbClr val="FBBE32"/>
                </a:solidFill>
                <a:latin typeface="Verdana" charset="0"/>
                <a:ea typeface="Verdana" charset="0"/>
                <a:cs typeface="Verdana" charset="0"/>
              </a:rPr>
              <a:t>– Foster Mom</a:t>
            </a:r>
          </a:p>
        </p:txBody>
      </p:sp>
      <p:sp>
        <p:nvSpPr>
          <p:cNvPr id="13" name="TextBox 12"/>
          <p:cNvSpPr txBox="1"/>
          <p:nvPr/>
        </p:nvSpPr>
        <p:spPr>
          <a:xfrm>
            <a:off x="6104135" y="4422435"/>
            <a:ext cx="2716015" cy="941211"/>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“Many of my students are here from 7:20 until close. The [after school] program ends at 6. All of their food for the day is provided by school.”</a:t>
            </a:r>
          </a:p>
          <a:p>
            <a:pPr algn="r"/>
            <a:r>
              <a:rPr lang="en-AU" sz="900" i="1" dirty="0">
                <a:solidFill>
                  <a:srgbClr val="FBBE32"/>
                </a:solidFill>
                <a:latin typeface="Verdana" charset="0"/>
                <a:ea typeface="Verdana" charset="0"/>
                <a:cs typeface="Verdana" charset="0"/>
              </a:rPr>
              <a:t>– Teacher</a:t>
            </a:r>
          </a:p>
        </p:txBody>
      </p:sp>
      <p:sp>
        <p:nvSpPr>
          <p:cNvPr id="14" name="TextBox 13"/>
          <p:cNvSpPr txBox="1"/>
          <p:nvPr/>
        </p:nvSpPr>
        <p:spPr>
          <a:xfrm>
            <a:off x="6104135" y="5471336"/>
            <a:ext cx="2735065" cy="802711"/>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“The biggest problem is if they get in there to eat breakfast and the time runs out, so they have to throw it away.”</a:t>
            </a:r>
          </a:p>
          <a:p>
            <a:pPr algn="r"/>
            <a:r>
              <a:rPr lang="en-AU" sz="900" i="1" dirty="0">
                <a:solidFill>
                  <a:srgbClr val="FBBE32"/>
                </a:solidFill>
                <a:latin typeface="Verdana" charset="0"/>
                <a:ea typeface="Verdana" charset="0"/>
                <a:cs typeface="Verdana" charset="0"/>
              </a:rPr>
              <a:t>– Teacher</a:t>
            </a:r>
          </a:p>
        </p:txBody>
      </p:sp>
      <p:pic>
        <p:nvPicPr>
          <p:cNvPr id="2" name="Picture 1"/>
          <p:cNvPicPr>
            <a:picLocks noChangeAspect="1"/>
          </p:cNvPicPr>
          <p:nvPr/>
        </p:nvPicPr>
        <p:blipFill>
          <a:blip r:embed="rId3"/>
          <a:stretch>
            <a:fillRect/>
          </a:stretch>
        </p:blipFill>
        <p:spPr>
          <a:xfrm>
            <a:off x="3193162" y="404813"/>
            <a:ext cx="5646038" cy="2779251"/>
          </a:xfrm>
          <a:prstGeom prst="rect">
            <a:avLst/>
          </a:prstGeom>
        </p:spPr>
      </p:pic>
      <p:sp>
        <p:nvSpPr>
          <p:cNvPr id="18"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9"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15</a:t>
            </a:fld>
            <a:endParaRPr lang="en-AU" dirty="0"/>
          </a:p>
        </p:txBody>
      </p:sp>
      <p:cxnSp>
        <p:nvCxnSpPr>
          <p:cNvPr id="21" name="Straight Connector 20"/>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9632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2222" y="404813"/>
            <a:ext cx="2746891" cy="5385021"/>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9</a:t>
            </a:r>
          </a:p>
          <a:p>
            <a:pPr algn="ctr"/>
            <a:r>
              <a:rPr lang="en-AU" sz="1400" b="1" dirty="0">
                <a:latin typeface="Verdana" charset="0"/>
                <a:ea typeface="Verdana" charset="0"/>
                <a:cs typeface="Verdana" charset="0"/>
              </a:rPr>
              <a:t>Food insecurity services run on a complicated monthly schedule.</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Many families and individuals who access food resources run out of food before the end of the month. It is hard work to get to all the places that offer food on the right day -- and there’s often just one day per month when services are available. </a:t>
            </a:r>
          </a:p>
        </p:txBody>
      </p:sp>
      <p:sp>
        <p:nvSpPr>
          <p:cNvPr id="5" name="TextBox 4"/>
          <p:cNvSpPr txBox="1"/>
          <p:nvPr/>
        </p:nvSpPr>
        <p:spPr>
          <a:xfrm>
            <a:off x="3203576" y="3377159"/>
            <a:ext cx="2736850" cy="12182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“[Parents] don’t know how to budget for food. At the first of the month the kids will get a lot of food - not necessarily nutritious food. Then as the month goes on, there’s less money. There’s less food.”</a:t>
            </a:r>
          </a:p>
          <a:p>
            <a:pPr algn="r"/>
            <a:r>
              <a:rPr lang="en-AU" sz="900" i="1" dirty="0">
                <a:solidFill>
                  <a:srgbClr val="FBBE32"/>
                </a:solidFill>
                <a:latin typeface="Verdana" charset="0"/>
                <a:ea typeface="Verdana" charset="0"/>
                <a:cs typeface="Verdana" charset="0"/>
              </a:rPr>
              <a:t>– Foster Mom</a:t>
            </a:r>
          </a:p>
        </p:txBody>
      </p:sp>
      <p:sp>
        <p:nvSpPr>
          <p:cNvPr id="24" name="TextBox 23"/>
          <p:cNvSpPr txBox="1"/>
          <p:nvPr/>
        </p:nvSpPr>
        <p:spPr>
          <a:xfrm>
            <a:off x="6088219" y="3376651"/>
            <a:ext cx="2750981" cy="941211"/>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“At times, I’m like ‘Oh man’ but there’s really nothing in there to eat and I really need to go grocery shopping, but I can’t yet.”</a:t>
            </a:r>
          </a:p>
          <a:p>
            <a:pPr algn="r"/>
            <a:r>
              <a:rPr lang="en-AU" sz="900" i="1" dirty="0">
                <a:solidFill>
                  <a:srgbClr val="FBBE32"/>
                </a:solidFill>
                <a:latin typeface="Verdana" charset="0"/>
                <a:ea typeface="Verdana" charset="0"/>
                <a:cs typeface="Verdana" charset="0"/>
              </a:rPr>
              <a:t>– Mother</a:t>
            </a:r>
            <a:endParaRPr lang="en-AU" sz="900" dirty="0">
              <a:solidFill>
                <a:srgbClr val="FBBE32"/>
              </a:solidFill>
              <a:latin typeface="Verdana" charset="0"/>
              <a:ea typeface="Verdana" charset="0"/>
              <a:cs typeface="Verdana" charset="0"/>
            </a:endParaRPr>
          </a:p>
        </p:txBody>
      </p:sp>
      <p:sp>
        <p:nvSpPr>
          <p:cNvPr id="12" name="TextBox 11"/>
          <p:cNvSpPr txBox="1"/>
          <p:nvPr/>
        </p:nvSpPr>
        <p:spPr>
          <a:xfrm>
            <a:off x="3203575" y="4730367"/>
            <a:ext cx="2736851" cy="8027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“It’s more towards the end of the month when things are getting strapped and real tight.”</a:t>
            </a:r>
          </a:p>
          <a:p>
            <a:pPr algn="r"/>
            <a:r>
              <a:rPr lang="en-AU" sz="900" i="1" dirty="0">
                <a:solidFill>
                  <a:srgbClr val="FBBE32"/>
                </a:solidFill>
                <a:latin typeface="Verdana" charset="0"/>
                <a:ea typeface="Verdana" charset="0"/>
                <a:cs typeface="Verdana" charset="0"/>
              </a:rPr>
              <a:t>– Mother, New to Crescent City</a:t>
            </a:r>
          </a:p>
        </p:txBody>
      </p:sp>
      <p:pic>
        <p:nvPicPr>
          <p:cNvPr id="2" name="Picture 1"/>
          <p:cNvPicPr>
            <a:picLocks noChangeAspect="1"/>
          </p:cNvPicPr>
          <p:nvPr/>
        </p:nvPicPr>
        <p:blipFill>
          <a:blip r:embed="rId3"/>
          <a:stretch>
            <a:fillRect/>
          </a:stretch>
        </p:blipFill>
        <p:spPr>
          <a:xfrm>
            <a:off x="3203575" y="403598"/>
            <a:ext cx="5635625" cy="2768760"/>
          </a:xfrm>
          <a:prstGeom prst="rect">
            <a:avLst/>
          </a:prstGeom>
        </p:spPr>
      </p:pic>
      <p:sp>
        <p:nvSpPr>
          <p:cNvPr id="13" name="TextBox 12"/>
          <p:cNvSpPr txBox="1"/>
          <p:nvPr/>
        </p:nvSpPr>
        <p:spPr>
          <a:xfrm>
            <a:off x="6088219" y="4440530"/>
            <a:ext cx="2750981" cy="1079710"/>
          </a:xfrm>
          <a:prstGeom prst="rect">
            <a:avLst/>
          </a:prstGeom>
          <a:noFill/>
          <a:ln>
            <a:solidFill>
              <a:srgbClr val="DBDCDD"/>
            </a:solidFill>
          </a:ln>
        </p:spPr>
        <p:txBody>
          <a:bodyPr wrap="square" lIns="153942" tIns="123154" rIns="153942" bIns="123154" rtlCol="0">
            <a:spAutoFit/>
          </a:bodyPr>
          <a:lstStyle/>
          <a:p>
            <a:r>
              <a:rPr lang="en-AU" sz="900" spc="-17" dirty="0">
                <a:solidFill>
                  <a:srgbClr val="636466"/>
                </a:solidFill>
                <a:latin typeface="Verdana" charset="0"/>
                <a:ea typeface="Verdana" charset="0"/>
                <a:cs typeface="Verdana" charset="0"/>
              </a:rPr>
              <a:t>“I mean, if it wasn’t for what I got I don’t know how I’d make it to the end of the month, financially. I feel real blessed to be here and real blessed to get the commodities and food stamps”</a:t>
            </a:r>
          </a:p>
          <a:p>
            <a:pPr algn="r"/>
            <a:r>
              <a:rPr lang="en-AU" sz="900" i="1" dirty="0">
                <a:solidFill>
                  <a:srgbClr val="FBBE32"/>
                </a:solidFill>
                <a:latin typeface="Verdana" charset="0"/>
                <a:ea typeface="Verdana" charset="0"/>
                <a:cs typeface="Verdana" charset="0"/>
              </a:rPr>
              <a:t>– Senior</a:t>
            </a:r>
            <a:endParaRPr lang="en-AU" sz="900" dirty="0">
              <a:solidFill>
                <a:srgbClr val="FBBE32"/>
              </a:solidFill>
              <a:latin typeface="Verdana" charset="0"/>
              <a:ea typeface="Verdana" charset="0"/>
              <a:cs typeface="Verdana" charset="0"/>
            </a:endParaRPr>
          </a:p>
        </p:txBody>
      </p:sp>
      <p:sp>
        <p:nvSpPr>
          <p:cNvPr id="1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16</a:t>
            </a:fld>
            <a:endParaRPr lang="en-AU" dirty="0"/>
          </a:p>
        </p:txBody>
      </p:sp>
      <p:cxnSp>
        <p:nvCxnSpPr>
          <p:cNvPr id="19" name="Straight Connector 18"/>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266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351035" y="2309320"/>
            <a:ext cx="1868167" cy="868526"/>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Rectangle 69"/>
          <p:cNvSpPr/>
          <p:nvPr/>
        </p:nvSpPr>
        <p:spPr>
          <a:xfrm>
            <a:off x="1351035" y="3352682"/>
            <a:ext cx="1868167" cy="868526"/>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Rectangle 70"/>
          <p:cNvSpPr/>
          <p:nvPr/>
        </p:nvSpPr>
        <p:spPr>
          <a:xfrm>
            <a:off x="1351035" y="4353346"/>
            <a:ext cx="1868167" cy="1080812"/>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Rectangle 71"/>
          <p:cNvSpPr/>
          <p:nvPr/>
        </p:nvSpPr>
        <p:spPr>
          <a:xfrm>
            <a:off x="1351035" y="5676855"/>
            <a:ext cx="1868167" cy="668152"/>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8" name="Rectangle 67"/>
          <p:cNvSpPr/>
          <p:nvPr/>
        </p:nvSpPr>
        <p:spPr>
          <a:xfrm>
            <a:off x="1351035" y="1221590"/>
            <a:ext cx="1868167" cy="868526"/>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5" name="Straight Connector 44"/>
          <p:cNvCxnSpPr/>
          <p:nvPr/>
        </p:nvCxnSpPr>
        <p:spPr>
          <a:xfrm>
            <a:off x="3390834" y="979014"/>
            <a:ext cx="25888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68470" y="974251"/>
            <a:ext cx="29507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2329" y="379414"/>
            <a:ext cx="7886784" cy="262270"/>
          </a:xfrm>
        </p:spPr>
        <p:txBody>
          <a:bodyPr>
            <a:normAutofit/>
          </a:bodyPr>
          <a:lstStyle/>
          <a:p>
            <a:r>
              <a:rPr lang="en-AU" sz="1600" dirty="0" smtClean="0"/>
              <a:t>Critical System Shifts</a:t>
            </a:r>
            <a:endParaRPr lang="en-AU" sz="16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661" y="1337754"/>
            <a:ext cx="890181" cy="63619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619" y="2466172"/>
            <a:ext cx="754264" cy="44735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798" y="3490994"/>
            <a:ext cx="743907" cy="51821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541" y="4645486"/>
            <a:ext cx="586421" cy="53210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6789" y="5723139"/>
            <a:ext cx="445924" cy="580512"/>
          </a:xfrm>
          <a:prstGeom prst="rect">
            <a:avLst/>
          </a:prstGeom>
        </p:spPr>
      </p:pic>
      <p:cxnSp>
        <p:nvCxnSpPr>
          <p:cNvPr id="12" name="Straight Connector 11"/>
          <p:cNvCxnSpPr/>
          <p:nvPr/>
        </p:nvCxnSpPr>
        <p:spPr>
          <a:xfrm>
            <a:off x="268470" y="2190052"/>
            <a:ext cx="8390986"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8470" y="3264337"/>
            <a:ext cx="8390986"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8470" y="4274216"/>
            <a:ext cx="8390986"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2"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17</a:t>
            </a:fld>
            <a:endParaRPr lang="en-AU" dirty="0"/>
          </a:p>
        </p:txBody>
      </p:sp>
      <p:cxnSp>
        <p:nvCxnSpPr>
          <p:cNvPr id="23" name="Straight Connector 22"/>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92962" y="840515"/>
            <a:ext cx="1047082" cy="276999"/>
          </a:xfrm>
          <a:prstGeom prst="rect">
            <a:avLst/>
          </a:prstGeom>
          <a:solidFill>
            <a:schemeClr val="bg1"/>
          </a:solidFill>
        </p:spPr>
        <p:txBody>
          <a:bodyPr wrap="none">
            <a:spAutoFit/>
          </a:bodyPr>
          <a:lstStyle/>
          <a:p>
            <a:r>
              <a:rPr lang="en-AU" sz="1200" b="1" dirty="0">
                <a:solidFill>
                  <a:srgbClr val="636466"/>
                </a:solidFill>
                <a:latin typeface="Verdana" charset="0"/>
                <a:ea typeface="Verdana" charset="0"/>
                <a:cs typeface="Verdana" charset="0"/>
              </a:rPr>
              <a:t>Shift Area</a:t>
            </a:r>
          </a:p>
        </p:txBody>
      </p:sp>
      <p:sp>
        <p:nvSpPr>
          <p:cNvPr id="4" name="Rectangle 3"/>
          <p:cNvSpPr/>
          <p:nvPr/>
        </p:nvSpPr>
        <p:spPr>
          <a:xfrm>
            <a:off x="1416474" y="1271133"/>
            <a:ext cx="2130167" cy="769441"/>
          </a:xfrm>
          <a:prstGeom prst="rect">
            <a:avLst/>
          </a:prstGeom>
        </p:spPr>
        <p:txBody>
          <a:bodyPr wrap="square">
            <a:spAutoFit/>
          </a:bodyPr>
          <a:lstStyle/>
          <a:p>
            <a:r>
              <a:rPr lang="en-US" sz="1100" b="1" dirty="0">
                <a:solidFill>
                  <a:schemeClr val="bg1"/>
                </a:solidFill>
                <a:latin typeface="Verdana" charset="0"/>
                <a:ea typeface="Verdana" charset="0"/>
                <a:cs typeface="Verdana" charset="0"/>
              </a:rPr>
              <a:t>Promote cooking, gardening, nutrition, </a:t>
            </a:r>
            <a:br>
              <a:rPr lang="en-US" sz="1100" b="1" dirty="0">
                <a:solidFill>
                  <a:schemeClr val="bg1"/>
                </a:solidFill>
                <a:latin typeface="Verdana" charset="0"/>
                <a:ea typeface="Verdana" charset="0"/>
                <a:cs typeface="Verdana" charset="0"/>
              </a:rPr>
            </a:br>
            <a:r>
              <a:rPr lang="en-US" sz="1100" b="1" dirty="0">
                <a:solidFill>
                  <a:schemeClr val="bg1"/>
                </a:solidFill>
                <a:latin typeface="Verdana" charset="0"/>
                <a:ea typeface="Verdana" charset="0"/>
                <a:cs typeface="Verdana" charset="0"/>
              </a:rPr>
              <a:t>and budgeting </a:t>
            </a:r>
            <a:r>
              <a:rPr lang="en-US" sz="1100" b="1" dirty="0" smtClean="0">
                <a:solidFill>
                  <a:schemeClr val="bg1"/>
                </a:solidFill>
                <a:latin typeface="Verdana" charset="0"/>
                <a:ea typeface="Verdana" charset="0"/>
                <a:cs typeface="Verdana" charset="0"/>
              </a:rPr>
              <a:t>education</a:t>
            </a:r>
            <a:endParaRPr lang="en-US" sz="1100" b="1" dirty="0">
              <a:solidFill>
                <a:schemeClr val="bg1"/>
              </a:solidFill>
              <a:latin typeface="Verdana" charset="0"/>
              <a:ea typeface="Verdana" charset="0"/>
              <a:cs typeface="Verdana" charset="0"/>
            </a:endParaRPr>
          </a:p>
        </p:txBody>
      </p:sp>
      <p:sp>
        <p:nvSpPr>
          <p:cNvPr id="25" name="Rectangle 24"/>
          <p:cNvSpPr/>
          <p:nvPr/>
        </p:nvSpPr>
        <p:spPr>
          <a:xfrm>
            <a:off x="1377539" y="2397324"/>
            <a:ext cx="1639567" cy="600164"/>
          </a:xfrm>
          <a:prstGeom prst="rect">
            <a:avLst/>
          </a:prstGeom>
        </p:spPr>
        <p:txBody>
          <a:bodyPr wrap="square">
            <a:spAutoFit/>
          </a:bodyPr>
          <a:lstStyle/>
          <a:p>
            <a:r>
              <a:rPr lang="en-US" sz="1100" b="1" dirty="0" smtClean="0">
                <a:solidFill>
                  <a:schemeClr val="bg1"/>
                </a:solidFill>
                <a:latin typeface="Verdana" charset="0"/>
                <a:ea typeface="Verdana" charset="0"/>
                <a:cs typeface="Verdana" charset="0"/>
              </a:rPr>
              <a:t>Improved transportation options</a:t>
            </a:r>
            <a:endParaRPr lang="en-US" sz="1100" b="1" dirty="0">
              <a:solidFill>
                <a:schemeClr val="bg1"/>
              </a:solidFill>
              <a:latin typeface="Verdana" charset="0"/>
              <a:ea typeface="Verdana" charset="0"/>
              <a:cs typeface="Verdana" charset="0"/>
            </a:endParaRPr>
          </a:p>
        </p:txBody>
      </p:sp>
      <p:sp>
        <p:nvSpPr>
          <p:cNvPr id="26" name="Rectangle 25"/>
          <p:cNvSpPr/>
          <p:nvPr/>
        </p:nvSpPr>
        <p:spPr>
          <a:xfrm>
            <a:off x="1364287" y="3564098"/>
            <a:ext cx="2130166" cy="430887"/>
          </a:xfrm>
          <a:prstGeom prst="rect">
            <a:avLst/>
          </a:prstGeom>
        </p:spPr>
        <p:txBody>
          <a:bodyPr wrap="square">
            <a:spAutoFit/>
          </a:bodyPr>
          <a:lstStyle/>
          <a:p>
            <a:r>
              <a:rPr lang="en-US" sz="1100" b="1" dirty="0" smtClean="0">
                <a:solidFill>
                  <a:schemeClr val="bg1"/>
                </a:solidFill>
                <a:latin typeface="Verdana" charset="0"/>
                <a:ea typeface="Verdana" charset="0"/>
                <a:cs typeface="Verdana" charset="0"/>
              </a:rPr>
              <a:t>Well-designed access points and services</a:t>
            </a:r>
            <a:endParaRPr lang="en-US" sz="1100" b="1" dirty="0">
              <a:solidFill>
                <a:schemeClr val="bg1"/>
              </a:solidFill>
              <a:latin typeface="Verdana" charset="0"/>
              <a:ea typeface="Verdana" charset="0"/>
              <a:cs typeface="Verdana" charset="0"/>
            </a:endParaRPr>
          </a:p>
        </p:txBody>
      </p:sp>
      <p:sp>
        <p:nvSpPr>
          <p:cNvPr id="27" name="Rectangle 26"/>
          <p:cNvSpPr/>
          <p:nvPr/>
        </p:nvSpPr>
        <p:spPr>
          <a:xfrm>
            <a:off x="1377539" y="4645486"/>
            <a:ext cx="1868167" cy="430887"/>
          </a:xfrm>
          <a:prstGeom prst="rect">
            <a:avLst/>
          </a:prstGeom>
        </p:spPr>
        <p:txBody>
          <a:bodyPr wrap="square">
            <a:spAutoFit/>
          </a:bodyPr>
          <a:lstStyle/>
          <a:p>
            <a:r>
              <a:rPr lang="en-US" sz="1100" b="1" dirty="0" smtClean="0">
                <a:solidFill>
                  <a:schemeClr val="bg1"/>
                </a:solidFill>
                <a:latin typeface="Verdana" charset="0"/>
                <a:ea typeface="Verdana" charset="0"/>
                <a:cs typeface="Verdana" charset="0"/>
              </a:rPr>
              <a:t>Enhanced benefit user experience</a:t>
            </a:r>
            <a:endParaRPr lang="en-US" sz="1100" b="1" dirty="0">
              <a:solidFill>
                <a:schemeClr val="bg1"/>
              </a:solidFill>
              <a:latin typeface="Verdana" charset="0"/>
              <a:ea typeface="Verdana" charset="0"/>
              <a:cs typeface="Verdana" charset="0"/>
            </a:endParaRPr>
          </a:p>
        </p:txBody>
      </p:sp>
      <p:sp>
        <p:nvSpPr>
          <p:cNvPr id="28" name="Rectangle 27"/>
          <p:cNvSpPr/>
          <p:nvPr/>
        </p:nvSpPr>
        <p:spPr>
          <a:xfrm>
            <a:off x="1377539" y="5797952"/>
            <a:ext cx="1868167" cy="430887"/>
          </a:xfrm>
          <a:prstGeom prst="rect">
            <a:avLst/>
          </a:prstGeom>
        </p:spPr>
        <p:txBody>
          <a:bodyPr wrap="square">
            <a:spAutoFit/>
          </a:bodyPr>
          <a:lstStyle/>
          <a:p>
            <a:r>
              <a:rPr lang="en-US" sz="1100" b="1" dirty="0" smtClean="0">
                <a:solidFill>
                  <a:schemeClr val="bg1"/>
                </a:solidFill>
                <a:latin typeface="Verdana" charset="0"/>
                <a:ea typeface="Verdana" charset="0"/>
                <a:cs typeface="Verdana" charset="0"/>
              </a:rPr>
              <a:t>Enduring provider capacity</a:t>
            </a:r>
            <a:endParaRPr lang="en-US" sz="1100" b="1" dirty="0">
              <a:solidFill>
                <a:schemeClr val="bg1"/>
              </a:solidFill>
              <a:latin typeface="Verdana" charset="0"/>
              <a:ea typeface="Verdana" charset="0"/>
              <a:cs typeface="Verdana" charset="0"/>
            </a:endParaRPr>
          </a:p>
        </p:txBody>
      </p:sp>
      <p:cxnSp>
        <p:nvCxnSpPr>
          <p:cNvPr id="29" name="Straight Connector 28"/>
          <p:cNvCxnSpPr/>
          <p:nvPr/>
        </p:nvCxnSpPr>
        <p:spPr>
          <a:xfrm>
            <a:off x="268470" y="5578648"/>
            <a:ext cx="8390986"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Pentagon 19"/>
          <p:cNvSpPr/>
          <p:nvPr/>
        </p:nvSpPr>
        <p:spPr>
          <a:xfrm>
            <a:off x="5979654" y="1221590"/>
            <a:ext cx="2679802" cy="868526"/>
          </a:xfrm>
          <a:custGeom>
            <a:avLst/>
            <a:gdLst>
              <a:gd name="connsiteX0" fmla="*/ 0 w 2664141"/>
              <a:gd name="connsiteY0" fmla="*/ 0 h 868526"/>
              <a:gd name="connsiteX1" fmla="*/ 2587233 w 2664141"/>
              <a:gd name="connsiteY1" fmla="*/ 0 h 868526"/>
              <a:gd name="connsiteX2" fmla="*/ 2664141 w 2664141"/>
              <a:gd name="connsiteY2" fmla="*/ 434263 h 868526"/>
              <a:gd name="connsiteX3" fmla="*/ 2587233 w 2664141"/>
              <a:gd name="connsiteY3" fmla="*/ 868526 h 868526"/>
              <a:gd name="connsiteX4" fmla="*/ 0 w 2664141"/>
              <a:gd name="connsiteY4" fmla="*/ 868526 h 868526"/>
              <a:gd name="connsiteX5" fmla="*/ 0 w 2664141"/>
              <a:gd name="connsiteY5" fmla="*/ 0 h 868526"/>
              <a:gd name="connsiteX0" fmla="*/ 0 w 2592889"/>
              <a:gd name="connsiteY0" fmla="*/ 0 h 868526"/>
              <a:gd name="connsiteX1" fmla="*/ 2587233 w 2592889"/>
              <a:gd name="connsiteY1" fmla="*/ 0 h 868526"/>
              <a:gd name="connsiteX2" fmla="*/ 2592889 w 2592889"/>
              <a:gd name="connsiteY2" fmla="*/ 446139 h 868526"/>
              <a:gd name="connsiteX3" fmla="*/ 2587233 w 2592889"/>
              <a:gd name="connsiteY3" fmla="*/ 868526 h 868526"/>
              <a:gd name="connsiteX4" fmla="*/ 0 w 2592889"/>
              <a:gd name="connsiteY4" fmla="*/ 868526 h 868526"/>
              <a:gd name="connsiteX5" fmla="*/ 0 w 2592889"/>
              <a:gd name="connsiteY5" fmla="*/ 0 h 868526"/>
              <a:gd name="connsiteX0" fmla="*/ 0 w 2587471"/>
              <a:gd name="connsiteY0" fmla="*/ 0 h 868526"/>
              <a:gd name="connsiteX1" fmla="*/ 2587233 w 2587471"/>
              <a:gd name="connsiteY1" fmla="*/ 0 h 868526"/>
              <a:gd name="connsiteX2" fmla="*/ 2581014 w 2587471"/>
              <a:gd name="connsiteY2" fmla="*/ 446139 h 868526"/>
              <a:gd name="connsiteX3" fmla="*/ 2587233 w 2587471"/>
              <a:gd name="connsiteY3" fmla="*/ 868526 h 868526"/>
              <a:gd name="connsiteX4" fmla="*/ 0 w 2587471"/>
              <a:gd name="connsiteY4" fmla="*/ 868526 h 868526"/>
              <a:gd name="connsiteX5" fmla="*/ 0 w 2587471"/>
              <a:gd name="connsiteY5" fmla="*/ 0 h 86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471" h="868526">
                <a:moveTo>
                  <a:pt x="0" y="0"/>
                </a:moveTo>
                <a:lnTo>
                  <a:pt x="2587233" y="0"/>
                </a:lnTo>
                <a:cubicBezTo>
                  <a:pt x="2589118" y="148713"/>
                  <a:pt x="2579129" y="297426"/>
                  <a:pt x="2581014" y="446139"/>
                </a:cubicBezTo>
                <a:cubicBezTo>
                  <a:pt x="2579129" y="586935"/>
                  <a:pt x="2589118" y="727730"/>
                  <a:pt x="2587233" y="868526"/>
                </a:cubicBezTo>
                <a:lnTo>
                  <a:pt x="0" y="868526"/>
                </a:lnTo>
                <a:lnTo>
                  <a:pt x="0" y="0"/>
                </a:lnTo>
                <a:close/>
              </a:path>
            </a:pathLst>
          </a:cu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latin typeface="Verdana" charset="0"/>
                <a:ea typeface="Verdana" charset="0"/>
                <a:cs typeface="Verdana" charset="0"/>
              </a:rPr>
              <a:t>All families and individuals know about the importance and benefits of nutrition, cooking and budgeting</a:t>
            </a:r>
          </a:p>
        </p:txBody>
      </p:sp>
      <p:sp>
        <p:nvSpPr>
          <p:cNvPr id="41" name="Pentagon 40"/>
          <p:cNvSpPr/>
          <p:nvPr/>
        </p:nvSpPr>
        <p:spPr>
          <a:xfrm>
            <a:off x="3390834" y="1221590"/>
            <a:ext cx="2679802" cy="868526"/>
          </a:xfrm>
          <a:prstGeom prst="homePlate">
            <a:avLst>
              <a:gd name="adj" fmla="val 88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solidFill>
                  <a:srgbClr val="636466"/>
                </a:solidFill>
                <a:latin typeface="Verdana" charset="0"/>
                <a:ea typeface="Verdana" charset="0"/>
                <a:cs typeface="Verdana" charset="0"/>
              </a:rPr>
              <a:t>While a lot of food is available in Crescent City to those who need it, education around nutrition and how to prepare healthy, affordable meals is needed</a:t>
            </a:r>
          </a:p>
        </p:txBody>
      </p:sp>
      <p:sp>
        <p:nvSpPr>
          <p:cNvPr id="42" name="Rectangle 41"/>
          <p:cNvSpPr/>
          <p:nvPr/>
        </p:nvSpPr>
        <p:spPr>
          <a:xfrm>
            <a:off x="4006697" y="840515"/>
            <a:ext cx="1348446" cy="276999"/>
          </a:xfrm>
          <a:prstGeom prst="rect">
            <a:avLst/>
          </a:prstGeom>
          <a:solidFill>
            <a:schemeClr val="bg1"/>
          </a:solidFill>
        </p:spPr>
        <p:txBody>
          <a:bodyPr wrap="none">
            <a:spAutoFit/>
          </a:bodyPr>
          <a:lstStyle/>
          <a:p>
            <a:r>
              <a:rPr lang="en-AU" sz="1200" b="1" dirty="0" smtClean="0">
                <a:solidFill>
                  <a:srgbClr val="636466"/>
                </a:solidFill>
                <a:latin typeface="Verdana" charset="0"/>
                <a:ea typeface="Verdana" charset="0"/>
                <a:cs typeface="Verdana" charset="0"/>
              </a:rPr>
              <a:t>Current State</a:t>
            </a:r>
            <a:endParaRPr lang="en-AU" sz="1200" b="1" dirty="0">
              <a:solidFill>
                <a:srgbClr val="636466"/>
              </a:solidFill>
              <a:latin typeface="Verdana" charset="0"/>
              <a:ea typeface="Verdana" charset="0"/>
              <a:cs typeface="Verdana" charset="0"/>
            </a:endParaRPr>
          </a:p>
        </p:txBody>
      </p:sp>
      <p:cxnSp>
        <p:nvCxnSpPr>
          <p:cNvPr id="46" name="Straight Connector 45"/>
          <p:cNvCxnSpPr/>
          <p:nvPr/>
        </p:nvCxnSpPr>
        <p:spPr>
          <a:xfrm>
            <a:off x="268470" y="967427"/>
            <a:ext cx="0" cy="820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20547" y="967427"/>
            <a:ext cx="0" cy="820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90834" y="974515"/>
            <a:ext cx="0" cy="820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979654" y="974515"/>
            <a:ext cx="0" cy="820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70636" y="985326"/>
            <a:ext cx="258882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686499" y="846827"/>
            <a:ext cx="1260281" cy="276999"/>
          </a:xfrm>
          <a:prstGeom prst="rect">
            <a:avLst/>
          </a:prstGeom>
          <a:solidFill>
            <a:schemeClr val="bg1"/>
          </a:solidFill>
        </p:spPr>
        <p:txBody>
          <a:bodyPr wrap="none">
            <a:spAutoFit/>
          </a:bodyPr>
          <a:lstStyle/>
          <a:p>
            <a:r>
              <a:rPr lang="en-AU" sz="1200" b="1" dirty="0" smtClean="0">
                <a:solidFill>
                  <a:srgbClr val="636466"/>
                </a:solidFill>
                <a:latin typeface="Verdana" charset="0"/>
                <a:ea typeface="Verdana" charset="0"/>
                <a:cs typeface="Verdana" charset="0"/>
              </a:rPr>
              <a:t>Future State</a:t>
            </a:r>
            <a:endParaRPr lang="en-AU" sz="1200" b="1" dirty="0">
              <a:solidFill>
                <a:srgbClr val="636466"/>
              </a:solidFill>
              <a:latin typeface="Verdana" charset="0"/>
              <a:ea typeface="Verdana" charset="0"/>
              <a:cs typeface="Verdana" charset="0"/>
            </a:endParaRPr>
          </a:p>
        </p:txBody>
      </p:sp>
      <p:cxnSp>
        <p:nvCxnSpPr>
          <p:cNvPr id="54" name="Straight Connector 53"/>
          <p:cNvCxnSpPr/>
          <p:nvPr/>
        </p:nvCxnSpPr>
        <p:spPr>
          <a:xfrm>
            <a:off x="6070636" y="980827"/>
            <a:ext cx="0" cy="820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659456" y="980827"/>
            <a:ext cx="0" cy="8203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Pentagon 19"/>
          <p:cNvSpPr/>
          <p:nvPr/>
        </p:nvSpPr>
        <p:spPr>
          <a:xfrm>
            <a:off x="5979654" y="2309320"/>
            <a:ext cx="2679802" cy="868526"/>
          </a:xfrm>
          <a:custGeom>
            <a:avLst/>
            <a:gdLst>
              <a:gd name="connsiteX0" fmla="*/ 0 w 2664141"/>
              <a:gd name="connsiteY0" fmla="*/ 0 h 868526"/>
              <a:gd name="connsiteX1" fmla="*/ 2587233 w 2664141"/>
              <a:gd name="connsiteY1" fmla="*/ 0 h 868526"/>
              <a:gd name="connsiteX2" fmla="*/ 2664141 w 2664141"/>
              <a:gd name="connsiteY2" fmla="*/ 434263 h 868526"/>
              <a:gd name="connsiteX3" fmla="*/ 2587233 w 2664141"/>
              <a:gd name="connsiteY3" fmla="*/ 868526 h 868526"/>
              <a:gd name="connsiteX4" fmla="*/ 0 w 2664141"/>
              <a:gd name="connsiteY4" fmla="*/ 868526 h 868526"/>
              <a:gd name="connsiteX5" fmla="*/ 0 w 2664141"/>
              <a:gd name="connsiteY5" fmla="*/ 0 h 868526"/>
              <a:gd name="connsiteX0" fmla="*/ 0 w 2592889"/>
              <a:gd name="connsiteY0" fmla="*/ 0 h 868526"/>
              <a:gd name="connsiteX1" fmla="*/ 2587233 w 2592889"/>
              <a:gd name="connsiteY1" fmla="*/ 0 h 868526"/>
              <a:gd name="connsiteX2" fmla="*/ 2592889 w 2592889"/>
              <a:gd name="connsiteY2" fmla="*/ 446139 h 868526"/>
              <a:gd name="connsiteX3" fmla="*/ 2587233 w 2592889"/>
              <a:gd name="connsiteY3" fmla="*/ 868526 h 868526"/>
              <a:gd name="connsiteX4" fmla="*/ 0 w 2592889"/>
              <a:gd name="connsiteY4" fmla="*/ 868526 h 868526"/>
              <a:gd name="connsiteX5" fmla="*/ 0 w 2592889"/>
              <a:gd name="connsiteY5" fmla="*/ 0 h 868526"/>
              <a:gd name="connsiteX0" fmla="*/ 0 w 2587471"/>
              <a:gd name="connsiteY0" fmla="*/ 0 h 868526"/>
              <a:gd name="connsiteX1" fmla="*/ 2587233 w 2587471"/>
              <a:gd name="connsiteY1" fmla="*/ 0 h 868526"/>
              <a:gd name="connsiteX2" fmla="*/ 2581014 w 2587471"/>
              <a:gd name="connsiteY2" fmla="*/ 446139 h 868526"/>
              <a:gd name="connsiteX3" fmla="*/ 2587233 w 2587471"/>
              <a:gd name="connsiteY3" fmla="*/ 868526 h 868526"/>
              <a:gd name="connsiteX4" fmla="*/ 0 w 2587471"/>
              <a:gd name="connsiteY4" fmla="*/ 868526 h 868526"/>
              <a:gd name="connsiteX5" fmla="*/ 0 w 2587471"/>
              <a:gd name="connsiteY5" fmla="*/ 0 h 86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471" h="868526">
                <a:moveTo>
                  <a:pt x="0" y="0"/>
                </a:moveTo>
                <a:lnTo>
                  <a:pt x="2587233" y="0"/>
                </a:lnTo>
                <a:cubicBezTo>
                  <a:pt x="2589118" y="148713"/>
                  <a:pt x="2579129" y="297426"/>
                  <a:pt x="2581014" y="446139"/>
                </a:cubicBezTo>
                <a:cubicBezTo>
                  <a:pt x="2579129" y="586935"/>
                  <a:pt x="2589118" y="727730"/>
                  <a:pt x="2587233" y="868526"/>
                </a:cubicBezTo>
                <a:lnTo>
                  <a:pt x="0" y="868526"/>
                </a:lnTo>
                <a:lnTo>
                  <a:pt x="0" y="0"/>
                </a:lnTo>
                <a:close/>
              </a:path>
            </a:pathLst>
          </a:cu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latin typeface="Verdana" charset="0"/>
                <a:ea typeface="Verdana" charset="0"/>
                <a:cs typeface="Verdana" charset="0"/>
              </a:rPr>
              <a:t>Public transportation is more readily available and coordinated with food service dates/times to facilitate the use of these services</a:t>
            </a:r>
          </a:p>
        </p:txBody>
      </p:sp>
      <p:sp>
        <p:nvSpPr>
          <p:cNvPr id="58" name="Pentagon 57"/>
          <p:cNvSpPr/>
          <p:nvPr/>
        </p:nvSpPr>
        <p:spPr>
          <a:xfrm>
            <a:off x="3390834" y="2309320"/>
            <a:ext cx="2679802" cy="868526"/>
          </a:xfrm>
          <a:prstGeom prst="homePlate">
            <a:avLst>
              <a:gd name="adj" fmla="val 88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solidFill>
                  <a:srgbClr val="636466"/>
                </a:solidFill>
                <a:latin typeface="Verdana" charset="0"/>
                <a:ea typeface="Verdana" charset="0"/>
                <a:cs typeface="Verdana" charset="0"/>
              </a:rPr>
              <a:t>It is hard for families/individuals to access and coordinate transport to the multiple times/locations for food access</a:t>
            </a:r>
          </a:p>
        </p:txBody>
      </p:sp>
      <p:sp>
        <p:nvSpPr>
          <p:cNvPr id="59" name="Pentagon 19"/>
          <p:cNvSpPr/>
          <p:nvPr/>
        </p:nvSpPr>
        <p:spPr>
          <a:xfrm>
            <a:off x="5979654" y="3352682"/>
            <a:ext cx="2679802" cy="868526"/>
          </a:xfrm>
          <a:custGeom>
            <a:avLst/>
            <a:gdLst>
              <a:gd name="connsiteX0" fmla="*/ 0 w 2664141"/>
              <a:gd name="connsiteY0" fmla="*/ 0 h 868526"/>
              <a:gd name="connsiteX1" fmla="*/ 2587233 w 2664141"/>
              <a:gd name="connsiteY1" fmla="*/ 0 h 868526"/>
              <a:gd name="connsiteX2" fmla="*/ 2664141 w 2664141"/>
              <a:gd name="connsiteY2" fmla="*/ 434263 h 868526"/>
              <a:gd name="connsiteX3" fmla="*/ 2587233 w 2664141"/>
              <a:gd name="connsiteY3" fmla="*/ 868526 h 868526"/>
              <a:gd name="connsiteX4" fmla="*/ 0 w 2664141"/>
              <a:gd name="connsiteY4" fmla="*/ 868526 h 868526"/>
              <a:gd name="connsiteX5" fmla="*/ 0 w 2664141"/>
              <a:gd name="connsiteY5" fmla="*/ 0 h 868526"/>
              <a:gd name="connsiteX0" fmla="*/ 0 w 2592889"/>
              <a:gd name="connsiteY0" fmla="*/ 0 h 868526"/>
              <a:gd name="connsiteX1" fmla="*/ 2587233 w 2592889"/>
              <a:gd name="connsiteY1" fmla="*/ 0 h 868526"/>
              <a:gd name="connsiteX2" fmla="*/ 2592889 w 2592889"/>
              <a:gd name="connsiteY2" fmla="*/ 446139 h 868526"/>
              <a:gd name="connsiteX3" fmla="*/ 2587233 w 2592889"/>
              <a:gd name="connsiteY3" fmla="*/ 868526 h 868526"/>
              <a:gd name="connsiteX4" fmla="*/ 0 w 2592889"/>
              <a:gd name="connsiteY4" fmla="*/ 868526 h 868526"/>
              <a:gd name="connsiteX5" fmla="*/ 0 w 2592889"/>
              <a:gd name="connsiteY5" fmla="*/ 0 h 868526"/>
              <a:gd name="connsiteX0" fmla="*/ 0 w 2587471"/>
              <a:gd name="connsiteY0" fmla="*/ 0 h 868526"/>
              <a:gd name="connsiteX1" fmla="*/ 2587233 w 2587471"/>
              <a:gd name="connsiteY1" fmla="*/ 0 h 868526"/>
              <a:gd name="connsiteX2" fmla="*/ 2581014 w 2587471"/>
              <a:gd name="connsiteY2" fmla="*/ 446139 h 868526"/>
              <a:gd name="connsiteX3" fmla="*/ 2587233 w 2587471"/>
              <a:gd name="connsiteY3" fmla="*/ 868526 h 868526"/>
              <a:gd name="connsiteX4" fmla="*/ 0 w 2587471"/>
              <a:gd name="connsiteY4" fmla="*/ 868526 h 868526"/>
              <a:gd name="connsiteX5" fmla="*/ 0 w 2587471"/>
              <a:gd name="connsiteY5" fmla="*/ 0 h 86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471" h="868526">
                <a:moveTo>
                  <a:pt x="0" y="0"/>
                </a:moveTo>
                <a:lnTo>
                  <a:pt x="2587233" y="0"/>
                </a:lnTo>
                <a:cubicBezTo>
                  <a:pt x="2589118" y="148713"/>
                  <a:pt x="2579129" y="297426"/>
                  <a:pt x="2581014" y="446139"/>
                </a:cubicBezTo>
                <a:cubicBezTo>
                  <a:pt x="2579129" y="586935"/>
                  <a:pt x="2589118" y="727730"/>
                  <a:pt x="2587233" y="868526"/>
                </a:cubicBezTo>
                <a:lnTo>
                  <a:pt x="0" y="868526"/>
                </a:lnTo>
                <a:lnTo>
                  <a:pt x="0" y="0"/>
                </a:lnTo>
                <a:close/>
              </a:path>
            </a:pathLst>
          </a:cu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latin typeface="Verdana" charset="0"/>
                <a:ea typeface="Verdana" charset="0"/>
                <a:cs typeface="Verdana" charset="0"/>
              </a:rPr>
              <a:t>Clients are fully knowledgeable about, and can easily access, all of the services in Del Norte, ensuring that they receive enough food throughout the month </a:t>
            </a:r>
          </a:p>
        </p:txBody>
      </p:sp>
      <p:sp>
        <p:nvSpPr>
          <p:cNvPr id="60" name="Pentagon 59"/>
          <p:cNvSpPr/>
          <p:nvPr/>
        </p:nvSpPr>
        <p:spPr>
          <a:xfrm>
            <a:off x="3390834" y="3352682"/>
            <a:ext cx="2679802" cy="868526"/>
          </a:xfrm>
          <a:prstGeom prst="homePlate">
            <a:avLst>
              <a:gd name="adj" fmla="val 88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solidFill>
                  <a:srgbClr val="636466"/>
                </a:solidFill>
                <a:latin typeface="Verdana" charset="0"/>
                <a:ea typeface="Verdana" charset="0"/>
                <a:cs typeface="Verdana" charset="0"/>
              </a:rPr>
              <a:t>Food assistance services are complicated and difficult to access, leaving people hungry at the end of the month when they run out of food resources </a:t>
            </a:r>
          </a:p>
        </p:txBody>
      </p:sp>
      <p:sp>
        <p:nvSpPr>
          <p:cNvPr id="63" name="Pentagon 19"/>
          <p:cNvSpPr/>
          <p:nvPr/>
        </p:nvSpPr>
        <p:spPr>
          <a:xfrm>
            <a:off x="5979654" y="4340475"/>
            <a:ext cx="2679802" cy="1106035"/>
          </a:xfrm>
          <a:custGeom>
            <a:avLst/>
            <a:gdLst>
              <a:gd name="connsiteX0" fmla="*/ 0 w 2664141"/>
              <a:gd name="connsiteY0" fmla="*/ 0 h 868526"/>
              <a:gd name="connsiteX1" fmla="*/ 2587233 w 2664141"/>
              <a:gd name="connsiteY1" fmla="*/ 0 h 868526"/>
              <a:gd name="connsiteX2" fmla="*/ 2664141 w 2664141"/>
              <a:gd name="connsiteY2" fmla="*/ 434263 h 868526"/>
              <a:gd name="connsiteX3" fmla="*/ 2587233 w 2664141"/>
              <a:gd name="connsiteY3" fmla="*/ 868526 h 868526"/>
              <a:gd name="connsiteX4" fmla="*/ 0 w 2664141"/>
              <a:gd name="connsiteY4" fmla="*/ 868526 h 868526"/>
              <a:gd name="connsiteX5" fmla="*/ 0 w 2664141"/>
              <a:gd name="connsiteY5" fmla="*/ 0 h 868526"/>
              <a:gd name="connsiteX0" fmla="*/ 0 w 2592889"/>
              <a:gd name="connsiteY0" fmla="*/ 0 h 868526"/>
              <a:gd name="connsiteX1" fmla="*/ 2587233 w 2592889"/>
              <a:gd name="connsiteY1" fmla="*/ 0 h 868526"/>
              <a:gd name="connsiteX2" fmla="*/ 2592889 w 2592889"/>
              <a:gd name="connsiteY2" fmla="*/ 446139 h 868526"/>
              <a:gd name="connsiteX3" fmla="*/ 2587233 w 2592889"/>
              <a:gd name="connsiteY3" fmla="*/ 868526 h 868526"/>
              <a:gd name="connsiteX4" fmla="*/ 0 w 2592889"/>
              <a:gd name="connsiteY4" fmla="*/ 868526 h 868526"/>
              <a:gd name="connsiteX5" fmla="*/ 0 w 2592889"/>
              <a:gd name="connsiteY5" fmla="*/ 0 h 868526"/>
              <a:gd name="connsiteX0" fmla="*/ 0 w 2587471"/>
              <a:gd name="connsiteY0" fmla="*/ 0 h 868526"/>
              <a:gd name="connsiteX1" fmla="*/ 2587233 w 2587471"/>
              <a:gd name="connsiteY1" fmla="*/ 0 h 868526"/>
              <a:gd name="connsiteX2" fmla="*/ 2581014 w 2587471"/>
              <a:gd name="connsiteY2" fmla="*/ 446139 h 868526"/>
              <a:gd name="connsiteX3" fmla="*/ 2587233 w 2587471"/>
              <a:gd name="connsiteY3" fmla="*/ 868526 h 868526"/>
              <a:gd name="connsiteX4" fmla="*/ 0 w 2587471"/>
              <a:gd name="connsiteY4" fmla="*/ 868526 h 868526"/>
              <a:gd name="connsiteX5" fmla="*/ 0 w 2587471"/>
              <a:gd name="connsiteY5" fmla="*/ 0 h 86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471" h="868526">
                <a:moveTo>
                  <a:pt x="0" y="0"/>
                </a:moveTo>
                <a:lnTo>
                  <a:pt x="2587233" y="0"/>
                </a:lnTo>
                <a:cubicBezTo>
                  <a:pt x="2589118" y="148713"/>
                  <a:pt x="2579129" y="297426"/>
                  <a:pt x="2581014" y="446139"/>
                </a:cubicBezTo>
                <a:cubicBezTo>
                  <a:pt x="2579129" y="586935"/>
                  <a:pt x="2589118" y="727730"/>
                  <a:pt x="2587233" y="868526"/>
                </a:cubicBezTo>
                <a:lnTo>
                  <a:pt x="0" y="868526"/>
                </a:lnTo>
                <a:lnTo>
                  <a:pt x="0" y="0"/>
                </a:lnTo>
                <a:close/>
              </a:path>
            </a:pathLst>
          </a:cu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latin typeface="Verdana" charset="0"/>
                <a:ea typeface="Verdana" charset="0"/>
                <a:cs typeface="Verdana" charset="0"/>
              </a:rPr>
              <a:t>Benefit systems and processes are easy to understand and access.  Individuals and families are supported and empowered so they can effectively manage their benefits and food supply for the whole month</a:t>
            </a:r>
          </a:p>
        </p:txBody>
      </p:sp>
      <p:sp>
        <p:nvSpPr>
          <p:cNvPr id="64" name="Pentagon 63"/>
          <p:cNvSpPr/>
          <p:nvPr/>
        </p:nvSpPr>
        <p:spPr>
          <a:xfrm>
            <a:off x="3390834" y="4340475"/>
            <a:ext cx="2679802" cy="1106035"/>
          </a:xfrm>
          <a:prstGeom prst="homePlate">
            <a:avLst>
              <a:gd name="adj" fmla="val 88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solidFill>
                  <a:srgbClr val="636466"/>
                </a:solidFill>
                <a:latin typeface="Verdana" charset="0"/>
                <a:ea typeface="Verdana" charset="0"/>
                <a:cs typeface="Verdana" charset="0"/>
              </a:rPr>
              <a:t>Understanding, applying/reapplying for, and trying to make monthly benefits </a:t>
            </a:r>
            <a:r>
              <a:rPr lang="en-AU" sz="900" dirty="0" smtClean="0">
                <a:solidFill>
                  <a:srgbClr val="636466"/>
                </a:solidFill>
                <a:latin typeface="Verdana" charset="0"/>
                <a:ea typeface="Verdana" charset="0"/>
                <a:cs typeface="Verdana" charset="0"/>
              </a:rPr>
              <a:t>last, </a:t>
            </a:r>
            <a:r>
              <a:rPr lang="en-AU" sz="900" dirty="0">
                <a:solidFill>
                  <a:srgbClr val="636466"/>
                </a:solidFill>
                <a:latin typeface="Verdana" charset="0"/>
                <a:ea typeface="Verdana" charset="0"/>
                <a:cs typeface="Verdana" charset="0"/>
              </a:rPr>
              <a:t>is a constant struggle for people. The redemption experience can be disempowering for individual and families</a:t>
            </a:r>
          </a:p>
        </p:txBody>
      </p:sp>
      <p:sp>
        <p:nvSpPr>
          <p:cNvPr id="66" name="Pentagon 19"/>
          <p:cNvSpPr/>
          <p:nvPr/>
        </p:nvSpPr>
        <p:spPr>
          <a:xfrm>
            <a:off x="5979654" y="5675822"/>
            <a:ext cx="2679802" cy="681538"/>
          </a:xfrm>
          <a:custGeom>
            <a:avLst/>
            <a:gdLst>
              <a:gd name="connsiteX0" fmla="*/ 0 w 2664141"/>
              <a:gd name="connsiteY0" fmla="*/ 0 h 868526"/>
              <a:gd name="connsiteX1" fmla="*/ 2587233 w 2664141"/>
              <a:gd name="connsiteY1" fmla="*/ 0 h 868526"/>
              <a:gd name="connsiteX2" fmla="*/ 2664141 w 2664141"/>
              <a:gd name="connsiteY2" fmla="*/ 434263 h 868526"/>
              <a:gd name="connsiteX3" fmla="*/ 2587233 w 2664141"/>
              <a:gd name="connsiteY3" fmla="*/ 868526 h 868526"/>
              <a:gd name="connsiteX4" fmla="*/ 0 w 2664141"/>
              <a:gd name="connsiteY4" fmla="*/ 868526 h 868526"/>
              <a:gd name="connsiteX5" fmla="*/ 0 w 2664141"/>
              <a:gd name="connsiteY5" fmla="*/ 0 h 868526"/>
              <a:gd name="connsiteX0" fmla="*/ 0 w 2592889"/>
              <a:gd name="connsiteY0" fmla="*/ 0 h 868526"/>
              <a:gd name="connsiteX1" fmla="*/ 2587233 w 2592889"/>
              <a:gd name="connsiteY1" fmla="*/ 0 h 868526"/>
              <a:gd name="connsiteX2" fmla="*/ 2592889 w 2592889"/>
              <a:gd name="connsiteY2" fmla="*/ 446139 h 868526"/>
              <a:gd name="connsiteX3" fmla="*/ 2587233 w 2592889"/>
              <a:gd name="connsiteY3" fmla="*/ 868526 h 868526"/>
              <a:gd name="connsiteX4" fmla="*/ 0 w 2592889"/>
              <a:gd name="connsiteY4" fmla="*/ 868526 h 868526"/>
              <a:gd name="connsiteX5" fmla="*/ 0 w 2592889"/>
              <a:gd name="connsiteY5" fmla="*/ 0 h 868526"/>
              <a:gd name="connsiteX0" fmla="*/ 0 w 2587471"/>
              <a:gd name="connsiteY0" fmla="*/ 0 h 868526"/>
              <a:gd name="connsiteX1" fmla="*/ 2587233 w 2587471"/>
              <a:gd name="connsiteY1" fmla="*/ 0 h 868526"/>
              <a:gd name="connsiteX2" fmla="*/ 2581014 w 2587471"/>
              <a:gd name="connsiteY2" fmla="*/ 446139 h 868526"/>
              <a:gd name="connsiteX3" fmla="*/ 2587233 w 2587471"/>
              <a:gd name="connsiteY3" fmla="*/ 868526 h 868526"/>
              <a:gd name="connsiteX4" fmla="*/ 0 w 2587471"/>
              <a:gd name="connsiteY4" fmla="*/ 868526 h 868526"/>
              <a:gd name="connsiteX5" fmla="*/ 0 w 2587471"/>
              <a:gd name="connsiteY5" fmla="*/ 0 h 86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471" h="868526">
                <a:moveTo>
                  <a:pt x="0" y="0"/>
                </a:moveTo>
                <a:lnTo>
                  <a:pt x="2587233" y="0"/>
                </a:lnTo>
                <a:cubicBezTo>
                  <a:pt x="2589118" y="148713"/>
                  <a:pt x="2579129" y="297426"/>
                  <a:pt x="2581014" y="446139"/>
                </a:cubicBezTo>
                <a:cubicBezTo>
                  <a:pt x="2579129" y="586935"/>
                  <a:pt x="2589118" y="727730"/>
                  <a:pt x="2587233" y="868526"/>
                </a:cubicBezTo>
                <a:lnTo>
                  <a:pt x="0" y="868526"/>
                </a:lnTo>
                <a:lnTo>
                  <a:pt x="0" y="0"/>
                </a:lnTo>
                <a:close/>
              </a:path>
            </a:pathLst>
          </a:custGeom>
          <a:solidFill>
            <a:srgbClr val="6364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latin typeface="Verdana" charset="0"/>
                <a:ea typeface="Verdana" charset="0"/>
                <a:cs typeface="Verdana" charset="0"/>
              </a:rPr>
              <a:t>Our food service providers are well staffed, supported by reliable volunteers and are well funded</a:t>
            </a:r>
          </a:p>
        </p:txBody>
      </p:sp>
      <p:sp>
        <p:nvSpPr>
          <p:cNvPr id="67" name="Pentagon 66"/>
          <p:cNvSpPr/>
          <p:nvPr/>
        </p:nvSpPr>
        <p:spPr>
          <a:xfrm>
            <a:off x="3390834" y="5675822"/>
            <a:ext cx="2679802" cy="681538"/>
          </a:xfrm>
          <a:prstGeom prst="homePlate">
            <a:avLst>
              <a:gd name="adj" fmla="val 885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216000" rtlCol="0" anchor="ctr" anchorCtr="0"/>
          <a:lstStyle/>
          <a:p>
            <a:r>
              <a:rPr lang="en-AU" sz="900" dirty="0">
                <a:solidFill>
                  <a:srgbClr val="636466"/>
                </a:solidFill>
                <a:latin typeface="Verdana" charset="0"/>
                <a:ea typeface="Verdana" charset="0"/>
                <a:cs typeface="Verdana" charset="0"/>
              </a:rPr>
              <a:t>Local food services struggle to sustainably maintain volunteer support and funding</a:t>
            </a:r>
          </a:p>
        </p:txBody>
      </p:sp>
    </p:spTree>
    <p:extLst>
      <p:ext uri="{BB962C8B-B14F-4D97-AF65-F5344CB8AC3E}">
        <p14:creationId xmlns:p14="http://schemas.microsoft.com/office/powerpoint/2010/main" val="23705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266700"/>
            <a:ext cx="9144000" cy="6076950"/>
          </a:xfrm>
          <a:prstGeom prst="rect">
            <a:avLst/>
          </a:prstGeom>
        </p:spPr>
      </p:pic>
      <p:sp>
        <p:nvSpPr>
          <p:cNvPr id="7" name="Rectangle 6"/>
          <p:cNvSpPr/>
          <p:nvPr/>
        </p:nvSpPr>
        <p:spPr>
          <a:xfrm>
            <a:off x="-38102" y="3654040"/>
            <a:ext cx="5162552" cy="2307940"/>
          </a:xfrm>
          <a:prstGeom prst="rect">
            <a:avLst/>
          </a:prstGeom>
          <a:solidFill>
            <a:srgbClr val="65B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8" name="Rectangle 7"/>
          <p:cNvSpPr/>
          <p:nvPr/>
        </p:nvSpPr>
        <p:spPr>
          <a:xfrm>
            <a:off x="0" y="3463538"/>
            <a:ext cx="5010150" cy="2403191"/>
          </a:xfrm>
          <a:prstGeom prst="rect">
            <a:avLst/>
          </a:prstGeom>
          <a:solidFill>
            <a:srgbClr val="1E8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079" b="1" dirty="0" smtClean="0">
                <a:latin typeface="Verdana" charset="0"/>
                <a:ea typeface="Verdana" charset="0"/>
                <a:cs typeface="Verdana" charset="0"/>
              </a:rPr>
              <a:t>People profiles and experience maps</a:t>
            </a:r>
            <a:endParaRPr lang="en-AU" sz="3079" b="1" dirty="0">
              <a:latin typeface="Verdana" charset="0"/>
              <a:ea typeface="Verdana" charset="0"/>
              <a:cs typeface="Verdana" charset="0"/>
            </a:endParaRPr>
          </a:p>
        </p:txBody>
      </p:sp>
      <p:sp>
        <p:nvSpPr>
          <p:cNvPr id="11"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2"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18</a:t>
            </a:fld>
            <a:endParaRPr lang="en-AU" dirty="0"/>
          </a:p>
        </p:txBody>
      </p:sp>
      <p:cxnSp>
        <p:nvCxnSpPr>
          <p:cNvPr id="13" name="Straight Connector 12"/>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6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3575" y="1867096"/>
            <a:ext cx="4995103" cy="3077766"/>
          </a:xfrm>
          <a:prstGeom prst="rect">
            <a:avLst/>
          </a:prstGeom>
        </p:spPr>
        <p:txBody>
          <a:bodyPr wrap="square">
            <a:spAutoFit/>
          </a:bodyPr>
          <a:lstStyle/>
          <a:p>
            <a:r>
              <a:rPr lang="en-US" sz="1400" b="1" dirty="0" smtClean="0">
                <a:solidFill>
                  <a:srgbClr val="1E8792"/>
                </a:solidFill>
                <a:latin typeface="Verdana" charset="0"/>
                <a:ea typeface="Verdana" charset="0"/>
                <a:cs typeface="Verdana" charset="0"/>
              </a:rPr>
              <a:t>People profiles</a:t>
            </a:r>
            <a:endParaRPr lang="en-US" sz="1400" dirty="0">
              <a:solidFill>
                <a:srgbClr val="1E8792"/>
              </a:solidFill>
              <a:latin typeface="Verdana" charset="0"/>
              <a:ea typeface="Verdana" charset="0"/>
              <a:cs typeface="Verdana" charset="0"/>
            </a:endParaRPr>
          </a:p>
          <a:p>
            <a:pPr>
              <a:lnSpc>
                <a:spcPts val="1400"/>
              </a:lnSpc>
              <a:spcBef>
                <a:spcPts val="600"/>
              </a:spcBef>
            </a:pPr>
            <a:r>
              <a:rPr lang="en-US" sz="1000" dirty="0" smtClean="0">
                <a:solidFill>
                  <a:srgbClr val="636466"/>
                </a:solidFill>
                <a:latin typeface="Verdana" charset="0"/>
                <a:ea typeface="Verdana" charset="0"/>
                <a:cs typeface="Verdana" charset="0"/>
              </a:rPr>
              <a:t>Profiles </a:t>
            </a:r>
            <a:r>
              <a:rPr lang="en-US" sz="1000" dirty="0">
                <a:solidFill>
                  <a:srgbClr val="636466"/>
                </a:solidFill>
                <a:latin typeface="Verdana" charset="0"/>
                <a:ea typeface="Verdana" charset="0"/>
                <a:cs typeface="Verdana" charset="0"/>
              </a:rPr>
              <a:t>are a representation of the goals, characteristics and behaviors of a hypothesized group of customers. </a:t>
            </a:r>
            <a:r>
              <a:rPr lang="en-US" sz="1000" dirty="0" smtClean="0">
                <a:solidFill>
                  <a:srgbClr val="636466"/>
                </a:solidFill>
                <a:latin typeface="Verdana" charset="0"/>
                <a:ea typeface="Verdana" charset="0"/>
                <a:cs typeface="Verdana" charset="0"/>
              </a:rPr>
              <a:t>Profiles </a:t>
            </a:r>
            <a:r>
              <a:rPr lang="en-US" sz="1000" dirty="0">
                <a:solidFill>
                  <a:srgbClr val="636466"/>
                </a:solidFill>
                <a:latin typeface="Verdana" charset="0"/>
                <a:ea typeface="Verdana" charset="0"/>
                <a:cs typeface="Verdana" charset="0"/>
              </a:rPr>
              <a:t>are an important design tool to help create services and experiences for different kinds of people. </a:t>
            </a:r>
            <a:r>
              <a:rPr lang="en-US" sz="1000" dirty="0" smtClean="0">
                <a:solidFill>
                  <a:srgbClr val="636466"/>
                </a:solidFill>
                <a:latin typeface="Verdana" charset="0"/>
                <a:ea typeface="Verdana" charset="0"/>
                <a:cs typeface="Verdana" charset="0"/>
              </a:rPr>
              <a:t>We </a:t>
            </a:r>
            <a:r>
              <a:rPr lang="en-US" sz="1000" dirty="0">
                <a:solidFill>
                  <a:srgbClr val="636466"/>
                </a:solidFill>
                <a:latin typeface="Verdana" charset="0"/>
                <a:ea typeface="Verdana" charset="0"/>
                <a:cs typeface="Verdana" charset="0"/>
              </a:rPr>
              <a:t>developed five </a:t>
            </a:r>
            <a:r>
              <a:rPr lang="en-US" sz="1000" dirty="0" smtClean="0">
                <a:solidFill>
                  <a:srgbClr val="636466"/>
                </a:solidFill>
                <a:latin typeface="Verdana" charset="0"/>
                <a:ea typeface="Verdana" charset="0"/>
                <a:cs typeface="Verdana" charset="0"/>
              </a:rPr>
              <a:t>profiles, </a:t>
            </a:r>
            <a:r>
              <a:rPr lang="en-US" sz="1000" dirty="0">
                <a:solidFill>
                  <a:srgbClr val="636466"/>
                </a:solidFill>
                <a:latin typeface="Verdana" charset="0"/>
                <a:ea typeface="Verdana" charset="0"/>
                <a:cs typeface="Verdana" charset="0"/>
              </a:rPr>
              <a:t>bringing to life the strengths and challenges for each grouping. We also thought about what a transformed food security system could look like for each </a:t>
            </a:r>
            <a:r>
              <a:rPr lang="en-US" sz="1000" dirty="0" smtClean="0">
                <a:solidFill>
                  <a:srgbClr val="636466"/>
                </a:solidFill>
                <a:latin typeface="Verdana" charset="0"/>
                <a:ea typeface="Verdana" charset="0"/>
                <a:cs typeface="Verdana" charset="0"/>
              </a:rPr>
              <a:t>profile, </a:t>
            </a:r>
            <a:r>
              <a:rPr lang="en-US" sz="1000" dirty="0">
                <a:solidFill>
                  <a:srgbClr val="636466"/>
                </a:solidFill>
                <a:latin typeface="Verdana" charset="0"/>
                <a:ea typeface="Verdana" charset="0"/>
                <a:cs typeface="Verdana" charset="0"/>
              </a:rPr>
              <a:t>and what needed to be different in the system to make this a reality.</a:t>
            </a:r>
          </a:p>
          <a:p>
            <a:pPr>
              <a:lnSpc>
                <a:spcPts val="1400"/>
              </a:lnSpc>
            </a:pPr>
            <a:r>
              <a:rPr lang="en-US" sz="1000" dirty="0">
                <a:solidFill>
                  <a:srgbClr val="636466"/>
                </a:solidFill>
                <a:latin typeface="Verdana" charset="0"/>
                <a:ea typeface="Verdana" charset="0"/>
                <a:cs typeface="Verdana" charset="0"/>
              </a:rPr>
              <a:t> </a:t>
            </a:r>
          </a:p>
          <a:p>
            <a:pPr>
              <a:lnSpc>
                <a:spcPts val="1400"/>
              </a:lnSpc>
              <a:spcAft>
                <a:spcPts val="0"/>
              </a:spcAft>
            </a:pPr>
            <a:r>
              <a:rPr lang="en-US" sz="1000" dirty="0">
                <a:solidFill>
                  <a:srgbClr val="636466"/>
                </a:solidFill>
                <a:latin typeface="Verdana" charset="0"/>
                <a:ea typeface="Verdana" charset="0"/>
                <a:cs typeface="Verdana" charset="0"/>
              </a:rPr>
              <a:t>Each </a:t>
            </a:r>
            <a:r>
              <a:rPr lang="en-US" sz="1000" dirty="0" smtClean="0">
                <a:solidFill>
                  <a:srgbClr val="636466"/>
                </a:solidFill>
                <a:latin typeface="Verdana" charset="0"/>
                <a:ea typeface="Verdana" charset="0"/>
                <a:cs typeface="Verdana" charset="0"/>
              </a:rPr>
              <a:t>profile </a:t>
            </a:r>
            <a:r>
              <a:rPr lang="en-US" sz="1000" dirty="0">
                <a:solidFill>
                  <a:srgbClr val="636466"/>
                </a:solidFill>
                <a:latin typeface="Verdana" charset="0"/>
                <a:ea typeface="Verdana" charset="0"/>
                <a:cs typeface="Verdana" charset="0"/>
              </a:rPr>
              <a:t>is supported by an experience map, depicted as a monthly calendar, which illustrates the current journey of people interacting and engaging with the food security system. </a:t>
            </a:r>
            <a:r>
              <a:rPr lang="en-US" sz="1000" dirty="0" smtClean="0">
                <a:solidFill>
                  <a:srgbClr val="636466"/>
                </a:solidFill>
                <a:latin typeface="Verdana" charset="0"/>
                <a:ea typeface="Verdana" charset="0"/>
                <a:cs typeface="Verdana" charset="0"/>
              </a:rPr>
              <a:t>A </a:t>
            </a:r>
            <a:r>
              <a:rPr lang="en-US" sz="1000" dirty="0">
                <a:solidFill>
                  <a:srgbClr val="636466"/>
                </a:solidFill>
                <a:latin typeface="Verdana" charset="0"/>
                <a:ea typeface="Verdana" charset="0"/>
                <a:cs typeface="Verdana" charset="0"/>
              </a:rPr>
              <a:t>key insight from the empathy research was the food security system is based on a monthly </a:t>
            </a:r>
            <a:r>
              <a:rPr lang="en-US" sz="1000" dirty="0" smtClean="0">
                <a:solidFill>
                  <a:srgbClr val="636466"/>
                </a:solidFill>
                <a:latin typeface="Verdana" charset="0"/>
                <a:ea typeface="Verdana" charset="0"/>
                <a:cs typeface="Verdana" charset="0"/>
              </a:rPr>
              <a:t>cycle, which makes it challenging for </a:t>
            </a:r>
            <a:r>
              <a:rPr lang="en-US" sz="1000" dirty="0">
                <a:solidFill>
                  <a:srgbClr val="636466"/>
                </a:solidFill>
                <a:latin typeface="Verdana" charset="0"/>
                <a:ea typeface="Verdana" charset="0"/>
                <a:cs typeface="Verdana" charset="0"/>
              </a:rPr>
              <a:t>people to effectively manage their benefits and food supply for the whole month. </a:t>
            </a:r>
            <a:r>
              <a:rPr lang="en-US" sz="1000" dirty="0" smtClean="0">
                <a:solidFill>
                  <a:srgbClr val="636466"/>
                </a:solidFill>
                <a:latin typeface="Verdana" charset="0"/>
                <a:ea typeface="Verdana" charset="0"/>
                <a:cs typeface="Verdana" charset="0"/>
              </a:rPr>
              <a:t>The </a:t>
            </a:r>
            <a:r>
              <a:rPr lang="en-US" sz="1000" dirty="0">
                <a:solidFill>
                  <a:srgbClr val="636466"/>
                </a:solidFill>
                <a:latin typeface="Verdana" charset="0"/>
                <a:ea typeface="Verdana" charset="0"/>
                <a:cs typeface="Verdana" charset="0"/>
              </a:rPr>
              <a:t>monthly calendar experience maps were developed to bring these challenges and pain points to life.</a:t>
            </a:r>
            <a:endParaRPr lang="en-US" sz="1000" b="0" i="0" dirty="0">
              <a:solidFill>
                <a:srgbClr val="636466"/>
              </a:solidFill>
              <a:effectLst/>
              <a:latin typeface="Verdana" charset="0"/>
              <a:ea typeface="Verdana" charset="0"/>
              <a:cs typeface="Verdana" charset="0"/>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3850" y="1867096"/>
            <a:ext cx="2735263" cy="2905433"/>
          </a:xfrm>
          <a:prstGeom prst="rect">
            <a:avLst/>
          </a:prstGeom>
        </p:spPr>
      </p:pic>
      <p:sp>
        <p:nvSpPr>
          <p:cNvPr id="6" name="Slide Number Placeholder 9"/>
          <p:cNvSpPr>
            <a:spLocks noGrp="1"/>
          </p:cNvSpPr>
          <p:nvPr>
            <p:ph type="sldNum" sz="quarter" idx="4"/>
          </p:nvPr>
        </p:nvSpPr>
        <p:spPr>
          <a:xfrm>
            <a:off x="6886575" y="6489498"/>
            <a:ext cx="1933575" cy="208481"/>
          </a:xfrm>
        </p:spPr>
        <p:txBody>
          <a:bodyPr/>
          <a:lstStyle/>
          <a:p>
            <a:r>
              <a:rPr lang="en-AU" dirty="0" smtClean="0"/>
              <a:t>19</a:t>
            </a:r>
            <a:endParaRPr lang="en-AU" dirty="0"/>
          </a:p>
        </p:txBody>
      </p:sp>
    </p:spTree>
    <p:extLst>
      <p:ext uri="{BB962C8B-B14F-4D97-AF65-F5344CB8AC3E}">
        <p14:creationId xmlns:p14="http://schemas.microsoft.com/office/powerpoint/2010/main" val="89246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04813"/>
            <a:ext cx="7886701" cy="501559"/>
          </a:xfrm>
        </p:spPr>
        <p:txBody>
          <a:bodyPr>
            <a:noAutofit/>
          </a:bodyPr>
          <a:lstStyle/>
          <a:p>
            <a:r>
              <a:rPr lang="en-AU" sz="2400" b="1" dirty="0" smtClean="0">
                <a:solidFill>
                  <a:srgbClr val="636466"/>
                </a:solidFill>
                <a:latin typeface="Verdana" charset="0"/>
                <a:ea typeface="Verdana" charset="0"/>
                <a:cs typeface="Verdana" charset="0"/>
              </a:rPr>
              <a:t>Introduction</a:t>
            </a:r>
            <a:endParaRPr lang="en-AU" sz="2400" b="1" dirty="0">
              <a:solidFill>
                <a:srgbClr val="636466"/>
              </a:solidFill>
              <a:latin typeface="Verdana" charset="0"/>
              <a:ea typeface="Verdana" charset="0"/>
              <a:cs typeface="Verdana" charset="0"/>
            </a:endParaRPr>
          </a:p>
        </p:txBody>
      </p:sp>
      <p:sp>
        <p:nvSpPr>
          <p:cNvPr id="3" name="Content Placeholder 2"/>
          <p:cNvSpPr>
            <a:spLocks noGrp="1"/>
          </p:cNvSpPr>
          <p:nvPr>
            <p:ph idx="4294967295"/>
          </p:nvPr>
        </p:nvSpPr>
        <p:spPr>
          <a:xfrm>
            <a:off x="260350" y="1083164"/>
            <a:ext cx="8559800" cy="1169663"/>
          </a:xfrm>
          <a:prstGeom prst="rect">
            <a:avLst/>
          </a:prstGeom>
        </p:spPr>
        <p:txBody>
          <a:bodyPr wrap="square">
            <a:noAutofit/>
          </a:bodyPr>
          <a:lstStyle/>
          <a:p>
            <a:pPr marL="0" indent="0">
              <a:lnSpc>
                <a:spcPts val="1728"/>
              </a:lnSpc>
              <a:spcBef>
                <a:spcPts val="0"/>
              </a:spcBef>
              <a:buNone/>
            </a:pPr>
            <a:r>
              <a:rPr lang="en-AU" sz="1400" dirty="0">
                <a:solidFill>
                  <a:srgbClr val="1E8792"/>
                </a:solidFill>
                <a:latin typeface="Verdana" charset="0"/>
                <a:ea typeface="Verdana" charset="0"/>
                <a:cs typeface="Verdana" charset="0"/>
              </a:rPr>
              <a:t>In Del Norte County, food insecurity has many faces. One of these faces is a parent who goes to bed hungry, having given the little food she had in her pantry to her child. Another is the face of a foster child, who steals food from his foster parents because he grew up not knowing the next time he would be fed. Yet another face of food insecurity in Del Norte is a homeless woman, who shares food with her fellow homeless residents. </a:t>
            </a:r>
            <a:endParaRPr lang="en-GB" sz="1400" dirty="0">
              <a:solidFill>
                <a:srgbClr val="1E8792"/>
              </a:solidFill>
              <a:latin typeface="Verdana" charset="0"/>
              <a:ea typeface="Verdana" charset="0"/>
              <a:cs typeface="Verdana" charset="0"/>
            </a:endParaRPr>
          </a:p>
        </p:txBody>
      </p:sp>
      <p:sp>
        <p:nvSpPr>
          <p:cNvPr id="4" name="Content Placeholder 2"/>
          <p:cNvSpPr txBox="1">
            <a:spLocks/>
          </p:cNvSpPr>
          <p:nvPr/>
        </p:nvSpPr>
        <p:spPr>
          <a:xfrm>
            <a:off x="323850" y="2558798"/>
            <a:ext cx="8496300" cy="3270502"/>
          </a:xfrm>
          <a:prstGeom prst="rect">
            <a:avLst/>
          </a:prstGeom>
        </p:spPr>
        <p:txBody>
          <a:bodyPr numCol="2" spcCol="216000"/>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Verdana" charset="0"/>
                <a:ea typeface="Verdana" charset="0"/>
                <a:cs typeface="Verdana"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Verdana" charset="0"/>
                <a:ea typeface="Verdana" charset="0"/>
                <a:cs typeface="Verdana"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Verdana" charset="0"/>
                <a:ea typeface="Verdana" charset="0"/>
                <a:cs typeface="Verdana"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Verdana" charset="0"/>
                <a:ea typeface="Verdana" charset="0"/>
                <a:cs typeface="Verdana"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Verdana" charset="0"/>
                <a:ea typeface="Verdana" charset="0"/>
                <a:cs typeface="Verdana"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spcBef>
                <a:spcPts val="0"/>
              </a:spcBef>
              <a:spcAft>
                <a:spcPts val="1026"/>
              </a:spcAft>
              <a:buNone/>
            </a:pPr>
            <a:r>
              <a:rPr lang="en-AU" sz="1000" dirty="0">
                <a:solidFill>
                  <a:srgbClr val="636466"/>
                </a:solidFill>
              </a:rPr>
              <a:t>These are some of the facets of food security that the Community Food Council learned about when researching food security in Del Norte. Our research was based around the use of empathy interviews. In an empathy interview, </a:t>
            </a:r>
            <a:r>
              <a:rPr lang="en-AU" sz="1000" dirty="0" smtClean="0">
                <a:solidFill>
                  <a:srgbClr val="636466"/>
                </a:solidFill>
              </a:rPr>
              <a:t/>
            </a:r>
            <a:br>
              <a:rPr lang="en-AU" sz="1000" dirty="0" smtClean="0">
                <a:solidFill>
                  <a:srgbClr val="636466"/>
                </a:solidFill>
              </a:rPr>
            </a:br>
            <a:r>
              <a:rPr lang="en-AU" sz="1000" dirty="0" smtClean="0">
                <a:solidFill>
                  <a:srgbClr val="636466"/>
                </a:solidFill>
              </a:rPr>
              <a:t>the </a:t>
            </a:r>
            <a:r>
              <a:rPr lang="en-AU" sz="1000" dirty="0">
                <a:solidFill>
                  <a:srgbClr val="636466"/>
                </a:solidFill>
              </a:rPr>
              <a:t>researcher asks for the interviewee to tell their personal story about the topic of interest. Using this approach, our team interviewed 25 Del Norte residents. Approximately half of these interviewees were experiencing, or had recently experienced, food insecurity in Del Norte. The other half had jobs focused on providing local food security services. </a:t>
            </a:r>
          </a:p>
          <a:p>
            <a:pPr marL="0" indent="0">
              <a:lnSpc>
                <a:spcPct val="100000"/>
              </a:lnSpc>
              <a:spcBef>
                <a:spcPts val="0"/>
              </a:spcBef>
              <a:spcAft>
                <a:spcPts val="1026"/>
              </a:spcAft>
              <a:buNone/>
            </a:pPr>
            <a:r>
              <a:rPr lang="en-AU" sz="1000" dirty="0">
                <a:solidFill>
                  <a:srgbClr val="636466"/>
                </a:solidFill>
              </a:rPr>
              <a:t>Each of these interviews was transcribed, with notes taken during and directly after the interview. We analyzed the interview transcripts by reviewing them for key themes and quotes. From this analysis, we gathered nine key themes regarding the experience of food insecurity in Del Norte. To complement this analysis of the individual’s experience, we also created a systems map of food security in Del Norte. The systems map displays the resources, and gaps in resources, that influence food security in our community. </a:t>
            </a:r>
          </a:p>
          <a:p>
            <a:pPr marL="0" indent="0">
              <a:lnSpc>
                <a:spcPct val="100000"/>
              </a:lnSpc>
              <a:spcBef>
                <a:spcPts val="0"/>
              </a:spcBef>
              <a:spcAft>
                <a:spcPts val="1026"/>
              </a:spcAft>
              <a:buNone/>
            </a:pPr>
            <a:r>
              <a:rPr lang="en-AU" sz="1000" dirty="0">
                <a:solidFill>
                  <a:srgbClr val="636466"/>
                </a:solidFill>
              </a:rPr>
              <a:t>This report summarizes our empathy </a:t>
            </a:r>
            <a:r>
              <a:rPr lang="en-AU" sz="1000" dirty="0" smtClean="0">
                <a:solidFill>
                  <a:srgbClr val="636466"/>
                </a:solidFill>
              </a:rPr>
              <a:t>research findings and outlines a blueprint for change. </a:t>
            </a:r>
            <a:r>
              <a:rPr lang="en-AU" sz="1000" dirty="0">
                <a:solidFill>
                  <a:srgbClr val="636466"/>
                </a:solidFill>
              </a:rPr>
              <a:t>In having gathered a deep analysis of food insecurity in our community, our goal is to take well-informed action to increase food security. We take time at the end of the report to identify next steps the Community Food Council will take in response to our research findings. </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5185" y="3939883"/>
            <a:ext cx="1285701" cy="2305878"/>
          </a:xfrm>
          <a:prstGeom prst="rect">
            <a:avLst/>
          </a:prstGeom>
        </p:spPr>
      </p:pic>
      <p:cxnSp>
        <p:nvCxnSpPr>
          <p:cNvPr id="15" name="Straight Connector 14"/>
          <p:cNvCxnSpPr/>
          <p:nvPr/>
        </p:nvCxnSpPr>
        <p:spPr>
          <a:xfrm flipV="1">
            <a:off x="323850" y="2444820"/>
            <a:ext cx="8496300" cy="18980"/>
          </a:xfrm>
          <a:prstGeom prst="line">
            <a:avLst/>
          </a:prstGeom>
          <a:ln>
            <a:solidFill>
              <a:srgbClr val="1E8792"/>
            </a:solidFill>
          </a:ln>
        </p:spPr>
        <p:style>
          <a:lnRef idx="1">
            <a:schemeClr val="accent1"/>
          </a:lnRef>
          <a:fillRef idx="0">
            <a:schemeClr val="accent1"/>
          </a:fillRef>
          <a:effectRef idx="0">
            <a:schemeClr val="accent1"/>
          </a:effectRef>
          <a:fontRef idx="minor">
            <a:schemeClr val="tx1"/>
          </a:fontRef>
        </p:style>
      </p:cxnSp>
      <p:sp>
        <p:nvSpPr>
          <p:cNvPr id="16"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7"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2</a:t>
            </a:fld>
            <a:endParaRPr lang="en-AU" dirty="0"/>
          </a:p>
        </p:txBody>
      </p:sp>
      <p:cxnSp>
        <p:nvCxnSpPr>
          <p:cNvPr id="18" name="Straight Connector 17"/>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664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682"/>
          <p:cNvSpPr/>
          <p:nvPr/>
        </p:nvSpPr>
        <p:spPr>
          <a:xfrm>
            <a:off x="323850" y="1153208"/>
            <a:ext cx="2735263" cy="5058410"/>
          </a:xfrm>
          <a:prstGeom prst="rect">
            <a:avLst/>
          </a:prstGeom>
          <a:solidFill>
            <a:srgbClr val="D8B9E7">
              <a:alpha val="30000"/>
            </a:srgbClr>
          </a:solidFill>
          <a:ln w="12700">
            <a:miter lim="400000"/>
          </a:ln>
        </p:spPr>
        <p:txBody>
          <a:bodyPr lIns="23090" tIns="23090" rIns="23090" bIns="23090" anchor="ctr"/>
          <a:lstStyle/>
          <a:p>
            <a:pPr algn="ctr">
              <a:defRPr>
                <a:solidFill>
                  <a:srgbClr val="FFFFFF"/>
                </a:solidFill>
              </a:defRPr>
            </a:pPr>
            <a:endParaRPr sz="910"/>
          </a:p>
        </p:txBody>
      </p:sp>
      <p:sp>
        <p:nvSpPr>
          <p:cNvPr id="682" name="Shape 682"/>
          <p:cNvSpPr/>
          <p:nvPr/>
        </p:nvSpPr>
        <p:spPr>
          <a:xfrm>
            <a:off x="323850" y="404813"/>
            <a:ext cx="2735263" cy="748396"/>
          </a:xfrm>
          <a:prstGeom prst="rect">
            <a:avLst/>
          </a:prstGeom>
          <a:solidFill>
            <a:srgbClr val="D8B9E7"/>
          </a:solidFill>
          <a:ln w="12700">
            <a:miter lim="400000"/>
          </a:ln>
        </p:spPr>
        <p:txBody>
          <a:bodyPr lIns="23090" tIns="23090" rIns="23090" bIns="23090" anchor="ctr"/>
          <a:lstStyle/>
          <a:p>
            <a:pPr algn="ctr">
              <a:defRPr>
                <a:solidFill>
                  <a:srgbClr val="FFFFFF"/>
                </a:solidFill>
              </a:defRPr>
            </a:pPr>
            <a:endParaRPr sz="910"/>
          </a:p>
        </p:txBody>
      </p:sp>
      <p:sp>
        <p:nvSpPr>
          <p:cNvPr id="683" name="Shape 683"/>
          <p:cNvSpPr/>
          <p:nvPr/>
        </p:nvSpPr>
        <p:spPr>
          <a:xfrm>
            <a:off x="476182" y="546385"/>
            <a:ext cx="2069621" cy="738167"/>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400" dirty="0" smtClean="0">
                <a:solidFill>
                  <a:schemeClr val="tx1"/>
                </a:solidFill>
                <a:latin typeface="Verdana" charset="0"/>
                <a:ea typeface="Verdana" charset="0"/>
                <a:cs typeface="Verdana" charset="0"/>
              </a:rPr>
              <a:t>Tina</a:t>
            </a:r>
            <a:endParaRPr lang="en-AU" sz="1400" dirty="0">
              <a:solidFill>
                <a:schemeClr val="tx1"/>
              </a:solidFill>
              <a:latin typeface="Verdana" charset="0"/>
              <a:ea typeface="Verdana" charset="0"/>
              <a:cs typeface="Verdana" charset="0"/>
            </a:endParaRPr>
          </a:p>
          <a:p>
            <a:r>
              <a:rPr lang="en-AU" sz="1400" b="0" dirty="0" smtClean="0">
                <a:solidFill>
                  <a:schemeClr val="tx1"/>
                </a:solidFill>
                <a:latin typeface="Verdana" charset="0"/>
                <a:ea typeface="Verdana" charset="0"/>
                <a:cs typeface="Verdana" charset="0"/>
              </a:rPr>
              <a:t>The exhausted </a:t>
            </a:r>
            <a:r>
              <a:rPr lang="en-AU" sz="1400" b="0" dirty="0">
                <a:solidFill>
                  <a:schemeClr val="tx1"/>
                </a:solidFill>
                <a:latin typeface="Verdana" charset="0"/>
                <a:ea typeface="Verdana" charset="0"/>
                <a:cs typeface="Verdana" charset="0"/>
              </a:rPr>
              <a:t>juggler</a:t>
            </a:r>
          </a:p>
          <a:p>
            <a:endParaRPr lang="en-AU" sz="1400" b="0" dirty="0">
              <a:solidFill>
                <a:schemeClr val="tx1"/>
              </a:solidFill>
              <a:latin typeface="Verdana" charset="0"/>
              <a:ea typeface="Verdana" charset="0"/>
              <a:cs typeface="Verdana" charset="0"/>
            </a:endParaRPr>
          </a:p>
        </p:txBody>
      </p:sp>
      <p:sp>
        <p:nvSpPr>
          <p:cNvPr id="685" name="Shape 685"/>
          <p:cNvSpPr/>
          <p:nvPr/>
        </p:nvSpPr>
        <p:spPr>
          <a:xfrm>
            <a:off x="476182" y="1360440"/>
            <a:ext cx="2450666" cy="2238834"/>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Tina is a single Mom with three children, aged 5, 3 and 9 months, living in a trailer at Bertsch Tract</a:t>
            </a:r>
          </a:p>
          <a:p>
            <a:pPr>
              <a:spcBef>
                <a:spcPts val="565"/>
              </a:spcBef>
            </a:pPr>
            <a:r>
              <a:rPr lang="en-AU" sz="1000" dirty="0">
                <a:solidFill>
                  <a:srgbClr val="636466"/>
                </a:solidFill>
                <a:latin typeface="Verdana" charset="0"/>
                <a:ea typeface="Verdana" charset="0"/>
                <a:cs typeface="Verdana" charset="0"/>
              </a:rPr>
              <a:t>Tina’s priority are her children. She worries about them and works hard to make sure they have what they need  </a:t>
            </a:r>
          </a:p>
          <a:p>
            <a:pPr>
              <a:spcBef>
                <a:spcPts val="565"/>
              </a:spcBef>
            </a:pPr>
            <a:r>
              <a:rPr lang="en-AU" sz="1000" dirty="0">
                <a:solidFill>
                  <a:srgbClr val="636466"/>
                </a:solidFill>
                <a:latin typeface="Verdana" charset="0"/>
                <a:ea typeface="Verdana" charset="0"/>
                <a:cs typeface="Verdana" charset="0"/>
              </a:rPr>
              <a:t>She feels it’s a consistent battle keeping on top of things for her family, especially ensuring the children are well fed and cared for</a:t>
            </a:r>
          </a:p>
          <a:p>
            <a:pPr>
              <a:spcBef>
                <a:spcPts val="565"/>
              </a:spcBef>
            </a:pPr>
            <a:endParaRPr lang="en-AU" sz="1000" dirty="0">
              <a:solidFill>
                <a:srgbClr val="636466"/>
              </a:solidFill>
              <a:latin typeface="Verdana" charset="0"/>
              <a:ea typeface="Verdana" charset="0"/>
              <a:cs typeface="Verdana" charset="0"/>
            </a:endParaRPr>
          </a:p>
        </p:txBody>
      </p:sp>
      <p:sp>
        <p:nvSpPr>
          <p:cNvPr id="691" name="Shape 691"/>
          <p:cNvSpPr/>
          <p:nvPr/>
        </p:nvSpPr>
        <p:spPr>
          <a:xfrm>
            <a:off x="6011600" y="404812"/>
            <a:ext cx="31732" cy="3890265"/>
          </a:xfrm>
          <a:prstGeom prst="line">
            <a:avLst/>
          </a:prstGeom>
          <a:noFill/>
          <a:ln>
            <a:solidFill>
              <a:srgbClr val="D8B9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solidFill>
                <a:schemeClr val="lt1"/>
              </a:solidFill>
            </a:endParaRPr>
          </a:p>
        </p:txBody>
      </p:sp>
      <p:sp>
        <p:nvSpPr>
          <p:cNvPr id="62" name="Shape 691"/>
          <p:cNvSpPr/>
          <p:nvPr/>
        </p:nvSpPr>
        <p:spPr>
          <a:xfrm rot="5400000">
            <a:off x="5939631" y="1414560"/>
            <a:ext cx="0" cy="5761037"/>
          </a:xfrm>
          <a:prstGeom prst="line">
            <a:avLst/>
          </a:prstGeom>
          <a:noFill/>
          <a:ln>
            <a:solidFill>
              <a:srgbClr val="D8B9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p>
        </p:txBody>
      </p:sp>
      <p:sp>
        <p:nvSpPr>
          <p:cNvPr id="17" name="Shape 685"/>
          <p:cNvSpPr/>
          <p:nvPr/>
        </p:nvSpPr>
        <p:spPr>
          <a:xfrm>
            <a:off x="3271124" y="1165395"/>
            <a:ext cx="2572669" cy="2809760"/>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Tina puts all of her energy into the daily pre-school, school and baby routines as well as after school activities</a:t>
            </a:r>
          </a:p>
          <a:p>
            <a:pPr>
              <a:spcBef>
                <a:spcPts val="565"/>
              </a:spcBef>
            </a:pPr>
            <a:r>
              <a:rPr lang="en-AU" sz="1000" dirty="0">
                <a:solidFill>
                  <a:srgbClr val="636466"/>
                </a:solidFill>
                <a:latin typeface="Verdana" charset="0"/>
                <a:ea typeface="Verdana" charset="0"/>
                <a:cs typeface="Verdana" charset="0"/>
              </a:rPr>
              <a:t>Tina is able to keep going despite all the challenges she faces</a:t>
            </a:r>
          </a:p>
          <a:p>
            <a:pPr>
              <a:spcBef>
                <a:spcPts val="565"/>
              </a:spcBef>
            </a:pPr>
            <a:r>
              <a:rPr lang="en-AU" sz="1000" dirty="0">
                <a:solidFill>
                  <a:srgbClr val="636466"/>
                </a:solidFill>
                <a:latin typeface="Verdana" charset="0"/>
                <a:ea typeface="Verdana" charset="0"/>
                <a:cs typeface="Verdana" charset="0"/>
              </a:rPr>
              <a:t>While Tina has limited cooking skills she is learning about cooking and nutrition</a:t>
            </a:r>
          </a:p>
          <a:p>
            <a:pPr>
              <a:spcBef>
                <a:spcPts val="565"/>
              </a:spcBef>
            </a:pPr>
            <a:r>
              <a:rPr lang="en-AU" sz="1000" dirty="0">
                <a:solidFill>
                  <a:srgbClr val="636466"/>
                </a:solidFill>
                <a:latin typeface="Verdana" charset="0"/>
                <a:ea typeface="Verdana" charset="0"/>
                <a:cs typeface="Verdana" charset="0"/>
              </a:rPr>
              <a:t>The support Tina receives from WIC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is a lifeline for her</a:t>
            </a:r>
          </a:p>
          <a:p>
            <a:pPr>
              <a:spcBef>
                <a:spcPts val="565"/>
              </a:spcBef>
            </a:pPr>
            <a:r>
              <a:rPr lang="en-AU" sz="1000" dirty="0">
                <a:solidFill>
                  <a:srgbClr val="636466"/>
                </a:solidFill>
                <a:latin typeface="Verdana" charset="0"/>
                <a:ea typeface="Verdana" charset="0"/>
                <a:cs typeface="Verdana" charset="0"/>
              </a:rPr>
              <a:t>Her older child receiving nutritious food at school has made a big difference and helped reduced Tina’s stress levels</a:t>
            </a:r>
          </a:p>
        </p:txBody>
      </p:sp>
      <p:sp>
        <p:nvSpPr>
          <p:cNvPr id="18" name="Shape 685"/>
          <p:cNvSpPr/>
          <p:nvPr/>
        </p:nvSpPr>
        <p:spPr>
          <a:xfrm>
            <a:off x="6211139" y="1165395"/>
            <a:ext cx="2480574" cy="2809760"/>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Tina prioritizes feeding her children over herself, so sometimes she goes </a:t>
            </a:r>
            <a:r>
              <a:rPr lang="en-AU" sz="1000" dirty="0" smtClean="0">
                <a:solidFill>
                  <a:srgbClr val="636466"/>
                </a:solidFill>
                <a:latin typeface="Verdana" charset="0"/>
                <a:ea typeface="Verdana" charset="0"/>
                <a:cs typeface="Verdana" charset="0"/>
              </a:rPr>
              <a:t>hungry</a:t>
            </a:r>
            <a:endParaRPr lang="en-AU" sz="1000" dirty="0">
              <a:solidFill>
                <a:srgbClr val="636466"/>
              </a:solidFill>
              <a:latin typeface="Verdana" charset="0"/>
              <a:ea typeface="Verdana" charset="0"/>
              <a:cs typeface="Verdana" charset="0"/>
            </a:endParaRPr>
          </a:p>
          <a:p>
            <a:pPr>
              <a:spcBef>
                <a:spcPts val="565"/>
              </a:spcBef>
            </a:pPr>
            <a:r>
              <a:rPr lang="en-AU" sz="1000" dirty="0">
                <a:solidFill>
                  <a:srgbClr val="636466"/>
                </a:solidFill>
                <a:latin typeface="Verdana" charset="0"/>
                <a:ea typeface="Verdana" charset="0"/>
                <a:cs typeface="Verdana" charset="0"/>
              </a:rPr>
              <a:t>Navigating the various systems to access food and other services feels like a full time job for Tina at times</a:t>
            </a:r>
          </a:p>
          <a:p>
            <a:pPr>
              <a:spcBef>
                <a:spcPts val="565"/>
              </a:spcBef>
            </a:pPr>
            <a:r>
              <a:rPr lang="en-AU" sz="1000" dirty="0">
                <a:solidFill>
                  <a:srgbClr val="636466"/>
                </a:solidFill>
                <a:latin typeface="Verdana" charset="0"/>
                <a:ea typeface="Verdana" charset="0"/>
                <a:cs typeface="Verdana" charset="0"/>
              </a:rPr>
              <a:t>Tina doesn’t drive and there’s limited public transport options for her and the children</a:t>
            </a:r>
          </a:p>
          <a:p>
            <a:pPr>
              <a:spcBef>
                <a:spcPts val="565"/>
              </a:spcBef>
            </a:pPr>
            <a:r>
              <a:rPr lang="en-AU" sz="1000" dirty="0">
                <a:solidFill>
                  <a:srgbClr val="636466"/>
                </a:solidFill>
                <a:latin typeface="Verdana" charset="0"/>
                <a:ea typeface="Verdana" charset="0"/>
                <a:cs typeface="Verdana" charset="0"/>
              </a:rPr>
              <a:t>She has few support networks, and the challenge of keeping her family going by herself is often overwhelming</a:t>
            </a:r>
          </a:p>
          <a:p>
            <a:pPr>
              <a:spcBef>
                <a:spcPts val="565"/>
              </a:spcBef>
            </a:pPr>
            <a:r>
              <a:rPr lang="en-AU" sz="1000" dirty="0">
                <a:solidFill>
                  <a:srgbClr val="636466"/>
                </a:solidFill>
                <a:latin typeface="Verdana" charset="0"/>
                <a:ea typeface="Verdana" charset="0"/>
                <a:cs typeface="Verdana" charset="0"/>
              </a:rPr>
              <a:t>Tina is mentally exhausted with the struggle of getting by each </a:t>
            </a:r>
            <a:r>
              <a:rPr lang="en-AU" sz="1000" dirty="0" smtClean="0">
                <a:solidFill>
                  <a:srgbClr val="636466"/>
                </a:solidFill>
                <a:latin typeface="Verdana" charset="0"/>
                <a:ea typeface="Verdana" charset="0"/>
                <a:cs typeface="Verdana" charset="0"/>
              </a:rPr>
              <a:t>day</a:t>
            </a:r>
            <a:endParaRPr lang="en-AU" sz="1000" dirty="0">
              <a:solidFill>
                <a:srgbClr val="636466"/>
              </a:solidFill>
              <a:latin typeface="Verdana" charset="0"/>
              <a:ea typeface="Verdana" charset="0"/>
              <a:cs typeface="Verdana" charset="0"/>
            </a:endParaRPr>
          </a:p>
        </p:txBody>
      </p:sp>
      <p:sp>
        <p:nvSpPr>
          <p:cNvPr id="2" name="Rectangle 1"/>
          <p:cNvSpPr/>
          <p:nvPr/>
        </p:nvSpPr>
        <p:spPr>
          <a:xfrm>
            <a:off x="323850" y="404813"/>
            <a:ext cx="8496300" cy="5806804"/>
          </a:xfrm>
          <a:prstGeom prst="rect">
            <a:avLst/>
          </a:prstGeom>
          <a:noFill/>
          <a:ln>
            <a:solidFill>
              <a:srgbClr val="D8B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6" name="Rectangle 5"/>
          <p:cNvSpPr/>
          <p:nvPr/>
        </p:nvSpPr>
        <p:spPr>
          <a:xfrm>
            <a:off x="443341" y="4043850"/>
            <a:ext cx="2560622" cy="1906397"/>
          </a:xfrm>
          <a:prstGeom prst="rect">
            <a:avLst/>
          </a:prstGeom>
          <a:solidFill>
            <a:srgbClr val="D8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4" name="Rectangle 3"/>
          <p:cNvSpPr/>
          <p:nvPr/>
        </p:nvSpPr>
        <p:spPr>
          <a:xfrm>
            <a:off x="443340" y="4043851"/>
            <a:ext cx="2457451" cy="17981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19" name="Shape 685"/>
          <p:cNvSpPr/>
          <p:nvPr/>
        </p:nvSpPr>
        <p:spPr>
          <a:xfrm>
            <a:off x="580576" y="4190269"/>
            <a:ext cx="2241877" cy="1841994"/>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lnSpc>
                <a:spcPts val="1400"/>
              </a:lnSpc>
            </a:pPr>
            <a:r>
              <a:rPr lang="en-AU" sz="1000" b="1" i="1" dirty="0">
                <a:solidFill>
                  <a:schemeClr val="tx1"/>
                </a:solidFill>
                <a:latin typeface="Verdana" charset="0"/>
                <a:ea typeface="Verdana" charset="0"/>
                <a:cs typeface="Verdana" charset="0"/>
              </a:rPr>
              <a:t>“I feel like I don’t ever want my kids to think that we don’t have food. I will go to any lengths to feed my family. This has included breaking the law to get formula for my baby as well as working with the food access system.”</a:t>
            </a:r>
          </a:p>
          <a:p>
            <a:pPr>
              <a:lnSpc>
                <a:spcPts val="1400"/>
              </a:lnSpc>
            </a:pPr>
            <a:endParaRPr lang="en-AU" sz="1000" b="1" i="1" dirty="0">
              <a:solidFill>
                <a:schemeClr val="tx1"/>
              </a:solidFill>
              <a:latin typeface="Verdana" charset="0"/>
              <a:ea typeface="Verdana" charset="0"/>
              <a:cs typeface="Verdana" charset="0"/>
            </a:endParaRPr>
          </a:p>
          <a:p>
            <a:pPr>
              <a:lnSpc>
                <a:spcPts val="1400"/>
              </a:lnSpc>
            </a:pPr>
            <a:endParaRPr lang="en-AU" sz="1000" b="1" i="1" dirty="0">
              <a:solidFill>
                <a:schemeClr val="tx1"/>
              </a:solidFill>
              <a:latin typeface="Verdana" charset="0"/>
              <a:ea typeface="Verdana" charset="0"/>
              <a:cs typeface="Verdana" charset="0"/>
            </a:endParaRPr>
          </a:p>
        </p:txBody>
      </p:sp>
      <p:sp>
        <p:nvSpPr>
          <p:cNvPr id="5" name="Freeform 4"/>
          <p:cNvSpPr/>
          <p:nvPr/>
        </p:nvSpPr>
        <p:spPr>
          <a:xfrm>
            <a:off x="1823079" y="5779403"/>
            <a:ext cx="331553" cy="224983"/>
          </a:xfrm>
          <a:custGeom>
            <a:avLst/>
            <a:gdLst>
              <a:gd name="connsiteX0" fmla="*/ 0 w 393895"/>
              <a:gd name="connsiteY0" fmla="*/ 14068 h 267287"/>
              <a:gd name="connsiteX1" fmla="*/ 196947 w 393895"/>
              <a:gd name="connsiteY1" fmla="*/ 267287 h 267287"/>
              <a:gd name="connsiteX2" fmla="*/ 393895 w 393895"/>
              <a:gd name="connsiteY2" fmla="*/ 0 h 267287"/>
              <a:gd name="connsiteX3" fmla="*/ 393895 w 393895"/>
              <a:gd name="connsiteY3" fmla="*/ 0 h 267287"/>
            </a:gdLst>
            <a:ahLst/>
            <a:cxnLst>
              <a:cxn ang="0">
                <a:pos x="connsiteX0" y="connsiteY0"/>
              </a:cxn>
              <a:cxn ang="0">
                <a:pos x="connsiteX1" y="connsiteY1"/>
              </a:cxn>
              <a:cxn ang="0">
                <a:pos x="connsiteX2" y="connsiteY2"/>
              </a:cxn>
              <a:cxn ang="0">
                <a:pos x="connsiteX3" y="connsiteY3"/>
              </a:cxn>
            </a:cxnLst>
            <a:rect l="l" t="t" r="r" b="b"/>
            <a:pathLst>
              <a:path w="393895" h="267287">
                <a:moveTo>
                  <a:pt x="0" y="14068"/>
                </a:moveTo>
                <a:lnTo>
                  <a:pt x="196947" y="267287"/>
                </a:lnTo>
                <a:lnTo>
                  <a:pt x="393895" y="0"/>
                </a:lnTo>
                <a:lnTo>
                  <a:pt x="393895" y="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32" name="Shape 683"/>
          <p:cNvSpPr/>
          <p:nvPr/>
        </p:nvSpPr>
        <p:spPr>
          <a:xfrm>
            <a:off x="3271124" y="4400464"/>
            <a:ext cx="1793904"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Wouldn’t it be amazing if:</a:t>
            </a:r>
            <a:endParaRPr sz="1131">
              <a:solidFill>
                <a:schemeClr val="tx1"/>
              </a:solidFill>
            </a:endParaRPr>
          </a:p>
        </p:txBody>
      </p:sp>
      <p:sp>
        <p:nvSpPr>
          <p:cNvPr id="25" name="Shape 691"/>
          <p:cNvSpPr/>
          <p:nvPr/>
        </p:nvSpPr>
        <p:spPr>
          <a:xfrm>
            <a:off x="3029663" y="452941"/>
            <a:ext cx="46971" cy="5758676"/>
          </a:xfrm>
          <a:prstGeom prst="line">
            <a:avLst/>
          </a:prstGeom>
          <a:ln w="12700">
            <a:solidFill>
              <a:srgbClr val="D8B9E7"/>
            </a:solidFill>
            <a:prstDash val="solid"/>
            <a:miter/>
          </a:ln>
        </p:spPr>
        <p:txBody>
          <a:bodyPr lIns="23090" tIns="23090" rIns="23090" bIns="23090"/>
          <a:lstStyle/>
          <a:p>
            <a:endParaRPr sz="910"/>
          </a:p>
        </p:txBody>
      </p:sp>
      <p:sp>
        <p:nvSpPr>
          <p:cNvPr id="12" name="TextBox 11"/>
          <p:cNvSpPr txBox="1"/>
          <p:nvPr/>
        </p:nvSpPr>
        <p:spPr>
          <a:xfrm>
            <a:off x="3271123" y="4725091"/>
            <a:ext cx="5420589" cy="1477328"/>
          </a:xfrm>
          <a:prstGeom prst="rect">
            <a:avLst/>
          </a:prstGeom>
          <a:noFill/>
        </p:spPr>
        <p:txBody>
          <a:bodyPr wrap="square" numCol="2" rtlCol="0">
            <a:spAutoFit/>
          </a:bodyPr>
          <a:lstStyle/>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Benefits are given out twice a </a:t>
            </a:r>
            <a:br>
              <a:rPr lang="en-AU" sz="1000" dirty="0">
                <a:solidFill>
                  <a:srgbClr val="636466"/>
                </a:solidFill>
                <a:latin typeface="Verdana" charset="0"/>
                <a:ea typeface="Verdana" charset="0"/>
                <a:cs typeface="Verdana" charset="0"/>
                <a:sym typeface="Arial"/>
              </a:rPr>
            </a:br>
            <a:r>
              <a:rPr lang="en-AU" sz="1000" dirty="0" smtClean="0">
                <a:solidFill>
                  <a:srgbClr val="636466"/>
                </a:solidFill>
                <a:latin typeface="Verdana" charset="0"/>
                <a:ea typeface="Verdana" charset="0"/>
                <a:cs typeface="Verdana" charset="0"/>
                <a:sym typeface="Arial"/>
              </a:rPr>
              <a:t>month</a:t>
            </a:r>
            <a:r>
              <a:rPr lang="en-AU" sz="1000" dirty="0">
                <a:solidFill>
                  <a:srgbClr val="636466"/>
                </a:solidFill>
                <a:latin typeface="Verdana" charset="0"/>
                <a:ea typeface="Verdana" charset="0"/>
                <a:cs typeface="Verdana" charset="0"/>
                <a:sym typeface="Arial"/>
              </a:rPr>
              <a:t>, instead of monthly</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Families could access affordable housing with proper kitchens</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Public transit was available, supported by co-ordinated neighborhood </a:t>
            </a:r>
            <a:r>
              <a:rPr lang="en-AU" sz="1000" dirty="0" smtClean="0">
                <a:solidFill>
                  <a:srgbClr val="636466"/>
                </a:solidFill>
                <a:latin typeface="Verdana" charset="0"/>
                <a:ea typeface="Verdana" charset="0"/>
                <a:cs typeface="Verdana" charset="0"/>
                <a:sym typeface="Arial"/>
              </a:rPr>
              <a:t>transportation</a:t>
            </a:r>
            <a:br>
              <a:rPr lang="en-AU" sz="1000" dirty="0" smtClean="0">
                <a:solidFill>
                  <a:srgbClr val="636466"/>
                </a:solidFill>
                <a:latin typeface="Verdana" charset="0"/>
                <a:ea typeface="Verdana" charset="0"/>
                <a:cs typeface="Verdana" charset="0"/>
                <a:sym typeface="Arial"/>
              </a:rPr>
            </a:br>
            <a:endParaRPr lang="en-AU"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smtClean="0">
                <a:solidFill>
                  <a:srgbClr val="636466"/>
                </a:solidFill>
                <a:latin typeface="Verdana" charset="0"/>
                <a:ea typeface="Verdana" charset="0"/>
                <a:cs typeface="Verdana" charset="0"/>
                <a:sym typeface="Arial"/>
              </a:rPr>
              <a:t>People who receive food services were given tailored information and education about cooking and nutrition</a:t>
            </a:r>
          </a:p>
          <a:p>
            <a:pPr marL="171450" lvl="0" indent="-171450">
              <a:spcBef>
                <a:spcPts val="400"/>
              </a:spcBef>
              <a:buFont typeface="Arial" charset="0"/>
              <a:buChar char="•"/>
            </a:pPr>
            <a:r>
              <a:rPr lang="en-AU" sz="1000" dirty="0" smtClean="0">
                <a:solidFill>
                  <a:srgbClr val="636466"/>
                </a:solidFill>
                <a:latin typeface="Verdana" charset="0"/>
                <a:ea typeface="Verdana" charset="0"/>
                <a:cs typeface="Verdana" charset="0"/>
                <a:sym typeface="Arial"/>
              </a:rPr>
              <a:t>There </a:t>
            </a:r>
            <a:r>
              <a:rPr lang="en-AU" sz="1000" dirty="0">
                <a:solidFill>
                  <a:srgbClr val="636466"/>
                </a:solidFill>
                <a:latin typeface="Verdana" charset="0"/>
                <a:ea typeface="Verdana" charset="0"/>
                <a:cs typeface="Verdana" charset="0"/>
                <a:sym typeface="Arial"/>
              </a:rPr>
              <a:t>were mobile markets that went to neighborhoods</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Families knew about all the food resources that are available to them</a:t>
            </a:r>
          </a:p>
        </p:txBody>
      </p:sp>
      <p:grpSp>
        <p:nvGrpSpPr>
          <p:cNvPr id="9" name="Group 8"/>
          <p:cNvGrpSpPr/>
          <p:nvPr/>
        </p:nvGrpSpPr>
        <p:grpSpPr>
          <a:xfrm>
            <a:off x="3346687" y="468791"/>
            <a:ext cx="4271599" cy="533115"/>
            <a:chOff x="3346687" y="468791"/>
            <a:chExt cx="4271599" cy="533115"/>
          </a:xfrm>
        </p:grpSpPr>
        <p:sp>
          <p:nvSpPr>
            <p:cNvPr id="26" name="Shape 683"/>
            <p:cNvSpPr/>
            <p:nvPr/>
          </p:nvSpPr>
          <p:spPr>
            <a:xfrm>
              <a:off x="3930942" y="626230"/>
              <a:ext cx="71989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Strengths</a:t>
              </a:r>
              <a:endParaRPr sz="1131">
                <a:solidFill>
                  <a:schemeClr val="tx1"/>
                </a:solidFill>
              </a:endParaRPr>
            </a:p>
          </p:txBody>
        </p:sp>
        <p:sp>
          <p:nvSpPr>
            <p:cNvPr id="29" name="Shape 683"/>
            <p:cNvSpPr/>
            <p:nvPr/>
          </p:nvSpPr>
          <p:spPr>
            <a:xfrm>
              <a:off x="6802214" y="626230"/>
              <a:ext cx="81607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Challenges</a:t>
              </a:r>
              <a:endParaRPr sz="1131">
                <a:solidFill>
                  <a:schemeClr val="tx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1139" y="468791"/>
              <a:ext cx="532183" cy="53218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687" y="501554"/>
              <a:ext cx="500352" cy="500352"/>
            </a:xfrm>
            <a:prstGeom prst="rect">
              <a:avLst/>
            </a:prstGeom>
          </p:spPr>
        </p:pic>
      </p:grpSp>
      <p:sp>
        <p:nvSpPr>
          <p:cNvPr id="2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20</a:t>
            </a:fld>
            <a:endParaRPr lang="en-AU" dirty="0"/>
          </a:p>
        </p:txBody>
      </p:sp>
      <p:cxnSp>
        <p:nvCxnSpPr>
          <p:cNvPr id="30" name="Straight Connector 29"/>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1299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k object 17"/>
          <p:cNvSpPr/>
          <p:nvPr/>
        </p:nvSpPr>
        <p:spPr>
          <a:xfrm>
            <a:off x="3" y="703318"/>
            <a:ext cx="9144000" cy="6149296"/>
          </a:xfrm>
          <a:custGeom>
            <a:avLst/>
            <a:gdLst/>
            <a:ahLst/>
            <a:cxnLst/>
            <a:rect l="l" t="t" r="r" b="b"/>
            <a:pathLst>
              <a:path w="12801600" h="7009765">
                <a:moveTo>
                  <a:pt x="0" y="7009193"/>
                </a:moveTo>
                <a:lnTo>
                  <a:pt x="12801600" y="7009193"/>
                </a:lnTo>
                <a:lnTo>
                  <a:pt x="12801600" y="0"/>
                </a:lnTo>
                <a:lnTo>
                  <a:pt x="0" y="0"/>
                </a:lnTo>
                <a:lnTo>
                  <a:pt x="0" y="7009193"/>
                </a:lnTo>
                <a:close/>
              </a:path>
            </a:pathLst>
          </a:custGeom>
          <a:solidFill>
            <a:srgbClr val="F5F6F7"/>
          </a:solidFill>
        </p:spPr>
        <p:txBody>
          <a:bodyPr wrap="square" lIns="0" tIns="0" rIns="0" bIns="0" rtlCol="0"/>
          <a:lstStyle/>
          <a:p>
            <a:endParaRPr sz="1350"/>
          </a:p>
        </p:txBody>
      </p:sp>
      <p:sp>
        <p:nvSpPr>
          <p:cNvPr id="3" name="Slide Number Placeholder 2"/>
          <p:cNvSpPr>
            <a:spLocks noGrp="1"/>
          </p:cNvSpPr>
          <p:nvPr>
            <p:ph type="sldNum" sz="quarter" idx="4"/>
          </p:nvPr>
        </p:nvSpPr>
        <p:spPr/>
        <p:txBody>
          <a:bodyPr/>
          <a:lstStyle/>
          <a:p>
            <a:fld id="{27D617BE-8250-D742-8F3A-8EE6AE56917F}" type="slidenum">
              <a:rPr lang="en-AU" smtClean="0"/>
              <a:pPr/>
              <a:t>21</a:t>
            </a:fld>
            <a:endParaRPr lang="en-AU"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558" r="14098"/>
          <a:stretch/>
        </p:blipFill>
        <p:spPr>
          <a:xfrm>
            <a:off x="3" y="0"/>
            <a:ext cx="9149045" cy="6585857"/>
          </a:xfrm>
          <a:prstGeom prst="rect">
            <a:avLst/>
          </a:prstGeom>
        </p:spPr>
      </p:pic>
    </p:spTree>
    <p:extLst>
      <p:ext uri="{BB962C8B-B14F-4D97-AF65-F5344CB8AC3E}">
        <p14:creationId xmlns:p14="http://schemas.microsoft.com/office/powerpoint/2010/main" val="512937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682"/>
          <p:cNvSpPr/>
          <p:nvPr/>
        </p:nvSpPr>
        <p:spPr>
          <a:xfrm>
            <a:off x="323850" y="1153208"/>
            <a:ext cx="2735263" cy="5058410"/>
          </a:xfrm>
          <a:prstGeom prst="rect">
            <a:avLst/>
          </a:prstGeom>
          <a:solidFill>
            <a:srgbClr val="FF8F85">
              <a:alpha val="30000"/>
            </a:srgbClr>
          </a:solidFill>
          <a:ln w="12700">
            <a:miter lim="400000"/>
          </a:ln>
        </p:spPr>
        <p:txBody>
          <a:bodyPr lIns="23090" tIns="23090" rIns="23090" bIns="23090" anchor="ctr"/>
          <a:lstStyle/>
          <a:p>
            <a:pPr algn="ctr">
              <a:defRPr>
                <a:solidFill>
                  <a:srgbClr val="FFFFFF"/>
                </a:solidFill>
              </a:defRPr>
            </a:pPr>
            <a:endParaRPr sz="910"/>
          </a:p>
        </p:txBody>
      </p:sp>
      <p:sp>
        <p:nvSpPr>
          <p:cNvPr id="682" name="Shape 682"/>
          <p:cNvSpPr/>
          <p:nvPr/>
        </p:nvSpPr>
        <p:spPr>
          <a:xfrm>
            <a:off x="323850" y="404813"/>
            <a:ext cx="2735263" cy="748396"/>
          </a:xfrm>
          <a:prstGeom prst="rect">
            <a:avLst/>
          </a:prstGeom>
          <a:solidFill>
            <a:srgbClr val="FF8F85"/>
          </a:solidFill>
          <a:ln w="12700">
            <a:miter lim="400000"/>
          </a:ln>
        </p:spPr>
        <p:txBody>
          <a:bodyPr lIns="23090" tIns="23090" rIns="23090" bIns="23090" anchor="ctr"/>
          <a:lstStyle/>
          <a:p>
            <a:pPr algn="ctr">
              <a:defRPr>
                <a:solidFill>
                  <a:srgbClr val="FFFFFF"/>
                </a:solidFill>
              </a:defRPr>
            </a:pPr>
            <a:endParaRPr sz="910"/>
          </a:p>
        </p:txBody>
      </p:sp>
      <p:sp>
        <p:nvSpPr>
          <p:cNvPr id="683" name="Shape 683"/>
          <p:cNvSpPr/>
          <p:nvPr/>
        </p:nvSpPr>
        <p:spPr>
          <a:xfrm>
            <a:off x="476182" y="546385"/>
            <a:ext cx="1512673" cy="507655"/>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400" dirty="0">
                <a:solidFill>
                  <a:schemeClr val="tx1"/>
                </a:solidFill>
                <a:latin typeface="Verdana" charset="0"/>
                <a:ea typeface="Verdana" charset="0"/>
                <a:cs typeface="Verdana" charset="0"/>
              </a:rPr>
              <a:t>Margaret </a:t>
            </a:r>
          </a:p>
          <a:p>
            <a:r>
              <a:rPr lang="en-AU" sz="1400" b="0" dirty="0" smtClean="0">
                <a:solidFill>
                  <a:schemeClr val="tx1"/>
                </a:solidFill>
                <a:latin typeface="Verdana" charset="0"/>
                <a:ea typeface="Verdana" charset="0"/>
                <a:cs typeface="Verdana" charset="0"/>
              </a:rPr>
              <a:t>The thrifty </a:t>
            </a:r>
            <a:r>
              <a:rPr lang="en-AU" sz="1400" b="0" dirty="0">
                <a:solidFill>
                  <a:schemeClr val="tx1"/>
                </a:solidFill>
                <a:latin typeface="Verdana" charset="0"/>
                <a:ea typeface="Verdana" charset="0"/>
                <a:cs typeface="Verdana" charset="0"/>
              </a:rPr>
              <a:t>Elder</a:t>
            </a:r>
          </a:p>
        </p:txBody>
      </p:sp>
      <p:sp>
        <p:nvSpPr>
          <p:cNvPr id="685" name="Shape 685"/>
          <p:cNvSpPr/>
          <p:nvPr/>
        </p:nvSpPr>
        <p:spPr>
          <a:xfrm>
            <a:off x="476182" y="1360440"/>
            <a:ext cx="2450666" cy="2912031"/>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Margaret, who is 80, has lived in Smith River all her life. Her children moved away from the area a long time ago, she still misses them every day</a:t>
            </a:r>
          </a:p>
          <a:p>
            <a:pPr>
              <a:spcBef>
                <a:spcPts val="565"/>
              </a:spcBef>
            </a:pPr>
            <a:r>
              <a:rPr lang="en-AU" sz="1000" dirty="0">
                <a:solidFill>
                  <a:srgbClr val="636466"/>
                </a:solidFill>
                <a:latin typeface="Verdana" charset="0"/>
                <a:ea typeface="Verdana" charset="0"/>
                <a:cs typeface="Verdana" charset="0"/>
              </a:rPr>
              <a:t>Margaret has limited resources and relies on fixed retirement payments to get her through each month</a:t>
            </a:r>
          </a:p>
          <a:p>
            <a:pPr>
              <a:spcBef>
                <a:spcPts val="565"/>
              </a:spcBef>
            </a:pPr>
            <a:r>
              <a:rPr lang="en-AU" sz="1000" dirty="0">
                <a:solidFill>
                  <a:srgbClr val="636466"/>
                </a:solidFill>
                <a:latin typeface="Verdana" charset="0"/>
                <a:ea typeface="Verdana" charset="0"/>
                <a:cs typeface="Verdana" charset="0"/>
              </a:rPr>
              <a:t>With her limited mobility and access to transport, Margaret finds it challenging to access the services she needs </a:t>
            </a:r>
          </a:p>
          <a:p>
            <a:pPr>
              <a:spcBef>
                <a:spcPts val="565"/>
              </a:spcBef>
            </a:pPr>
            <a:r>
              <a:rPr lang="en-AU" sz="1000" dirty="0">
                <a:solidFill>
                  <a:srgbClr val="636466"/>
                </a:solidFill>
                <a:latin typeface="Verdana" charset="0"/>
                <a:ea typeface="Verdana" charset="0"/>
                <a:cs typeface="Verdana" charset="0"/>
              </a:rPr>
              <a:t>She’s on the waiting list for home delivery from the Howonquet Senior Nutrition Program</a:t>
            </a:r>
          </a:p>
          <a:p>
            <a:endParaRPr sz="1000" dirty="0">
              <a:solidFill>
                <a:srgbClr val="636466"/>
              </a:solidFill>
              <a:latin typeface="Verdana" charset="0"/>
              <a:ea typeface="Verdana" charset="0"/>
              <a:cs typeface="Verdana" charset="0"/>
            </a:endParaRPr>
          </a:p>
        </p:txBody>
      </p:sp>
      <p:sp>
        <p:nvSpPr>
          <p:cNvPr id="691" name="Shape 691"/>
          <p:cNvSpPr/>
          <p:nvPr/>
        </p:nvSpPr>
        <p:spPr>
          <a:xfrm>
            <a:off x="6011600" y="404812"/>
            <a:ext cx="31732" cy="3890265"/>
          </a:xfrm>
          <a:prstGeom prst="line">
            <a:avLst/>
          </a:prstGeom>
          <a:noFill/>
          <a:ln>
            <a:solidFill>
              <a:srgbClr val="FF8F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solidFill>
                <a:schemeClr val="lt1"/>
              </a:solidFill>
            </a:endParaRPr>
          </a:p>
        </p:txBody>
      </p:sp>
      <p:sp>
        <p:nvSpPr>
          <p:cNvPr id="62" name="Shape 691"/>
          <p:cNvSpPr/>
          <p:nvPr/>
        </p:nvSpPr>
        <p:spPr>
          <a:xfrm rot="5400000">
            <a:off x="5939631" y="1414560"/>
            <a:ext cx="0" cy="5761037"/>
          </a:xfrm>
          <a:prstGeom prst="line">
            <a:avLst/>
          </a:prstGeom>
          <a:noFill/>
          <a:ln>
            <a:solidFill>
              <a:srgbClr val="FF8F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p>
        </p:txBody>
      </p:sp>
      <p:sp>
        <p:nvSpPr>
          <p:cNvPr id="17" name="Shape 685"/>
          <p:cNvSpPr/>
          <p:nvPr/>
        </p:nvSpPr>
        <p:spPr>
          <a:xfrm>
            <a:off x="3271124" y="1165395"/>
            <a:ext cx="2572669" cy="2747370"/>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Margaret knows how to cook nutritious meals on a budget. She cooks up meals at the start of the month when her payment comes in, then freezes these to help her get through to the end of the month, when the money is tight</a:t>
            </a:r>
          </a:p>
          <a:p>
            <a:pPr>
              <a:spcBef>
                <a:spcPts val="565"/>
              </a:spcBef>
            </a:pPr>
            <a:r>
              <a:rPr lang="en-AU" sz="1000" dirty="0">
                <a:solidFill>
                  <a:srgbClr val="636466"/>
                </a:solidFill>
                <a:latin typeface="Verdana" charset="0"/>
                <a:ea typeface="Verdana" charset="0"/>
                <a:cs typeface="Verdana" charset="0"/>
              </a:rPr>
              <a:t>Margaret is thrifty and is able to make her limited resources go a long way</a:t>
            </a:r>
          </a:p>
          <a:p>
            <a:pPr>
              <a:spcBef>
                <a:spcPts val="565"/>
              </a:spcBef>
            </a:pPr>
            <a:r>
              <a:rPr lang="en-AU" sz="1000" dirty="0">
                <a:solidFill>
                  <a:srgbClr val="636466"/>
                </a:solidFill>
                <a:latin typeface="Verdana" charset="0"/>
                <a:ea typeface="Verdana" charset="0"/>
                <a:cs typeface="Verdana" charset="0"/>
              </a:rPr>
              <a:t>Margaret does get some support from other seniors in her area, which is critical as she can’t get out and about very often</a:t>
            </a:r>
          </a:p>
          <a:p>
            <a:pPr>
              <a:spcBef>
                <a:spcPts val="565"/>
              </a:spcBef>
            </a:pPr>
            <a:r>
              <a:rPr lang="en-AU" sz="1000" dirty="0">
                <a:solidFill>
                  <a:srgbClr val="636466"/>
                </a:solidFill>
                <a:latin typeface="Verdana" charset="0"/>
                <a:ea typeface="Verdana" charset="0"/>
                <a:cs typeface="Verdana" charset="0"/>
              </a:rPr>
              <a:t>She’s a Tolowa Dee-ni’ tribal member and qualifies for their meals program</a:t>
            </a:r>
          </a:p>
        </p:txBody>
      </p:sp>
      <p:sp>
        <p:nvSpPr>
          <p:cNvPr id="18" name="Shape 685"/>
          <p:cNvSpPr/>
          <p:nvPr/>
        </p:nvSpPr>
        <p:spPr>
          <a:xfrm>
            <a:off x="6211139" y="1165395"/>
            <a:ext cx="2480574" cy="2985192"/>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Margaret misses her family and often feels isolated, especially over the winter months when she can’t get out much and eats most of her meals alone</a:t>
            </a:r>
          </a:p>
          <a:p>
            <a:pPr>
              <a:spcBef>
                <a:spcPts val="565"/>
              </a:spcBef>
            </a:pPr>
            <a:r>
              <a:rPr lang="en-AU" sz="1000" dirty="0">
                <a:solidFill>
                  <a:srgbClr val="636466"/>
                </a:solidFill>
                <a:latin typeface="Verdana" charset="0"/>
                <a:ea typeface="Verdana" charset="0"/>
                <a:cs typeface="Verdana" charset="0"/>
              </a:rPr>
              <a:t>As Margaret has limited mobility she has to rely on others to get into the city to attend appointments and access services. Margaret likes to be self-sufficient so struggles at times relying on others for help</a:t>
            </a:r>
          </a:p>
          <a:p>
            <a:pPr>
              <a:spcBef>
                <a:spcPts val="565"/>
              </a:spcBef>
            </a:pPr>
            <a:r>
              <a:rPr lang="en-AU" sz="1000" dirty="0">
                <a:solidFill>
                  <a:srgbClr val="636466"/>
                </a:solidFill>
                <a:latin typeface="Verdana" charset="0"/>
                <a:ea typeface="Verdana" charset="0"/>
                <a:cs typeface="Verdana" charset="0"/>
              </a:rPr>
              <a:t>While Margaret does receive fixed retirement payments it’s often not enough to make ends meet, so she has to carefully watch her monthly expenses. This is stressful, especially at Margaret’s stage in life</a:t>
            </a:r>
          </a:p>
        </p:txBody>
      </p:sp>
      <p:sp>
        <p:nvSpPr>
          <p:cNvPr id="2" name="Rectangle 1"/>
          <p:cNvSpPr/>
          <p:nvPr/>
        </p:nvSpPr>
        <p:spPr>
          <a:xfrm>
            <a:off x="323850" y="404813"/>
            <a:ext cx="8496300" cy="5806804"/>
          </a:xfrm>
          <a:prstGeom prst="rect">
            <a:avLst/>
          </a:prstGeom>
          <a:noFill/>
          <a:ln>
            <a:solidFill>
              <a:srgbClr val="FF8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6" name="Rectangle 5"/>
          <p:cNvSpPr/>
          <p:nvPr/>
        </p:nvSpPr>
        <p:spPr>
          <a:xfrm>
            <a:off x="443341" y="4479696"/>
            <a:ext cx="2560622" cy="1470551"/>
          </a:xfrm>
          <a:prstGeom prst="rect">
            <a:avLst/>
          </a:prstGeom>
          <a:solidFill>
            <a:srgbClr val="FF8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4" name="Rectangle 3"/>
          <p:cNvSpPr/>
          <p:nvPr/>
        </p:nvSpPr>
        <p:spPr>
          <a:xfrm>
            <a:off x="443340" y="4479699"/>
            <a:ext cx="2457451" cy="13622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19" name="Shape 685"/>
          <p:cNvSpPr/>
          <p:nvPr/>
        </p:nvSpPr>
        <p:spPr>
          <a:xfrm>
            <a:off x="517733" y="4619706"/>
            <a:ext cx="2347495" cy="228412"/>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lnSpc>
                <a:spcPts val="1640"/>
              </a:lnSpc>
            </a:pPr>
            <a:endParaRPr lang="en-AU" sz="1050" b="1" i="1" dirty="0">
              <a:solidFill>
                <a:schemeClr val="tx1"/>
              </a:solidFill>
              <a:latin typeface="Verdana" charset="0"/>
              <a:ea typeface="Verdana" charset="0"/>
              <a:cs typeface="Verdana" charset="0"/>
            </a:endParaRPr>
          </a:p>
        </p:txBody>
      </p:sp>
      <p:sp>
        <p:nvSpPr>
          <p:cNvPr id="5" name="Freeform 4"/>
          <p:cNvSpPr/>
          <p:nvPr/>
        </p:nvSpPr>
        <p:spPr>
          <a:xfrm>
            <a:off x="1823079" y="5779403"/>
            <a:ext cx="331553" cy="224983"/>
          </a:xfrm>
          <a:custGeom>
            <a:avLst/>
            <a:gdLst>
              <a:gd name="connsiteX0" fmla="*/ 0 w 393895"/>
              <a:gd name="connsiteY0" fmla="*/ 14068 h 267287"/>
              <a:gd name="connsiteX1" fmla="*/ 196947 w 393895"/>
              <a:gd name="connsiteY1" fmla="*/ 267287 h 267287"/>
              <a:gd name="connsiteX2" fmla="*/ 393895 w 393895"/>
              <a:gd name="connsiteY2" fmla="*/ 0 h 267287"/>
              <a:gd name="connsiteX3" fmla="*/ 393895 w 393895"/>
              <a:gd name="connsiteY3" fmla="*/ 0 h 267287"/>
            </a:gdLst>
            <a:ahLst/>
            <a:cxnLst>
              <a:cxn ang="0">
                <a:pos x="connsiteX0" y="connsiteY0"/>
              </a:cxn>
              <a:cxn ang="0">
                <a:pos x="connsiteX1" y="connsiteY1"/>
              </a:cxn>
              <a:cxn ang="0">
                <a:pos x="connsiteX2" y="connsiteY2"/>
              </a:cxn>
              <a:cxn ang="0">
                <a:pos x="connsiteX3" y="connsiteY3"/>
              </a:cxn>
            </a:cxnLst>
            <a:rect l="l" t="t" r="r" b="b"/>
            <a:pathLst>
              <a:path w="393895" h="267287">
                <a:moveTo>
                  <a:pt x="0" y="14068"/>
                </a:moveTo>
                <a:lnTo>
                  <a:pt x="196947" y="267287"/>
                </a:lnTo>
                <a:lnTo>
                  <a:pt x="393895" y="0"/>
                </a:lnTo>
                <a:lnTo>
                  <a:pt x="393895" y="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32" name="Shape 683"/>
          <p:cNvSpPr/>
          <p:nvPr/>
        </p:nvSpPr>
        <p:spPr>
          <a:xfrm>
            <a:off x="3271124" y="4400464"/>
            <a:ext cx="1793904"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Wouldn’t it be amazing if:</a:t>
            </a:r>
            <a:endParaRPr sz="1131">
              <a:solidFill>
                <a:schemeClr val="tx1"/>
              </a:solidFill>
            </a:endParaRPr>
          </a:p>
        </p:txBody>
      </p:sp>
      <p:sp>
        <p:nvSpPr>
          <p:cNvPr id="25" name="Shape 691"/>
          <p:cNvSpPr/>
          <p:nvPr/>
        </p:nvSpPr>
        <p:spPr>
          <a:xfrm flipH="1">
            <a:off x="3044035" y="404811"/>
            <a:ext cx="8162" cy="5806805"/>
          </a:xfrm>
          <a:prstGeom prst="line">
            <a:avLst/>
          </a:prstGeom>
          <a:ln w="12700">
            <a:solidFill>
              <a:srgbClr val="FF8F85"/>
            </a:solidFill>
            <a:prstDash val="solid"/>
            <a:miter/>
          </a:ln>
        </p:spPr>
        <p:txBody>
          <a:bodyPr lIns="23090" tIns="23090" rIns="23090" bIns="23090"/>
          <a:lstStyle/>
          <a:p>
            <a:endParaRPr sz="910"/>
          </a:p>
        </p:txBody>
      </p:sp>
      <p:sp>
        <p:nvSpPr>
          <p:cNvPr id="12" name="TextBox 11"/>
          <p:cNvSpPr txBox="1"/>
          <p:nvPr/>
        </p:nvSpPr>
        <p:spPr>
          <a:xfrm>
            <a:off x="3271123" y="4725091"/>
            <a:ext cx="5420589" cy="1682512"/>
          </a:xfrm>
          <a:prstGeom prst="rect">
            <a:avLst/>
          </a:prstGeom>
          <a:noFill/>
        </p:spPr>
        <p:txBody>
          <a:bodyPr wrap="square" numCol="2" rtlCol="0">
            <a:spAutoFit/>
          </a:bodyPr>
          <a:lstStyle/>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People who have budgeting and cooking skills and knowledge were able to be paired up with other individuals or families who need support</a:t>
            </a:r>
            <a:endParaRPr lang="en-GB"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There was expanded capacity for home food delivery services and there were no waiting </a:t>
            </a:r>
            <a:r>
              <a:rPr lang="en-AU" sz="1000" dirty="0" smtClean="0">
                <a:solidFill>
                  <a:srgbClr val="636466"/>
                </a:solidFill>
                <a:latin typeface="Verdana" charset="0"/>
                <a:ea typeface="Verdana" charset="0"/>
                <a:cs typeface="Verdana" charset="0"/>
                <a:sym typeface="Arial"/>
              </a:rPr>
              <a:t>lists</a:t>
            </a:r>
            <a:br>
              <a:rPr lang="en-AU" sz="1000" dirty="0" smtClean="0">
                <a:solidFill>
                  <a:srgbClr val="636466"/>
                </a:solidFill>
                <a:latin typeface="Verdana" charset="0"/>
                <a:ea typeface="Verdana" charset="0"/>
                <a:cs typeface="Verdana" charset="0"/>
                <a:sym typeface="Arial"/>
              </a:rPr>
            </a:br>
            <a:r>
              <a:rPr lang="en-AU" sz="1000" dirty="0" smtClean="0">
                <a:solidFill>
                  <a:srgbClr val="636466"/>
                </a:solidFill>
                <a:latin typeface="Verdana" charset="0"/>
                <a:ea typeface="Verdana" charset="0"/>
                <a:cs typeface="Verdana" charset="0"/>
                <a:sym typeface="Arial"/>
              </a:rPr>
              <a:t/>
            </a:r>
            <a:br>
              <a:rPr lang="en-AU" sz="1000" dirty="0" smtClean="0">
                <a:solidFill>
                  <a:srgbClr val="636466"/>
                </a:solidFill>
                <a:latin typeface="Verdana" charset="0"/>
                <a:ea typeface="Verdana" charset="0"/>
                <a:cs typeface="Verdana" charset="0"/>
                <a:sym typeface="Arial"/>
              </a:rPr>
            </a:br>
            <a:endParaRPr lang="en-GB"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There was a Tolowa Tribal transit service for accessing food resources</a:t>
            </a:r>
            <a:endParaRPr lang="en-GB"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Traditional foods were more available to families</a:t>
            </a:r>
            <a:endParaRPr lang="en-GB"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Land access and wildlife/fisheries management policies allowed for more Tribal gathering</a:t>
            </a:r>
            <a:endParaRPr lang="en-GB" sz="1000" dirty="0">
              <a:solidFill>
                <a:srgbClr val="636466"/>
              </a:solidFill>
              <a:latin typeface="Verdana" charset="0"/>
              <a:ea typeface="Verdana" charset="0"/>
              <a:cs typeface="Verdana" charset="0"/>
              <a:sym typeface="Arial"/>
            </a:endParaRPr>
          </a:p>
          <a:p>
            <a:endParaRPr lang="en-AU" dirty="0"/>
          </a:p>
        </p:txBody>
      </p:sp>
      <p:grpSp>
        <p:nvGrpSpPr>
          <p:cNvPr id="30" name="Group 29"/>
          <p:cNvGrpSpPr/>
          <p:nvPr/>
        </p:nvGrpSpPr>
        <p:grpSpPr>
          <a:xfrm>
            <a:off x="3346687" y="468791"/>
            <a:ext cx="4271599" cy="533115"/>
            <a:chOff x="3346687" y="468791"/>
            <a:chExt cx="4271599" cy="533115"/>
          </a:xfrm>
        </p:grpSpPr>
        <p:sp>
          <p:nvSpPr>
            <p:cNvPr id="31" name="Shape 683"/>
            <p:cNvSpPr/>
            <p:nvPr/>
          </p:nvSpPr>
          <p:spPr>
            <a:xfrm>
              <a:off x="3930942" y="626230"/>
              <a:ext cx="71989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Strengths</a:t>
              </a:r>
              <a:endParaRPr sz="1131">
                <a:solidFill>
                  <a:schemeClr val="tx1"/>
                </a:solidFill>
              </a:endParaRPr>
            </a:p>
          </p:txBody>
        </p:sp>
        <p:sp>
          <p:nvSpPr>
            <p:cNvPr id="34" name="Shape 683"/>
            <p:cNvSpPr/>
            <p:nvPr/>
          </p:nvSpPr>
          <p:spPr>
            <a:xfrm>
              <a:off x="6802214" y="626230"/>
              <a:ext cx="81607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Challenges</a:t>
              </a:r>
              <a:endParaRPr sz="1131">
                <a:solidFill>
                  <a:schemeClr val="tx1"/>
                </a:solidFill>
              </a:endParaRPr>
            </a:p>
          </p:txBody>
        </p:sp>
        <p:pic>
          <p:nvPicPr>
            <p:cNvPr id="35" name="Picture 3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1139" y="468791"/>
              <a:ext cx="532183" cy="532183"/>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687" y="501554"/>
              <a:ext cx="500352" cy="500352"/>
            </a:xfrm>
            <a:prstGeom prst="rect">
              <a:avLst/>
            </a:prstGeom>
          </p:spPr>
        </p:pic>
      </p:grpSp>
      <p:sp>
        <p:nvSpPr>
          <p:cNvPr id="37" name="Shape 685"/>
          <p:cNvSpPr/>
          <p:nvPr/>
        </p:nvSpPr>
        <p:spPr>
          <a:xfrm>
            <a:off x="560527" y="4653120"/>
            <a:ext cx="2232460" cy="1123849"/>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lnSpc>
                <a:spcPts val="1400"/>
              </a:lnSpc>
            </a:pPr>
            <a:r>
              <a:rPr lang="en-AU" sz="1000" b="1" i="1" dirty="0">
                <a:solidFill>
                  <a:schemeClr val="tx1"/>
                </a:solidFill>
                <a:latin typeface="Verdana" charset="0"/>
                <a:ea typeface="Verdana" charset="0"/>
                <a:cs typeface="Verdana" charset="0"/>
              </a:rPr>
              <a:t>“If it wasn’t for what I got </a:t>
            </a:r>
            <a:r>
              <a:rPr lang="en-AU" sz="1000" b="1" i="1" dirty="0" smtClean="0">
                <a:solidFill>
                  <a:schemeClr val="tx1"/>
                </a:solidFill>
                <a:latin typeface="Verdana" charset="0"/>
                <a:ea typeface="Verdana" charset="0"/>
                <a:cs typeface="Verdana" charset="0"/>
              </a:rPr>
              <a:t>I </a:t>
            </a:r>
            <a:r>
              <a:rPr lang="en-AU" sz="1000" b="1" i="1" dirty="0">
                <a:solidFill>
                  <a:schemeClr val="tx1"/>
                </a:solidFill>
                <a:latin typeface="Verdana" charset="0"/>
                <a:ea typeface="Verdana" charset="0"/>
                <a:cs typeface="Verdana" charset="0"/>
              </a:rPr>
              <a:t>don’t know how I would make it to the end of the month financially. I have to keep track of so many things.”</a:t>
            </a:r>
          </a:p>
          <a:p>
            <a:pPr>
              <a:lnSpc>
                <a:spcPts val="1400"/>
              </a:lnSpc>
            </a:pPr>
            <a:endParaRPr lang="en-AU" sz="1000" b="1" i="1" dirty="0">
              <a:solidFill>
                <a:schemeClr val="tx1"/>
              </a:solidFill>
              <a:latin typeface="Verdana" charset="0"/>
              <a:ea typeface="Verdana" charset="0"/>
              <a:cs typeface="Verdana" charset="0"/>
            </a:endParaRPr>
          </a:p>
        </p:txBody>
      </p:sp>
      <p:sp>
        <p:nvSpPr>
          <p:cNvPr id="38"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39"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22</a:t>
            </a:fld>
            <a:endParaRPr lang="en-AU" dirty="0"/>
          </a:p>
        </p:txBody>
      </p:sp>
      <p:cxnSp>
        <p:nvCxnSpPr>
          <p:cNvPr id="40" name="Straight Connector 39"/>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4294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pPr/>
              <a:t>23</a:t>
            </a:fld>
            <a:endParaRPr lang="en-AU" dirty="0"/>
          </a:p>
        </p:txBody>
      </p:sp>
      <p:sp>
        <p:nvSpPr>
          <p:cNvPr id="5" name="bk object 16"/>
          <p:cNvSpPr/>
          <p:nvPr/>
        </p:nvSpPr>
        <p:spPr>
          <a:xfrm>
            <a:off x="2" y="-24888"/>
            <a:ext cx="9144000" cy="728206"/>
          </a:xfrm>
          <a:custGeom>
            <a:avLst/>
            <a:gdLst/>
            <a:ahLst/>
            <a:cxnLst/>
            <a:rect l="l" t="t" r="r" b="b"/>
            <a:pathLst>
              <a:path w="12801600" h="763270">
                <a:moveTo>
                  <a:pt x="0" y="763206"/>
                </a:moveTo>
                <a:lnTo>
                  <a:pt x="12801600" y="763206"/>
                </a:lnTo>
                <a:lnTo>
                  <a:pt x="12801600" y="0"/>
                </a:lnTo>
                <a:lnTo>
                  <a:pt x="0" y="0"/>
                </a:lnTo>
                <a:lnTo>
                  <a:pt x="0" y="763206"/>
                </a:lnTo>
                <a:close/>
              </a:path>
            </a:pathLst>
          </a:custGeom>
          <a:solidFill>
            <a:srgbClr val="FF8F85"/>
          </a:solidFill>
          <a:ln>
            <a:noFill/>
          </a:ln>
        </p:spPr>
        <p:txBody>
          <a:bodyPr wrap="square" lIns="0" tIns="0" rIns="0" bIns="0" rtlCol="0"/>
          <a:lstStyle/>
          <a:p>
            <a:endParaRPr sz="1350"/>
          </a:p>
        </p:txBody>
      </p:sp>
      <p:sp>
        <p:nvSpPr>
          <p:cNvPr id="32" name="Slide Number Placeholder 2"/>
          <p:cNvSpPr txBox="1">
            <a:spLocks/>
          </p:cNvSpPr>
          <p:nvPr/>
        </p:nvSpPr>
        <p:spPr>
          <a:xfrm>
            <a:off x="6788150" y="6409196"/>
            <a:ext cx="2057400" cy="365125"/>
          </a:xfrm>
          <a:prstGeom prst="rect">
            <a:avLst/>
          </a:prstGeom>
        </p:spPr>
        <p:txBody>
          <a:bodyPr vert="horz" lIns="0" tIns="72000" rIns="0" bIns="0" rtlCol="0" anchor="t" anchorCtr="0"/>
          <a:lstStyle>
            <a:defPPr>
              <a:defRPr lang="en-US"/>
            </a:defPPr>
            <a:lvl1pPr marL="0" algn="r" defTabSz="801356" rtl="0" eaLnBrk="1" latinLnBrk="0" hangingPunct="1">
              <a:defRPr sz="684" b="0" i="0" kern="1200">
                <a:solidFill>
                  <a:schemeClr val="tx1">
                    <a:tint val="75000"/>
                  </a:schemeClr>
                </a:solidFill>
                <a:latin typeface="Verdana" charset="0"/>
                <a:ea typeface="Verdana" charset="0"/>
                <a:cs typeface="Verdana" charset="0"/>
              </a:defRPr>
            </a:lvl1pPr>
            <a:lvl2pPr marL="400677" algn="l" defTabSz="801356" rtl="0" eaLnBrk="1" latinLnBrk="0" hangingPunct="1">
              <a:defRPr sz="1578" kern="1200">
                <a:solidFill>
                  <a:schemeClr val="tx1"/>
                </a:solidFill>
                <a:latin typeface="+mn-lt"/>
                <a:ea typeface="+mn-ea"/>
                <a:cs typeface="+mn-cs"/>
              </a:defRPr>
            </a:lvl2pPr>
            <a:lvl3pPr marL="801356" algn="l" defTabSz="801356" rtl="0" eaLnBrk="1" latinLnBrk="0" hangingPunct="1">
              <a:defRPr sz="1578" kern="1200">
                <a:solidFill>
                  <a:schemeClr val="tx1"/>
                </a:solidFill>
                <a:latin typeface="+mn-lt"/>
                <a:ea typeface="+mn-ea"/>
                <a:cs typeface="+mn-cs"/>
              </a:defRPr>
            </a:lvl3pPr>
            <a:lvl4pPr marL="1202036" algn="l" defTabSz="801356" rtl="0" eaLnBrk="1" latinLnBrk="0" hangingPunct="1">
              <a:defRPr sz="1578" kern="1200">
                <a:solidFill>
                  <a:schemeClr val="tx1"/>
                </a:solidFill>
                <a:latin typeface="+mn-lt"/>
                <a:ea typeface="+mn-ea"/>
                <a:cs typeface="+mn-cs"/>
              </a:defRPr>
            </a:lvl4pPr>
            <a:lvl5pPr marL="1602715" algn="l" defTabSz="801356" rtl="0" eaLnBrk="1" latinLnBrk="0" hangingPunct="1">
              <a:defRPr sz="1578" kern="1200">
                <a:solidFill>
                  <a:schemeClr val="tx1"/>
                </a:solidFill>
                <a:latin typeface="+mn-lt"/>
                <a:ea typeface="+mn-ea"/>
                <a:cs typeface="+mn-cs"/>
              </a:defRPr>
            </a:lvl5pPr>
            <a:lvl6pPr marL="2003392" algn="l" defTabSz="801356" rtl="0" eaLnBrk="1" latinLnBrk="0" hangingPunct="1">
              <a:defRPr sz="1578" kern="1200">
                <a:solidFill>
                  <a:schemeClr val="tx1"/>
                </a:solidFill>
                <a:latin typeface="+mn-lt"/>
                <a:ea typeface="+mn-ea"/>
                <a:cs typeface="+mn-cs"/>
              </a:defRPr>
            </a:lvl6pPr>
            <a:lvl7pPr marL="2404070" algn="l" defTabSz="801356" rtl="0" eaLnBrk="1" latinLnBrk="0" hangingPunct="1">
              <a:defRPr sz="1578" kern="1200">
                <a:solidFill>
                  <a:schemeClr val="tx1"/>
                </a:solidFill>
                <a:latin typeface="+mn-lt"/>
                <a:ea typeface="+mn-ea"/>
                <a:cs typeface="+mn-cs"/>
              </a:defRPr>
            </a:lvl7pPr>
            <a:lvl8pPr marL="2804750" algn="l" defTabSz="801356" rtl="0" eaLnBrk="1" latinLnBrk="0" hangingPunct="1">
              <a:defRPr sz="1578" kern="1200">
                <a:solidFill>
                  <a:schemeClr val="tx1"/>
                </a:solidFill>
                <a:latin typeface="+mn-lt"/>
                <a:ea typeface="+mn-ea"/>
                <a:cs typeface="+mn-cs"/>
              </a:defRPr>
            </a:lvl8pPr>
            <a:lvl9pPr marL="3205428" algn="l" defTabSz="801356" rtl="0" eaLnBrk="1" latinLnBrk="0" hangingPunct="1">
              <a:defRPr sz="1578" kern="1200">
                <a:solidFill>
                  <a:schemeClr val="tx1"/>
                </a:solidFill>
                <a:latin typeface="+mn-lt"/>
                <a:ea typeface="+mn-ea"/>
                <a:cs typeface="+mn-cs"/>
              </a:defRPr>
            </a:lvl9pPr>
          </a:lstStyle>
          <a:p>
            <a:fld id="{27D617BE-8250-D742-8F3A-8EE6AE56917F}" type="slidenum">
              <a:rPr lang="en-AU" smtClean="0"/>
              <a:pPr/>
              <a:t>23</a:t>
            </a:fld>
            <a:endParaRPr lang="en-AU" dirty="0"/>
          </a:p>
        </p:txBody>
      </p:sp>
      <p:sp>
        <p:nvSpPr>
          <p:cNvPr id="33" name="Slide Number Placeholder 2"/>
          <p:cNvSpPr txBox="1">
            <a:spLocks noChangeAspect="1"/>
          </p:cNvSpPr>
          <p:nvPr/>
        </p:nvSpPr>
        <p:spPr>
          <a:xfrm>
            <a:off x="6492477" y="6262487"/>
            <a:ext cx="2036825" cy="347730"/>
          </a:xfrm>
          <a:prstGeom prst="rect">
            <a:avLst/>
          </a:prstGeom>
        </p:spPr>
        <p:txBody>
          <a:bodyPr vert="horz" lIns="0" tIns="72000" rIns="0" bIns="0" rtlCol="0" anchor="t" anchorCtr="0"/>
          <a:lstStyle>
            <a:defPPr>
              <a:defRPr lang="en-US"/>
            </a:defPPr>
            <a:lvl1pPr marL="0" algn="r" defTabSz="801356" rtl="0" eaLnBrk="1" latinLnBrk="0" hangingPunct="1">
              <a:defRPr sz="684" b="0" i="0" kern="1200">
                <a:solidFill>
                  <a:schemeClr val="tx1">
                    <a:tint val="75000"/>
                  </a:schemeClr>
                </a:solidFill>
                <a:latin typeface="Verdana" charset="0"/>
                <a:ea typeface="Verdana" charset="0"/>
                <a:cs typeface="Verdana" charset="0"/>
              </a:defRPr>
            </a:lvl1pPr>
            <a:lvl2pPr marL="400677" algn="l" defTabSz="801356" rtl="0" eaLnBrk="1" latinLnBrk="0" hangingPunct="1">
              <a:defRPr sz="1578" kern="1200">
                <a:solidFill>
                  <a:schemeClr val="tx1"/>
                </a:solidFill>
                <a:latin typeface="+mn-lt"/>
                <a:ea typeface="+mn-ea"/>
                <a:cs typeface="+mn-cs"/>
              </a:defRPr>
            </a:lvl2pPr>
            <a:lvl3pPr marL="801356" algn="l" defTabSz="801356" rtl="0" eaLnBrk="1" latinLnBrk="0" hangingPunct="1">
              <a:defRPr sz="1578" kern="1200">
                <a:solidFill>
                  <a:schemeClr val="tx1"/>
                </a:solidFill>
                <a:latin typeface="+mn-lt"/>
                <a:ea typeface="+mn-ea"/>
                <a:cs typeface="+mn-cs"/>
              </a:defRPr>
            </a:lvl3pPr>
            <a:lvl4pPr marL="1202036" algn="l" defTabSz="801356" rtl="0" eaLnBrk="1" latinLnBrk="0" hangingPunct="1">
              <a:defRPr sz="1578" kern="1200">
                <a:solidFill>
                  <a:schemeClr val="tx1"/>
                </a:solidFill>
                <a:latin typeface="+mn-lt"/>
                <a:ea typeface="+mn-ea"/>
                <a:cs typeface="+mn-cs"/>
              </a:defRPr>
            </a:lvl4pPr>
            <a:lvl5pPr marL="1602715" algn="l" defTabSz="801356" rtl="0" eaLnBrk="1" latinLnBrk="0" hangingPunct="1">
              <a:defRPr sz="1578" kern="1200">
                <a:solidFill>
                  <a:schemeClr val="tx1"/>
                </a:solidFill>
                <a:latin typeface="+mn-lt"/>
                <a:ea typeface="+mn-ea"/>
                <a:cs typeface="+mn-cs"/>
              </a:defRPr>
            </a:lvl5pPr>
            <a:lvl6pPr marL="2003392" algn="l" defTabSz="801356" rtl="0" eaLnBrk="1" latinLnBrk="0" hangingPunct="1">
              <a:defRPr sz="1578" kern="1200">
                <a:solidFill>
                  <a:schemeClr val="tx1"/>
                </a:solidFill>
                <a:latin typeface="+mn-lt"/>
                <a:ea typeface="+mn-ea"/>
                <a:cs typeface="+mn-cs"/>
              </a:defRPr>
            </a:lvl6pPr>
            <a:lvl7pPr marL="2404070" algn="l" defTabSz="801356" rtl="0" eaLnBrk="1" latinLnBrk="0" hangingPunct="1">
              <a:defRPr sz="1578" kern="1200">
                <a:solidFill>
                  <a:schemeClr val="tx1"/>
                </a:solidFill>
                <a:latin typeface="+mn-lt"/>
                <a:ea typeface="+mn-ea"/>
                <a:cs typeface="+mn-cs"/>
              </a:defRPr>
            </a:lvl7pPr>
            <a:lvl8pPr marL="2804750" algn="l" defTabSz="801356" rtl="0" eaLnBrk="1" latinLnBrk="0" hangingPunct="1">
              <a:defRPr sz="1578" kern="1200">
                <a:solidFill>
                  <a:schemeClr val="tx1"/>
                </a:solidFill>
                <a:latin typeface="+mn-lt"/>
                <a:ea typeface="+mn-ea"/>
                <a:cs typeface="+mn-cs"/>
              </a:defRPr>
            </a:lvl8pPr>
            <a:lvl9pPr marL="3205428" algn="l" defTabSz="801356" rtl="0" eaLnBrk="1" latinLnBrk="0" hangingPunct="1">
              <a:defRPr sz="1578" kern="1200">
                <a:solidFill>
                  <a:schemeClr val="tx1"/>
                </a:solidFill>
                <a:latin typeface="+mn-lt"/>
                <a:ea typeface="+mn-ea"/>
                <a:cs typeface="+mn-cs"/>
              </a:defRPr>
            </a:lvl9pPr>
          </a:lstStyle>
          <a:p>
            <a:fld id="{B1D26779-8534-FA46-9D17-5C009FFC72E0}" type="slidenum">
              <a:rPr lang="en-US" smtClean="0"/>
              <a:pPr/>
              <a:t>23</a:t>
            </a:fld>
            <a:endParaRPr lang="en-US" dirty="0"/>
          </a:p>
        </p:txBody>
      </p:sp>
      <p:sp>
        <p:nvSpPr>
          <p:cNvPr id="34" name="bk object 17"/>
          <p:cNvSpPr/>
          <p:nvPr/>
        </p:nvSpPr>
        <p:spPr>
          <a:xfrm>
            <a:off x="3" y="703318"/>
            <a:ext cx="9144000" cy="6149296"/>
          </a:xfrm>
          <a:custGeom>
            <a:avLst/>
            <a:gdLst/>
            <a:ahLst/>
            <a:cxnLst/>
            <a:rect l="l" t="t" r="r" b="b"/>
            <a:pathLst>
              <a:path w="12801600" h="7009765">
                <a:moveTo>
                  <a:pt x="0" y="7009193"/>
                </a:moveTo>
                <a:lnTo>
                  <a:pt x="12801600" y="7009193"/>
                </a:lnTo>
                <a:lnTo>
                  <a:pt x="12801600" y="0"/>
                </a:lnTo>
                <a:lnTo>
                  <a:pt x="0" y="0"/>
                </a:lnTo>
                <a:lnTo>
                  <a:pt x="0" y="7009193"/>
                </a:lnTo>
                <a:close/>
              </a:path>
            </a:pathLst>
          </a:custGeom>
          <a:solidFill>
            <a:srgbClr val="F5F6F7"/>
          </a:solidFill>
        </p:spPr>
        <p:txBody>
          <a:bodyPr wrap="square" lIns="0" tIns="0" rIns="0" bIns="0" rtlCol="0"/>
          <a:lstStyle/>
          <a:p>
            <a:endParaRPr sz="1350"/>
          </a:p>
        </p:txBody>
      </p:sp>
      <p:sp>
        <p:nvSpPr>
          <p:cNvPr id="35" name="object 44"/>
          <p:cNvSpPr>
            <a:spLocks noChangeAspect="1"/>
          </p:cNvSpPr>
          <p:nvPr/>
        </p:nvSpPr>
        <p:spPr>
          <a:xfrm>
            <a:off x="83053" y="1050414"/>
            <a:ext cx="8952827" cy="5550338"/>
          </a:xfrm>
          <a:custGeom>
            <a:avLst/>
            <a:gdLst/>
            <a:ahLst/>
            <a:cxnLst/>
            <a:rect l="l" t="t" r="r" b="b"/>
            <a:pathLst>
              <a:path w="1495425" h="6424295">
                <a:moveTo>
                  <a:pt x="0" y="6423774"/>
                </a:moveTo>
                <a:lnTo>
                  <a:pt x="1494967" y="6423774"/>
                </a:lnTo>
                <a:lnTo>
                  <a:pt x="1494967" y="0"/>
                </a:lnTo>
                <a:lnTo>
                  <a:pt x="0" y="0"/>
                </a:lnTo>
                <a:lnTo>
                  <a:pt x="0" y="6423774"/>
                </a:lnTo>
                <a:close/>
              </a:path>
            </a:pathLst>
          </a:custGeom>
          <a:solidFill>
            <a:schemeClr val="bg1"/>
          </a:solidFill>
          <a:ln w="9525">
            <a:solidFill>
              <a:srgbClr val="231F20"/>
            </a:solidFill>
          </a:ln>
        </p:spPr>
        <p:txBody>
          <a:bodyPr wrap="square" lIns="0" tIns="0" rIns="0" bIns="0" rtlCol="0"/>
          <a:lstStyle/>
          <a:p>
            <a:endParaRPr sz="1350"/>
          </a:p>
        </p:txBody>
      </p:sp>
      <p:sp>
        <p:nvSpPr>
          <p:cNvPr id="36" name="object 4"/>
          <p:cNvSpPr txBox="1">
            <a:spLocks noChangeAspect="1"/>
          </p:cNvSpPr>
          <p:nvPr/>
        </p:nvSpPr>
        <p:spPr>
          <a:xfrm>
            <a:off x="1479490" y="1346209"/>
            <a:ext cx="1178017" cy="549576"/>
          </a:xfrm>
          <a:prstGeom prst="rect">
            <a:avLst/>
          </a:prstGeom>
        </p:spPr>
        <p:txBody>
          <a:bodyPr vert="horz" wrap="square" lIns="0" tIns="10861" rIns="0" bIns="0" rtlCol="0">
            <a:spAutoFit/>
          </a:bodyPr>
          <a:lstStyle/>
          <a:p>
            <a:pPr marL="10861" marR="109152">
              <a:spcBef>
                <a:spcPts val="86"/>
              </a:spcBef>
            </a:pPr>
            <a:r>
              <a:rPr lang="en-US" sz="700" spc="-21" dirty="0">
                <a:solidFill>
                  <a:srgbClr val="231F20"/>
                </a:solidFill>
                <a:latin typeface="Verdana" charset="0"/>
                <a:ea typeface="Verdana" charset="0"/>
                <a:cs typeface="Verdana" charset="0"/>
              </a:rPr>
              <a:t>Margaret thinks about  catching the bus to go  to the grocery store,  but she is too tired to  make the trip.</a:t>
            </a:r>
          </a:p>
        </p:txBody>
      </p:sp>
      <p:sp>
        <p:nvSpPr>
          <p:cNvPr id="37" name="object 6"/>
          <p:cNvSpPr txBox="1">
            <a:spLocks noChangeAspect="1"/>
          </p:cNvSpPr>
          <p:nvPr/>
        </p:nvSpPr>
        <p:spPr>
          <a:xfrm>
            <a:off x="1496068" y="5490299"/>
            <a:ext cx="1034878" cy="503410"/>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a:solidFill>
                  <a:srgbClr val="231F20"/>
                </a:solidFill>
                <a:latin typeface="Arial"/>
                <a:cs typeface="Arial"/>
              </a:rPr>
              <a:t>A neighbor stops by for </a:t>
            </a:r>
            <a:r>
              <a:rPr lang="en-US" sz="800" spc="-5" dirty="0" smtClean="0">
                <a:solidFill>
                  <a:srgbClr val="231F20"/>
                </a:solidFill>
                <a:latin typeface="Arial"/>
                <a:cs typeface="Arial"/>
              </a:rPr>
              <a:t>a visit. They </a:t>
            </a:r>
            <a:r>
              <a:rPr lang="en-US" sz="800" spc="-5" dirty="0">
                <a:solidFill>
                  <a:srgbClr val="231F20"/>
                </a:solidFill>
                <a:latin typeface="Arial"/>
                <a:cs typeface="Arial"/>
              </a:rPr>
              <a:t>drop </a:t>
            </a:r>
            <a:r>
              <a:rPr lang="en-US" sz="800" spc="-5" dirty="0" smtClean="0">
                <a:solidFill>
                  <a:srgbClr val="231F20"/>
                </a:solidFill>
                <a:latin typeface="Arial"/>
                <a:cs typeface="Arial"/>
              </a:rPr>
              <a:t>off a </a:t>
            </a:r>
            <a:r>
              <a:rPr lang="en-US" sz="800" spc="-5" dirty="0">
                <a:solidFill>
                  <a:srgbClr val="231F20"/>
                </a:solidFill>
                <a:latin typeface="Arial"/>
                <a:cs typeface="Arial"/>
              </a:rPr>
              <a:t>casserole and some </a:t>
            </a:r>
            <a:r>
              <a:rPr lang="en-US" sz="800" spc="-5" dirty="0" smtClean="0">
                <a:solidFill>
                  <a:srgbClr val="231F20"/>
                </a:solidFill>
                <a:latin typeface="Arial"/>
                <a:cs typeface="Arial"/>
              </a:rPr>
              <a:t>fresh </a:t>
            </a:r>
            <a:r>
              <a:rPr lang="en-US" sz="800" spc="-5" dirty="0">
                <a:solidFill>
                  <a:srgbClr val="231F20"/>
                </a:solidFill>
                <a:latin typeface="Arial"/>
                <a:cs typeface="Arial"/>
              </a:rPr>
              <a:t>berries.</a:t>
            </a:r>
          </a:p>
        </p:txBody>
      </p:sp>
      <p:sp>
        <p:nvSpPr>
          <p:cNvPr id="38" name="object 9"/>
          <p:cNvSpPr txBox="1">
            <a:spLocks noChangeAspect="1"/>
          </p:cNvSpPr>
          <p:nvPr/>
        </p:nvSpPr>
        <p:spPr>
          <a:xfrm>
            <a:off x="2750858" y="4099639"/>
            <a:ext cx="1138633" cy="441854"/>
          </a:xfrm>
          <a:prstGeom prst="rect">
            <a:avLst/>
          </a:prstGeom>
        </p:spPr>
        <p:txBody>
          <a:bodyPr vert="horz" wrap="square" lIns="0" tIns="10861" rIns="0" bIns="0" rtlCol="0">
            <a:spAutoFit/>
          </a:bodyPr>
          <a:lstStyle/>
          <a:p>
            <a:pPr marL="10861" marR="4344">
              <a:spcBef>
                <a:spcPts val="86"/>
              </a:spcBef>
            </a:pPr>
            <a:r>
              <a:rPr lang="en-US" sz="700" spc="-4" dirty="0">
                <a:solidFill>
                  <a:srgbClr val="231F20"/>
                </a:solidFill>
                <a:latin typeface="Verdana" charset="0"/>
                <a:ea typeface="Verdana" charset="0"/>
                <a:cs typeface="Verdana" charset="0"/>
              </a:rPr>
              <a:t>Margaret calls to see  where she’s on the waiting  list for home food delivery.</a:t>
            </a:r>
          </a:p>
        </p:txBody>
      </p:sp>
      <p:sp>
        <p:nvSpPr>
          <p:cNvPr id="41" name="object 13"/>
          <p:cNvSpPr txBox="1">
            <a:spLocks noChangeAspect="1"/>
          </p:cNvSpPr>
          <p:nvPr/>
        </p:nvSpPr>
        <p:spPr>
          <a:xfrm>
            <a:off x="5333013" y="2704645"/>
            <a:ext cx="1362470" cy="226411"/>
          </a:xfrm>
          <a:prstGeom prst="rect">
            <a:avLst/>
          </a:prstGeom>
        </p:spPr>
        <p:txBody>
          <a:bodyPr vert="horz" wrap="square" lIns="0" tIns="10861" rIns="0" bIns="0" rtlCol="0">
            <a:spAutoFit/>
          </a:bodyPr>
          <a:lstStyle/>
          <a:p>
            <a:pPr marL="10861" marR="210700">
              <a:spcBef>
                <a:spcPts val="86"/>
              </a:spcBef>
            </a:pPr>
            <a:r>
              <a:rPr lang="en-US" sz="700" spc="-21" dirty="0" smtClean="0">
                <a:solidFill>
                  <a:srgbClr val="231F20"/>
                </a:solidFill>
                <a:latin typeface="Verdana" charset="0"/>
                <a:ea typeface="Verdana" charset="0"/>
                <a:cs typeface="Verdana" charset="0"/>
              </a:rPr>
              <a:t>Her son comes from out of town for a weekend visit.</a:t>
            </a:r>
            <a:endParaRPr lang="en-US" sz="700" spc="-21" dirty="0">
              <a:solidFill>
                <a:srgbClr val="231F20"/>
              </a:solidFill>
              <a:latin typeface="Verdana" charset="0"/>
              <a:ea typeface="Verdana" charset="0"/>
              <a:cs typeface="Verdana" charset="0"/>
            </a:endParaRPr>
          </a:p>
        </p:txBody>
      </p:sp>
      <p:sp>
        <p:nvSpPr>
          <p:cNvPr id="42" name="object 14"/>
          <p:cNvSpPr txBox="1">
            <a:spLocks noChangeAspect="1"/>
          </p:cNvSpPr>
          <p:nvPr/>
        </p:nvSpPr>
        <p:spPr>
          <a:xfrm>
            <a:off x="6599207" y="2704646"/>
            <a:ext cx="1094921" cy="603214"/>
          </a:xfrm>
          <a:prstGeom prst="rect">
            <a:avLst/>
          </a:prstGeom>
        </p:spPr>
        <p:txBody>
          <a:bodyPr vert="horz" wrap="square" lIns="0" tIns="10861" rIns="0" bIns="0" rtlCol="0">
            <a:noAutofit/>
          </a:bodyPr>
          <a:lstStyle/>
          <a:p>
            <a:pPr marL="10861" marR="4344">
              <a:spcBef>
                <a:spcPts val="86"/>
              </a:spcBef>
            </a:pPr>
            <a:r>
              <a:rPr lang="en-US" sz="700" spc="-4" dirty="0">
                <a:solidFill>
                  <a:srgbClr val="231F20"/>
                </a:solidFill>
                <a:latin typeface="Verdana" charset="0"/>
                <a:ea typeface="Verdana" charset="0"/>
                <a:cs typeface="Verdana" charset="0"/>
              </a:rPr>
              <a:t>Margaret’s son takes </a:t>
            </a:r>
            <a:r>
              <a:rPr lang="en-US" sz="700" spc="-4" dirty="0" smtClean="0">
                <a:solidFill>
                  <a:srgbClr val="231F20"/>
                </a:solidFill>
                <a:latin typeface="Verdana" charset="0"/>
                <a:ea typeface="Verdana" charset="0"/>
                <a:cs typeface="Verdana" charset="0"/>
              </a:rPr>
              <a:t>her </a:t>
            </a:r>
            <a:r>
              <a:rPr lang="en-US" sz="700" spc="-4" dirty="0">
                <a:solidFill>
                  <a:srgbClr val="231F20"/>
                </a:solidFill>
                <a:latin typeface="Verdana" charset="0"/>
                <a:ea typeface="Verdana" charset="0"/>
                <a:cs typeface="Verdana" charset="0"/>
              </a:rPr>
              <a:t>out for the day to see the </a:t>
            </a:r>
            <a:r>
              <a:rPr lang="en-US" sz="700" spc="-4" dirty="0" smtClean="0">
                <a:solidFill>
                  <a:srgbClr val="231F20"/>
                </a:solidFill>
                <a:latin typeface="Verdana" charset="0"/>
                <a:ea typeface="Verdana" charset="0"/>
                <a:cs typeface="Verdana" charset="0"/>
              </a:rPr>
              <a:t>ocean</a:t>
            </a:r>
            <a:r>
              <a:rPr lang="en-US" sz="700" spc="-4" dirty="0">
                <a:solidFill>
                  <a:srgbClr val="231F20"/>
                </a:solidFill>
                <a:latin typeface="Verdana" charset="0"/>
                <a:ea typeface="Verdana" charset="0"/>
                <a:cs typeface="Verdana" charset="0"/>
              </a:rPr>
              <a:t>.</a:t>
            </a:r>
          </a:p>
        </p:txBody>
      </p:sp>
      <p:sp>
        <p:nvSpPr>
          <p:cNvPr id="43" name="object 15"/>
          <p:cNvSpPr txBox="1">
            <a:spLocks noChangeAspect="1"/>
          </p:cNvSpPr>
          <p:nvPr/>
        </p:nvSpPr>
        <p:spPr>
          <a:xfrm>
            <a:off x="4031390" y="1348637"/>
            <a:ext cx="1068778" cy="226411"/>
          </a:xfrm>
          <a:prstGeom prst="rect">
            <a:avLst/>
          </a:prstGeom>
        </p:spPr>
        <p:txBody>
          <a:bodyPr vert="horz" wrap="square" lIns="0" tIns="10861" rIns="0" bIns="0" rtlCol="0">
            <a:spAutoFit/>
          </a:bodyPr>
          <a:lstStyle/>
          <a:p>
            <a:pPr marL="10861">
              <a:spcBef>
                <a:spcPts val="86"/>
              </a:spcBef>
            </a:pPr>
            <a:r>
              <a:rPr lang="en-US" sz="700" spc="-4" dirty="0">
                <a:solidFill>
                  <a:srgbClr val="231F20"/>
                </a:solidFill>
                <a:latin typeface="Verdana" charset="0"/>
                <a:ea typeface="Verdana" charset="0"/>
                <a:cs typeface="Verdana" charset="0"/>
              </a:rPr>
              <a:t>She gets a ride with a  friend to the store.</a:t>
            </a:r>
          </a:p>
        </p:txBody>
      </p:sp>
      <p:sp>
        <p:nvSpPr>
          <p:cNvPr id="46" name="object 19"/>
          <p:cNvSpPr txBox="1">
            <a:spLocks noChangeAspect="1"/>
          </p:cNvSpPr>
          <p:nvPr/>
        </p:nvSpPr>
        <p:spPr>
          <a:xfrm>
            <a:off x="72190" y="803376"/>
            <a:ext cx="79461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Monday</a:t>
            </a:r>
            <a:endParaRPr sz="900">
              <a:latin typeface="Verdana" charset="0"/>
              <a:ea typeface="Verdana" charset="0"/>
              <a:cs typeface="Verdana" charset="0"/>
            </a:endParaRPr>
          </a:p>
        </p:txBody>
      </p:sp>
      <p:sp>
        <p:nvSpPr>
          <p:cNvPr id="47" name="object 20"/>
          <p:cNvSpPr txBox="1">
            <a:spLocks noChangeAspect="1"/>
          </p:cNvSpPr>
          <p:nvPr/>
        </p:nvSpPr>
        <p:spPr>
          <a:xfrm>
            <a:off x="1365932" y="803377"/>
            <a:ext cx="873949" cy="149467"/>
          </a:xfrm>
          <a:prstGeom prst="rect">
            <a:avLst/>
          </a:prstGeom>
        </p:spPr>
        <p:txBody>
          <a:bodyPr vert="horz" wrap="square" lIns="0" tIns="10861" rIns="0" bIns="0" rtlCol="0">
            <a:spAutoFit/>
          </a:bodyPr>
          <a:lstStyle/>
          <a:p>
            <a:pPr marL="10861">
              <a:spcBef>
                <a:spcPts val="86"/>
              </a:spcBef>
            </a:pPr>
            <a:r>
              <a:rPr sz="900" b="1" spc="-51">
                <a:solidFill>
                  <a:srgbClr val="231F20"/>
                </a:solidFill>
                <a:latin typeface="Verdana" charset="0"/>
                <a:ea typeface="Verdana" charset="0"/>
                <a:cs typeface="Verdana" charset="0"/>
              </a:rPr>
              <a:t>T</a:t>
            </a:r>
            <a:r>
              <a:rPr sz="900" b="1">
                <a:solidFill>
                  <a:srgbClr val="231F20"/>
                </a:solidFill>
                <a:latin typeface="Verdana" charset="0"/>
                <a:ea typeface="Verdana" charset="0"/>
                <a:cs typeface="Verdana" charset="0"/>
              </a:rPr>
              <a:t>ue</a:t>
            </a:r>
            <a:r>
              <a:rPr sz="900" b="1" spc="-4">
                <a:solidFill>
                  <a:srgbClr val="231F20"/>
                </a:solidFill>
                <a:latin typeface="Verdana" charset="0"/>
                <a:ea typeface="Verdana" charset="0"/>
                <a:cs typeface="Verdana" charset="0"/>
              </a:rPr>
              <a:t>s</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48" name="object 21"/>
          <p:cNvSpPr txBox="1">
            <a:spLocks noChangeAspect="1"/>
          </p:cNvSpPr>
          <p:nvPr/>
        </p:nvSpPr>
        <p:spPr>
          <a:xfrm>
            <a:off x="2657507" y="803376"/>
            <a:ext cx="972309" cy="149467"/>
          </a:xfrm>
          <a:prstGeom prst="rect">
            <a:avLst/>
          </a:prstGeom>
        </p:spPr>
        <p:txBody>
          <a:bodyPr vert="horz" wrap="square" lIns="0" tIns="10861" rIns="0" bIns="0" rtlCol="0">
            <a:spAutoFit/>
          </a:bodyPr>
          <a:lstStyle/>
          <a:p>
            <a:pPr marL="10861">
              <a:spcBef>
                <a:spcPts val="86"/>
              </a:spcBef>
            </a:pPr>
            <a:r>
              <a:rPr sz="900" b="1" spc="-13">
                <a:solidFill>
                  <a:srgbClr val="231F20"/>
                </a:solidFill>
                <a:latin typeface="Verdana" charset="0"/>
                <a:ea typeface="Verdana" charset="0"/>
                <a:cs typeface="Verdana" charset="0"/>
              </a:rPr>
              <a:t>W</a:t>
            </a:r>
            <a:r>
              <a:rPr sz="900" b="1" spc="-4">
                <a:solidFill>
                  <a:srgbClr val="231F20"/>
                </a:solidFill>
                <a:latin typeface="Verdana" charset="0"/>
                <a:ea typeface="Verdana" charset="0"/>
                <a:cs typeface="Verdana" charset="0"/>
              </a:rPr>
              <a:t>edne</a:t>
            </a:r>
            <a:r>
              <a:rPr sz="900" b="1">
                <a:solidFill>
                  <a:srgbClr val="231F20"/>
                </a:solidFill>
                <a:latin typeface="Verdana" charset="0"/>
                <a:ea typeface="Verdana" charset="0"/>
                <a:cs typeface="Verdana" charset="0"/>
              </a:rPr>
              <a:t>sday</a:t>
            </a:r>
            <a:endParaRPr sz="900">
              <a:latin typeface="Verdana" charset="0"/>
              <a:ea typeface="Verdana" charset="0"/>
              <a:cs typeface="Verdana" charset="0"/>
            </a:endParaRPr>
          </a:p>
        </p:txBody>
      </p:sp>
      <p:sp>
        <p:nvSpPr>
          <p:cNvPr id="49" name="object 22"/>
          <p:cNvSpPr txBox="1">
            <a:spLocks noChangeAspect="1"/>
          </p:cNvSpPr>
          <p:nvPr/>
        </p:nvSpPr>
        <p:spPr>
          <a:xfrm>
            <a:off x="3954328" y="803377"/>
            <a:ext cx="819571"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Thursday</a:t>
            </a:r>
            <a:endParaRPr sz="900">
              <a:latin typeface="Verdana" charset="0"/>
              <a:ea typeface="Verdana" charset="0"/>
              <a:cs typeface="Verdana" charset="0"/>
            </a:endParaRPr>
          </a:p>
        </p:txBody>
      </p:sp>
      <p:sp>
        <p:nvSpPr>
          <p:cNvPr id="50" name="object 23"/>
          <p:cNvSpPr txBox="1">
            <a:spLocks noChangeAspect="1"/>
          </p:cNvSpPr>
          <p:nvPr/>
        </p:nvSpPr>
        <p:spPr>
          <a:xfrm>
            <a:off x="5240653" y="803376"/>
            <a:ext cx="922927"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Fr</a:t>
            </a:r>
            <a:r>
              <a:rPr sz="900" b="1" spc="-4">
                <a:solidFill>
                  <a:srgbClr val="231F20"/>
                </a:solidFill>
                <a:latin typeface="Verdana" charset="0"/>
                <a:ea typeface="Verdana" charset="0"/>
                <a:cs typeface="Verdana" charset="0"/>
              </a:rPr>
              <a:t>i</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51" name="object 24"/>
          <p:cNvSpPr txBox="1">
            <a:spLocks noChangeAspect="1"/>
          </p:cNvSpPr>
          <p:nvPr/>
        </p:nvSpPr>
        <p:spPr>
          <a:xfrm>
            <a:off x="6539011" y="803376"/>
            <a:ext cx="986359"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Saturday</a:t>
            </a:r>
            <a:endParaRPr sz="900">
              <a:latin typeface="Verdana" charset="0"/>
              <a:ea typeface="Verdana" charset="0"/>
              <a:cs typeface="Verdana" charset="0"/>
            </a:endParaRPr>
          </a:p>
        </p:txBody>
      </p:sp>
      <p:sp>
        <p:nvSpPr>
          <p:cNvPr id="52" name="object 25"/>
          <p:cNvSpPr txBox="1">
            <a:spLocks noChangeAspect="1"/>
          </p:cNvSpPr>
          <p:nvPr/>
        </p:nvSpPr>
        <p:spPr>
          <a:xfrm>
            <a:off x="7823802" y="803377"/>
            <a:ext cx="76865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Sunday</a:t>
            </a:r>
            <a:endParaRPr sz="900">
              <a:latin typeface="Verdana" charset="0"/>
              <a:ea typeface="Verdana" charset="0"/>
              <a:cs typeface="Verdana" charset="0"/>
            </a:endParaRPr>
          </a:p>
        </p:txBody>
      </p:sp>
      <p:sp>
        <p:nvSpPr>
          <p:cNvPr id="53" name="object 26"/>
          <p:cNvSpPr>
            <a:spLocks noChangeAspect="1"/>
          </p:cNvSpPr>
          <p:nvPr/>
        </p:nvSpPr>
        <p:spPr>
          <a:xfrm>
            <a:off x="5240653" y="1050358"/>
            <a:ext cx="251956" cy="5550451"/>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54" name="object 27"/>
          <p:cNvSpPr>
            <a:spLocks noChangeAspect="1"/>
          </p:cNvSpPr>
          <p:nvPr/>
        </p:nvSpPr>
        <p:spPr>
          <a:xfrm>
            <a:off x="7803849" y="1044985"/>
            <a:ext cx="367057" cy="5555826"/>
          </a:xfrm>
          <a:custGeom>
            <a:avLst/>
            <a:gdLst/>
            <a:ahLst/>
            <a:cxnLst/>
            <a:rect l="l" t="t" r="r" b="b"/>
            <a:pathLst>
              <a:path h="911860">
                <a:moveTo>
                  <a:pt x="0" y="0"/>
                </a:moveTo>
                <a:lnTo>
                  <a:pt x="0" y="911579"/>
                </a:lnTo>
              </a:path>
            </a:pathLst>
          </a:custGeom>
          <a:ln w="3175">
            <a:solidFill>
              <a:srgbClr val="231F20"/>
            </a:solidFill>
          </a:ln>
        </p:spPr>
        <p:txBody>
          <a:bodyPr wrap="square" lIns="0" tIns="0" rIns="0" bIns="0" rtlCol="0"/>
          <a:lstStyle/>
          <a:p>
            <a:endParaRPr sz="1350"/>
          </a:p>
        </p:txBody>
      </p:sp>
      <p:sp>
        <p:nvSpPr>
          <p:cNvPr id="55" name="object 28"/>
          <p:cNvSpPr>
            <a:spLocks noChangeAspect="1"/>
          </p:cNvSpPr>
          <p:nvPr/>
        </p:nvSpPr>
        <p:spPr>
          <a:xfrm>
            <a:off x="2657507"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56" name="object 29"/>
          <p:cNvSpPr>
            <a:spLocks noChangeAspect="1"/>
          </p:cNvSpPr>
          <p:nvPr/>
        </p:nvSpPr>
        <p:spPr>
          <a:xfrm>
            <a:off x="83052" y="3797327"/>
            <a:ext cx="8952827" cy="52576"/>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57" name="object 30"/>
          <p:cNvSpPr>
            <a:spLocks noChangeAspect="1"/>
          </p:cNvSpPr>
          <p:nvPr/>
        </p:nvSpPr>
        <p:spPr>
          <a:xfrm>
            <a:off x="83052" y="5190154"/>
            <a:ext cx="8952827" cy="39500"/>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59" name="object 45"/>
          <p:cNvSpPr>
            <a:spLocks noChangeAspect="1"/>
          </p:cNvSpPr>
          <p:nvPr/>
        </p:nvSpPr>
        <p:spPr>
          <a:xfrm>
            <a:off x="83052" y="2404502"/>
            <a:ext cx="8952827" cy="0"/>
          </a:xfrm>
          <a:custGeom>
            <a:avLst/>
            <a:gdLst/>
            <a:ahLst/>
            <a:cxnLst/>
            <a:rect l="l" t="t" r="r" b="b"/>
            <a:pathLst>
              <a:path w="10574020">
                <a:moveTo>
                  <a:pt x="0" y="0"/>
                </a:moveTo>
                <a:lnTo>
                  <a:pt x="10573931" y="0"/>
                </a:lnTo>
              </a:path>
            </a:pathLst>
          </a:custGeom>
          <a:ln w="3175">
            <a:solidFill>
              <a:srgbClr val="231F20"/>
            </a:solidFill>
          </a:ln>
        </p:spPr>
        <p:txBody>
          <a:bodyPr wrap="square" lIns="0" tIns="0" rIns="0" bIns="0" rtlCol="0"/>
          <a:lstStyle/>
          <a:p>
            <a:endParaRPr sz="1350"/>
          </a:p>
        </p:txBody>
      </p:sp>
      <p:sp>
        <p:nvSpPr>
          <p:cNvPr id="60" name="object 51"/>
          <p:cNvSpPr>
            <a:spLocks noChangeAspect="1"/>
          </p:cNvSpPr>
          <p:nvPr/>
        </p:nvSpPr>
        <p:spPr>
          <a:xfrm>
            <a:off x="3511900" y="1773625"/>
            <a:ext cx="105378" cy="63091"/>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63" name="object 97"/>
          <p:cNvSpPr>
            <a:spLocks noChangeAspect="1"/>
          </p:cNvSpPr>
          <p:nvPr/>
        </p:nvSpPr>
        <p:spPr>
          <a:xfrm>
            <a:off x="5294076" y="5244332"/>
            <a:ext cx="152691" cy="155807"/>
          </a:xfrm>
          <a:custGeom>
            <a:avLst/>
            <a:gdLst/>
            <a:ahLst/>
            <a:cxnLst/>
            <a:rect l="l" t="t" r="r" b="b"/>
            <a:pathLst>
              <a:path w="180340" h="180339">
                <a:moveTo>
                  <a:pt x="90004" y="0"/>
                </a:moveTo>
                <a:lnTo>
                  <a:pt x="54971" y="7072"/>
                </a:lnTo>
                <a:lnTo>
                  <a:pt x="26362" y="26360"/>
                </a:lnTo>
                <a:lnTo>
                  <a:pt x="7073" y="54965"/>
                </a:lnTo>
                <a:lnTo>
                  <a:pt x="0" y="89992"/>
                </a:lnTo>
                <a:lnTo>
                  <a:pt x="7073" y="125025"/>
                </a:lnTo>
                <a:lnTo>
                  <a:pt x="26362" y="153635"/>
                </a:lnTo>
                <a:lnTo>
                  <a:pt x="54971" y="172923"/>
                </a:lnTo>
                <a:lnTo>
                  <a:pt x="90004" y="179997"/>
                </a:lnTo>
                <a:lnTo>
                  <a:pt x="125038" y="172923"/>
                </a:lnTo>
                <a:lnTo>
                  <a:pt x="153647" y="153635"/>
                </a:lnTo>
                <a:lnTo>
                  <a:pt x="172936" y="125025"/>
                </a:lnTo>
                <a:lnTo>
                  <a:pt x="180009" y="89992"/>
                </a:lnTo>
                <a:lnTo>
                  <a:pt x="172936" y="54965"/>
                </a:lnTo>
                <a:lnTo>
                  <a:pt x="153647" y="26360"/>
                </a:lnTo>
                <a:lnTo>
                  <a:pt x="125038" y="7072"/>
                </a:lnTo>
                <a:lnTo>
                  <a:pt x="90004" y="0"/>
                </a:lnTo>
                <a:close/>
              </a:path>
            </a:pathLst>
          </a:custGeom>
          <a:solidFill>
            <a:srgbClr val="FFFFFF"/>
          </a:solidFill>
        </p:spPr>
        <p:txBody>
          <a:bodyPr wrap="square" lIns="0" tIns="0" rIns="0" bIns="0" rtlCol="0"/>
          <a:lstStyle/>
          <a:p>
            <a:endParaRPr sz="1350"/>
          </a:p>
        </p:txBody>
      </p:sp>
      <p:sp>
        <p:nvSpPr>
          <p:cNvPr id="66" name="object 99"/>
          <p:cNvSpPr txBox="1">
            <a:spLocks noChangeAspect="1"/>
          </p:cNvSpPr>
          <p:nvPr/>
        </p:nvSpPr>
        <p:spPr>
          <a:xfrm>
            <a:off x="186768"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15</a:t>
            </a:r>
            <a:endParaRPr sz="770">
              <a:latin typeface="Arial"/>
              <a:cs typeface="Arial"/>
            </a:endParaRPr>
          </a:p>
        </p:txBody>
      </p:sp>
      <p:sp>
        <p:nvSpPr>
          <p:cNvPr id="67" name="object 100"/>
          <p:cNvSpPr txBox="1">
            <a:spLocks noChangeAspect="1"/>
          </p:cNvSpPr>
          <p:nvPr/>
        </p:nvSpPr>
        <p:spPr>
          <a:xfrm>
            <a:off x="217641" y="2485587"/>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8</a:t>
            </a:r>
            <a:endParaRPr sz="770">
              <a:latin typeface="Arial"/>
              <a:cs typeface="Arial"/>
            </a:endParaRPr>
          </a:p>
        </p:txBody>
      </p:sp>
      <p:sp>
        <p:nvSpPr>
          <p:cNvPr id="68" name="object 101"/>
          <p:cNvSpPr txBox="1">
            <a:spLocks noChangeAspect="1"/>
          </p:cNvSpPr>
          <p:nvPr/>
        </p:nvSpPr>
        <p:spPr>
          <a:xfrm>
            <a:off x="217641"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1</a:t>
            </a:r>
            <a:endParaRPr sz="770">
              <a:latin typeface="Arial"/>
              <a:cs typeface="Arial"/>
            </a:endParaRPr>
          </a:p>
        </p:txBody>
      </p:sp>
      <p:sp>
        <p:nvSpPr>
          <p:cNvPr id="69" name="object 102"/>
          <p:cNvSpPr>
            <a:spLocks noChangeAspect="1"/>
          </p:cNvSpPr>
          <p:nvPr/>
        </p:nvSpPr>
        <p:spPr>
          <a:xfrm>
            <a:off x="1455374"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70" name="object 103"/>
          <p:cNvSpPr txBox="1">
            <a:spLocks noChangeAspect="1"/>
          </p:cNvSpPr>
          <p:nvPr/>
        </p:nvSpPr>
        <p:spPr>
          <a:xfrm>
            <a:off x="1482514"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23</a:t>
            </a:r>
            <a:endParaRPr sz="770">
              <a:latin typeface="Arial"/>
              <a:cs typeface="Arial"/>
            </a:endParaRPr>
          </a:p>
        </p:txBody>
      </p:sp>
      <p:sp>
        <p:nvSpPr>
          <p:cNvPr id="71" name="object 105"/>
          <p:cNvSpPr>
            <a:spLocks noChangeAspect="1"/>
          </p:cNvSpPr>
          <p:nvPr/>
        </p:nvSpPr>
        <p:spPr>
          <a:xfrm>
            <a:off x="2770419"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72" name="object 106"/>
          <p:cNvSpPr txBox="1">
            <a:spLocks noChangeAspect="1"/>
          </p:cNvSpPr>
          <p:nvPr/>
        </p:nvSpPr>
        <p:spPr>
          <a:xfrm>
            <a:off x="1482514"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16</a:t>
            </a:r>
            <a:endParaRPr sz="770">
              <a:latin typeface="Arial"/>
              <a:cs typeface="Arial"/>
            </a:endParaRPr>
          </a:p>
        </p:txBody>
      </p:sp>
      <p:sp>
        <p:nvSpPr>
          <p:cNvPr id="73" name="object 107"/>
          <p:cNvSpPr>
            <a:spLocks noChangeAspect="1"/>
          </p:cNvSpPr>
          <p:nvPr/>
        </p:nvSpPr>
        <p:spPr>
          <a:xfrm>
            <a:off x="1455374"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74" name="object 108"/>
          <p:cNvSpPr txBox="1">
            <a:spLocks noChangeAspect="1"/>
          </p:cNvSpPr>
          <p:nvPr/>
        </p:nvSpPr>
        <p:spPr>
          <a:xfrm>
            <a:off x="1492623" y="2485587"/>
            <a:ext cx="1134281" cy="657298"/>
          </a:xfrm>
          <a:prstGeom prst="rect">
            <a:avLst/>
          </a:prstGeom>
        </p:spPr>
        <p:txBody>
          <a:bodyPr vert="horz" wrap="square" lIns="0" tIns="10861" rIns="0" bIns="0" rtlCol="0">
            <a:spAutoFit/>
          </a:bodyPr>
          <a:lstStyle/>
          <a:p>
            <a:pPr marL="27695">
              <a:spcBef>
                <a:spcPts val="86"/>
              </a:spcBef>
              <a:tabLst>
                <a:tab pos="213416" algn="l"/>
              </a:tabLst>
            </a:pPr>
            <a:r>
              <a:rPr sz="700" b="1">
                <a:solidFill>
                  <a:srgbClr val="231F20"/>
                </a:solidFill>
                <a:latin typeface="Verdana" charset="0"/>
                <a:ea typeface="Verdana" charset="0"/>
                <a:cs typeface="Verdana" charset="0"/>
              </a:rPr>
              <a:t>9	</a:t>
            </a:r>
            <a:r>
              <a:rPr lang="en-AU" sz="700" b="1" spc="-4" dirty="0" smtClean="0">
                <a:solidFill>
                  <a:srgbClr val="FF8F85"/>
                </a:solidFill>
                <a:latin typeface="Verdana" charset="0"/>
                <a:ea typeface="Verdana" charset="0"/>
                <a:cs typeface="Verdana" charset="0"/>
              </a:rPr>
              <a:t>Isolated</a:t>
            </a:r>
            <a:endParaRPr sz="700" smtClean="0">
              <a:solidFill>
                <a:srgbClr val="FF8F85"/>
              </a:solidFill>
              <a:latin typeface="Verdana" charset="0"/>
              <a:ea typeface="Verdana" charset="0"/>
              <a:cs typeface="Verdana" charset="0"/>
            </a:endParaRPr>
          </a:p>
          <a:p>
            <a:pPr>
              <a:spcBef>
                <a:spcPts val="30"/>
              </a:spcBef>
            </a:pPr>
            <a:endParaRPr sz="700" smtClean="0">
              <a:latin typeface="Verdana" charset="0"/>
              <a:ea typeface="Verdana" charset="0"/>
              <a:cs typeface="Verdana" charset="0"/>
            </a:endParaRPr>
          </a:p>
          <a:p>
            <a:pPr marL="10861" marR="4344"/>
            <a:r>
              <a:rPr lang="en-US" sz="700" spc="-17" dirty="0">
                <a:solidFill>
                  <a:srgbClr val="231F20"/>
                </a:solidFill>
                <a:latin typeface="Verdana" charset="0"/>
                <a:ea typeface="Verdana" charset="0"/>
                <a:cs typeface="Verdana" charset="0"/>
              </a:rPr>
              <a:t>Margaret gets a senior  farmers market coupon.  She can’t find a ride for  this week so misses out.</a:t>
            </a:r>
          </a:p>
        </p:txBody>
      </p:sp>
      <p:sp>
        <p:nvSpPr>
          <p:cNvPr id="77" name="object 111"/>
          <p:cNvSpPr txBox="1">
            <a:spLocks noChangeAspect="1"/>
          </p:cNvSpPr>
          <p:nvPr/>
        </p:nvSpPr>
        <p:spPr>
          <a:xfrm>
            <a:off x="2771934"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10</a:t>
            </a:r>
            <a:endParaRPr sz="770">
              <a:latin typeface="Arial"/>
              <a:cs typeface="Arial"/>
            </a:endParaRPr>
          </a:p>
        </p:txBody>
      </p:sp>
      <p:sp>
        <p:nvSpPr>
          <p:cNvPr id="78" name="object 112"/>
          <p:cNvSpPr>
            <a:spLocks noChangeAspect="1"/>
          </p:cNvSpPr>
          <p:nvPr/>
        </p:nvSpPr>
        <p:spPr>
          <a:xfrm>
            <a:off x="1455374"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79" name="object 113"/>
          <p:cNvSpPr txBox="1">
            <a:spLocks noChangeAspect="1"/>
          </p:cNvSpPr>
          <p:nvPr/>
        </p:nvSpPr>
        <p:spPr>
          <a:xfrm>
            <a:off x="1509695"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2</a:t>
            </a:r>
            <a:endParaRPr sz="770">
              <a:latin typeface="Arial"/>
              <a:cs typeface="Arial"/>
            </a:endParaRPr>
          </a:p>
        </p:txBody>
      </p:sp>
      <p:sp>
        <p:nvSpPr>
          <p:cNvPr id="80" name="object 114"/>
          <p:cNvSpPr>
            <a:spLocks noChangeAspect="1"/>
          </p:cNvSpPr>
          <p:nvPr/>
        </p:nvSpPr>
        <p:spPr>
          <a:xfrm>
            <a:off x="2770419"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81" name="object 117"/>
          <p:cNvSpPr txBox="1">
            <a:spLocks noChangeAspect="1"/>
          </p:cNvSpPr>
          <p:nvPr/>
        </p:nvSpPr>
        <p:spPr>
          <a:xfrm>
            <a:off x="4069389"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18</a:t>
            </a:r>
            <a:endParaRPr sz="770">
              <a:latin typeface="Arial"/>
              <a:cs typeface="Arial"/>
            </a:endParaRPr>
          </a:p>
        </p:txBody>
      </p:sp>
      <p:sp>
        <p:nvSpPr>
          <p:cNvPr id="83" name="object 119"/>
          <p:cNvSpPr txBox="1">
            <a:spLocks noChangeAspect="1"/>
          </p:cNvSpPr>
          <p:nvPr/>
        </p:nvSpPr>
        <p:spPr>
          <a:xfrm>
            <a:off x="4069388" y="2485587"/>
            <a:ext cx="118819" cy="129461"/>
          </a:xfrm>
          <a:prstGeom prst="rect">
            <a:avLst/>
          </a:prstGeom>
        </p:spPr>
        <p:txBody>
          <a:bodyPr vert="horz" wrap="square" lIns="0" tIns="10861" rIns="0" bIns="0" rtlCol="0">
            <a:spAutoFit/>
          </a:bodyPr>
          <a:lstStyle/>
          <a:p>
            <a:pPr marL="10861">
              <a:spcBef>
                <a:spcPts val="86"/>
              </a:spcBef>
            </a:pPr>
            <a:r>
              <a:rPr sz="770" b="1" spc="-43">
                <a:solidFill>
                  <a:srgbClr val="231F20"/>
                </a:solidFill>
                <a:latin typeface="Arial"/>
                <a:cs typeface="Arial"/>
              </a:rPr>
              <a:t>11</a:t>
            </a:r>
            <a:endParaRPr sz="770">
              <a:latin typeface="Arial"/>
              <a:cs typeface="Arial"/>
            </a:endParaRPr>
          </a:p>
        </p:txBody>
      </p:sp>
      <p:sp>
        <p:nvSpPr>
          <p:cNvPr id="84" name="object 120"/>
          <p:cNvSpPr>
            <a:spLocks noChangeAspect="1"/>
          </p:cNvSpPr>
          <p:nvPr/>
        </p:nvSpPr>
        <p:spPr>
          <a:xfrm>
            <a:off x="4042251"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85" name="object 122"/>
          <p:cNvSpPr txBox="1">
            <a:spLocks noChangeAspect="1"/>
          </p:cNvSpPr>
          <p:nvPr/>
        </p:nvSpPr>
        <p:spPr>
          <a:xfrm>
            <a:off x="4096569"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4</a:t>
            </a:r>
            <a:endParaRPr sz="770">
              <a:latin typeface="Arial"/>
              <a:cs typeface="Arial"/>
            </a:endParaRPr>
          </a:p>
        </p:txBody>
      </p:sp>
      <p:sp>
        <p:nvSpPr>
          <p:cNvPr id="87" name="object 125"/>
          <p:cNvSpPr txBox="1">
            <a:spLocks noChangeAspect="1"/>
          </p:cNvSpPr>
          <p:nvPr/>
        </p:nvSpPr>
        <p:spPr>
          <a:xfrm>
            <a:off x="5353632"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26</a:t>
            </a:r>
            <a:endParaRPr sz="770">
              <a:latin typeface="Arial"/>
              <a:cs typeface="Arial"/>
            </a:endParaRPr>
          </a:p>
        </p:txBody>
      </p:sp>
      <p:sp>
        <p:nvSpPr>
          <p:cNvPr id="90" name="object 129"/>
          <p:cNvSpPr>
            <a:spLocks noChangeAspect="1"/>
          </p:cNvSpPr>
          <p:nvPr/>
        </p:nvSpPr>
        <p:spPr>
          <a:xfrm>
            <a:off x="5326494"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91" name="object 130"/>
          <p:cNvSpPr txBox="1">
            <a:spLocks noChangeAspect="1"/>
          </p:cNvSpPr>
          <p:nvPr/>
        </p:nvSpPr>
        <p:spPr>
          <a:xfrm>
            <a:off x="5353632"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12</a:t>
            </a:r>
            <a:endParaRPr sz="770">
              <a:latin typeface="Arial"/>
              <a:cs typeface="Arial"/>
            </a:endParaRPr>
          </a:p>
        </p:txBody>
      </p:sp>
      <p:sp>
        <p:nvSpPr>
          <p:cNvPr id="92" name="object 131"/>
          <p:cNvSpPr>
            <a:spLocks noChangeAspect="1"/>
          </p:cNvSpPr>
          <p:nvPr/>
        </p:nvSpPr>
        <p:spPr>
          <a:xfrm>
            <a:off x="6621868"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95" name="object 136"/>
          <p:cNvSpPr txBox="1">
            <a:spLocks noChangeAspect="1"/>
          </p:cNvSpPr>
          <p:nvPr/>
        </p:nvSpPr>
        <p:spPr>
          <a:xfrm>
            <a:off x="5380813"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5</a:t>
            </a:r>
            <a:endParaRPr sz="770">
              <a:latin typeface="Arial"/>
              <a:cs typeface="Arial"/>
            </a:endParaRPr>
          </a:p>
        </p:txBody>
      </p:sp>
      <p:sp>
        <p:nvSpPr>
          <p:cNvPr id="96" name="object 137"/>
          <p:cNvSpPr txBox="1">
            <a:spLocks noChangeAspect="1"/>
          </p:cNvSpPr>
          <p:nvPr/>
        </p:nvSpPr>
        <p:spPr>
          <a:xfrm>
            <a:off x="6676187"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6</a:t>
            </a:r>
            <a:endParaRPr sz="770">
              <a:latin typeface="Arial"/>
              <a:cs typeface="Arial"/>
            </a:endParaRPr>
          </a:p>
        </p:txBody>
      </p:sp>
      <p:sp>
        <p:nvSpPr>
          <p:cNvPr id="97" name="object 138"/>
          <p:cNvSpPr txBox="1">
            <a:spLocks noChangeAspect="1"/>
          </p:cNvSpPr>
          <p:nvPr/>
        </p:nvSpPr>
        <p:spPr>
          <a:xfrm>
            <a:off x="796865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28</a:t>
            </a:r>
            <a:endParaRPr sz="770">
              <a:latin typeface="Arial"/>
              <a:cs typeface="Arial"/>
            </a:endParaRPr>
          </a:p>
        </p:txBody>
      </p:sp>
      <p:sp>
        <p:nvSpPr>
          <p:cNvPr id="98" name="object 139"/>
          <p:cNvSpPr txBox="1">
            <a:spLocks noChangeAspect="1"/>
          </p:cNvSpPr>
          <p:nvPr/>
        </p:nvSpPr>
        <p:spPr>
          <a:xfrm>
            <a:off x="7968650"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21</a:t>
            </a:r>
            <a:endParaRPr sz="770">
              <a:latin typeface="Arial"/>
              <a:cs typeface="Arial"/>
            </a:endParaRPr>
          </a:p>
        </p:txBody>
      </p:sp>
      <p:sp>
        <p:nvSpPr>
          <p:cNvPr id="100" name="object 141"/>
          <p:cNvSpPr txBox="1">
            <a:spLocks noChangeAspect="1"/>
          </p:cNvSpPr>
          <p:nvPr/>
        </p:nvSpPr>
        <p:spPr>
          <a:xfrm>
            <a:off x="7968648"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7</a:t>
            </a:r>
            <a:endParaRPr sz="770">
              <a:latin typeface="Arial"/>
              <a:cs typeface="Arial"/>
            </a:endParaRPr>
          </a:p>
        </p:txBody>
      </p:sp>
      <p:sp>
        <p:nvSpPr>
          <p:cNvPr id="101" name="object 143"/>
          <p:cNvSpPr txBox="1">
            <a:spLocks noChangeAspect="1"/>
          </p:cNvSpPr>
          <p:nvPr/>
        </p:nvSpPr>
        <p:spPr>
          <a:xfrm>
            <a:off x="2800187"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24</a:t>
            </a:r>
            <a:endParaRPr sz="770">
              <a:latin typeface="Arial"/>
              <a:cs typeface="Arial"/>
            </a:endParaRPr>
          </a:p>
        </p:txBody>
      </p:sp>
      <p:sp>
        <p:nvSpPr>
          <p:cNvPr id="102" name="object 144"/>
          <p:cNvSpPr txBox="1">
            <a:spLocks noChangeAspect="1"/>
          </p:cNvSpPr>
          <p:nvPr/>
        </p:nvSpPr>
        <p:spPr>
          <a:xfrm>
            <a:off x="2800187"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17</a:t>
            </a:r>
            <a:endParaRPr sz="770">
              <a:latin typeface="Arial"/>
              <a:cs typeface="Arial"/>
            </a:endParaRPr>
          </a:p>
        </p:txBody>
      </p:sp>
      <p:sp>
        <p:nvSpPr>
          <p:cNvPr id="106" name="object 28"/>
          <p:cNvSpPr>
            <a:spLocks noChangeAspect="1"/>
          </p:cNvSpPr>
          <p:nvPr/>
        </p:nvSpPr>
        <p:spPr>
          <a:xfrm>
            <a:off x="1365931" y="1044983"/>
            <a:ext cx="217054"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07" name="object 28"/>
          <p:cNvSpPr>
            <a:spLocks noChangeAspect="1"/>
          </p:cNvSpPr>
          <p:nvPr/>
        </p:nvSpPr>
        <p:spPr>
          <a:xfrm>
            <a:off x="3941950"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08" name="object 26"/>
          <p:cNvSpPr>
            <a:spLocks noChangeAspect="1"/>
          </p:cNvSpPr>
          <p:nvPr/>
        </p:nvSpPr>
        <p:spPr>
          <a:xfrm>
            <a:off x="6524245" y="1044983"/>
            <a:ext cx="251956" cy="5555825"/>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109" name="object 58"/>
          <p:cNvSpPr>
            <a:spLocks noChangeAspect="1"/>
          </p:cNvSpPr>
          <p:nvPr/>
        </p:nvSpPr>
        <p:spPr>
          <a:xfrm>
            <a:off x="5127876" y="3552633"/>
            <a:ext cx="1138887" cy="67486"/>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110" name="object 60"/>
          <p:cNvSpPr>
            <a:spLocks noChangeAspect="1"/>
          </p:cNvSpPr>
          <p:nvPr/>
        </p:nvSpPr>
        <p:spPr>
          <a:xfrm>
            <a:off x="5122704" y="3115560"/>
            <a:ext cx="1134916" cy="44163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111" name="object 59"/>
          <p:cNvSpPr txBox="1">
            <a:spLocks noChangeAspect="1"/>
          </p:cNvSpPr>
          <p:nvPr/>
        </p:nvSpPr>
        <p:spPr>
          <a:xfrm>
            <a:off x="5187924" y="3169788"/>
            <a:ext cx="1132772" cy="334132"/>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“It’s so nice to have someone cook and bring groceries.”</a:t>
            </a:r>
            <a:endParaRPr lang="en-US" sz="700" b="1" dirty="0">
              <a:solidFill>
                <a:srgbClr val="231F20"/>
              </a:solidFill>
              <a:latin typeface="Verdana" charset="0"/>
              <a:ea typeface="Verdana" charset="0"/>
              <a:cs typeface="Verdana" charset="0"/>
            </a:endParaRPr>
          </a:p>
        </p:txBody>
      </p:sp>
      <p:sp>
        <p:nvSpPr>
          <p:cNvPr id="112" name="object 62"/>
          <p:cNvSpPr>
            <a:spLocks noChangeAspect="1"/>
          </p:cNvSpPr>
          <p:nvPr/>
        </p:nvSpPr>
        <p:spPr>
          <a:xfrm>
            <a:off x="5786550" y="3082295"/>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114" name="object 73"/>
          <p:cNvSpPr>
            <a:spLocks noChangeAspect="1"/>
          </p:cNvSpPr>
          <p:nvPr/>
        </p:nvSpPr>
        <p:spPr>
          <a:xfrm>
            <a:off x="3237400" y="4618405"/>
            <a:ext cx="1191424" cy="482781"/>
          </a:xfrm>
          <a:custGeom>
            <a:avLst/>
            <a:gdLst/>
            <a:ahLst/>
            <a:cxnLst/>
            <a:rect l="l" t="t" r="r" b="b"/>
            <a:pathLst>
              <a:path w="1856104" h="558800">
                <a:moveTo>
                  <a:pt x="0" y="558685"/>
                </a:moveTo>
                <a:lnTo>
                  <a:pt x="1855990" y="558685"/>
                </a:lnTo>
                <a:lnTo>
                  <a:pt x="1855990" y="0"/>
                </a:lnTo>
                <a:lnTo>
                  <a:pt x="0" y="0"/>
                </a:lnTo>
                <a:lnTo>
                  <a:pt x="0" y="558685"/>
                </a:lnTo>
                <a:close/>
              </a:path>
            </a:pathLst>
          </a:custGeom>
          <a:solidFill>
            <a:srgbClr val="C5C9CE"/>
          </a:solidFill>
        </p:spPr>
        <p:txBody>
          <a:bodyPr wrap="square" lIns="0" tIns="0" rIns="0" bIns="0" rtlCol="0"/>
          <a:lstStyle/>
          <a:p>
            <a:endParaRPr sz="1350"/>
          </a:p>
        </p:txBody>
      </p:sp>
      <p:sp>
        <p:nvSpPr>
          <p:cNvPr id="115" name="object 75"/>
          <p:cNvSpPr>
            <a:spLocks noChangeAspect="1"/>
          </p:cNvSpPr>
          <p:nvPr/>
        </p:nvSpPr>
        <p:spPr>
          <a:xfrm>
            <a:off x="3285718" y="4604194"/>
            <a:ext cx="1589475" cy="559995"/>
          </a:xfrm>
          <a:custGeom>
            <a:avLst/>
            <a:gdLst/>
            <a:ahLst/>
            <a:cxnLst/>
            <a:rect l="l" t="t" r="r" b="b"/>
            <a:pathLst>
              <a:path w="1798954" h="511175">
                <a:moveTo>
                  <a:pt x="0" y="511060"/>
                </a:moveTo>
                <a:lnTo>
                  <a:pt x="1798434" y="511060"/>
                </a:lnTo>
                <a:lnTo>
                  <a:pt x="1798434"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116" name="object 76"/>
          <p:cNvSpPr>
            <a:spLocks noChangeAspect="1"/>
          </p:cNvSpPr>
          <p:nvPr/>
        </p:nvSpPr>
        <p:spPr>
          <a:xfrm>
            <a:off x="4140013" y="4570925"/>
            <a:ext cx="82089" cy="62542"/>
          </a:xfrm>
          <a:custGeom>
            <a:avLst/>
            <a:gdLst/>
            <a:ahLst/>
            <a:cxnLst/>
            <a:rect l="l" t="t" r="r" b="b"/>
            <a:pathLst>
              <a:path w="124460" h="72389">
                <a:moveTo>
                  <a:pt x="62217" y="0"/>
                </a:moveTo>
                <a:lnTo>
                  <a:pt x="0" y="69202"/>
                </a:lnTo>
                <a:lnTo>
                  <a:pt x="124421" y="72390"/>
                </a:lnTo>
                <a:lnTo>
                  <a:pt x="62217" y="0"/>
                </a:lnTo>
                <a:close/>
              </a:path>
            </a:pathLst>
          </a:custGeom>
          <a:solidFill>
            <a:srgbClr val="FFFFFF"/>
          </a:solidFill>
        </p:spPr>
        <p:txBody>
          <a:bodyPr wrap="square" lIns="0" tIns="0" rIns="0" bIns="0" rtlCol="0"/>
          <a:lstStyle/>
          <a:p>
            <a:endParaRPr sz="1350"/>
          </a:p>
        </p:txBody>
      </p:sp>
      <p:sp>
        <p:nvSpPr>
          <p:cNvPr id="117" name="object 77"/>
          <p:cNvSpPr>
            <a:spLocks noChangeAspect="1"/>
          </p:cNvSpPr>
          <p:nvPr/>
        </p:nvSpPr>
        <p:spPr>
          <a:xfrm>
            <a:off x="4140013" y="4570925"/>
            <a:ext cx="82089" cy="62542"/>
          </a:xfrm>
          <a:custGeom>
            <a:avLst/>
            <a:gdLst/>
            <a:ahLst/>
            <a:cxnLst/>
            <a:rect l="l" t="t" r="r" b="b"/>
            <a:pathLst>
              <a:path w="124460" h="72389">
                <a:moveTo>
                  <a:pt x="124421" y="72390"/>
                </a:moveTo>
                <a:lnTo>
                  <a:pt x="62217" y="0"/>
                </a:lnTo>
                <a:lnTo>
                  <a:pt x="0" y="69202"/>
                </a:lnTo>
              </a:path>
            </a:pathLst>
          </a:custGeom>
          <a:ln w="9524">
            <a:solidFill>
              <a:srgbClr val="231F20"/>
            </a:solidFill>
          </a:ln>
        </p:spPr>
        <p:txBody>
          <a:bodyPr wrap="square" lIns="0" tIns="0" rIns="0" bIns="0" rtlCol="0"/>
          <a:lstStyle/>
          <a:p>
            <a:endParaRPr sz="1350"/>
          </a:p>
        </p:txBody>
      </p:sp>
      <p:sp>
        <p:nvSpPr>
          <p:cNvPr id="118" name="object 74"/>
          <p:cNvSpPr txBox="1">
            <a:spLocks noChangeAspect="1"/>
          </p:cNvSpPr>
          <p:nvPr/>
        </p:nvSpPr>
        <p:spPr>
          <a:xfrm>
            <a:off x="3351860" y="4646024"/>
            <a:ext cx="1536595" cy="346956"/>
          </a:xfrm>
          <a:prstGeom prst="rect">
            <a:avLst/>
          </a:prstGeom>
        </p:spPr>
        <p:txBody>
          <a:bodyPr vert="horz" wrap="square" lIns="0" tIns="10861" rIns="0" bIns="0" rtlCol="0">
            <a:spAutoFit/>
          </a:bodyPr>
          <a:lstStyle/>
          <a:p>
            <a:pPr marL="49417" marR="4344" indent="-39100">
              <a:spcBef>
                <a:spcPts val="86"/>
              </a:spcBef>
            </a:pPr>
            <a:r>
              <a:rPr lang="en-US" sz="700" b="1" dirty="0">
                <a:solidFill>
                  <a:srgbClr val="231F20"/>
                </a:solidFill>
                <a:latin typeface="Verdana" charset="0"/>
                <a:ea typeface="Verdana" charset="0"/>
                <a:cs typeface="Verdana" charset="0"/>
              </a:rPr>
              <a:t>“I hope I make it to the top  of the list soon. It sure  would be nice to have</a:t>
            </a:r>
          </a:p>
          <a:p>
            <a:pPr marL="49417" marR="4344" indent="-39100">
              <a:spcBef>
                <a:spcPts val="86"/>
              </a:spcBef>
            </a:pPr>
            <a:r>
              <a:rPr lang="en-US" sz="700" b="1" dirty="0">
                <a:solidFill>
                  <a:srgbClr val="231F20"/>
                </a:solidFill>
                <a:latin typeface="Verdana" charset="0"/>
                <a:ea typeface="Verdana" charset="0"/>
                <a:cs typeface="Verdana" charset="0"/>
              </a:rPr>
              <a:t>someone stop by each day.”</a:t>
            </a:r>
          </a:p>
        </p:txBody>
      </p:sp>
      <p:sp>
        <p:nvSpPr>
          <p:cNvPr id="144" name="object 58"/>
          <p:cNvSpPr>
            <a:spLocks noChangeAspect="1"/>
          </p:cNvSpPr>
          <p:nvPr/>
        </p:nvSpPr>
        <p:spPr>
          <a:xfrm>
            <a:off x="4019895" y="1795182"/>
            <a:ext cx="1707165" cy="506952"/>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147" name="object 47"/>
          <p:cNvSpPr/>
          <p:nvPr/>
        </p:nvSpPr>
        <p:spPr>
          <a:xfrm>
            <a:off x="4053364" y="1755120"/>
            <a:ext cx="1732629" cy="511175"/>
          </a:xfrm>
          <a:custGeom>
            <a:avLst/>
            <a:gdLst/>
            <a:ahLst/>
            <a:cxnLst/>
            <a:rect l="l" t="t" r="r" b="b"/>
            <a:pathLst>
              <a:path w="1767840" h="511175">
                <a:moveTo>
                  <a:pt x="0" y="511060"/>
                </a:moveTo>
                <a:lnTo>
                  <a:pt x="1767293" y="511060"/>
                </a:lnTo>
                <a:lnTo>
                  <a:pt x="1767293" y="0"/>
                </a:lnTo>
                <a:lnTo>
                  <a:pt x="0" y="0"/>
                </a:lnTo>
                <a:lnTo>
                  <a:pt x="0" y="511060"/>
                </a:lnTo>
                <a:close/>
              </a:path>
            </a:pathLst>
          </a:custGeom>
          <a:solidFill>
            <a:schemeClr val="bg1"/>
          </a:solidFill>
          <a:ln w="9525">
            <a:solidFill>
              <a:srgbClr val="231F20"/>
            </a:solidFill>
          </a:ln>
        </p:spPr>
        <p:txBody>
          <a:bodyPr wrap="square" lIns="0" tIns="0" rIns="0" bIns="0" rtlCol="0"/>
          <a:lstStyle/>
          <a:p>
            <a:endParaRPr/>
          </a:p>
        </p:txBody>
      </p:sp>
      <p:sp>
        <p:nvSpPr>
          <p:cNvPr id="146" name="object 46"/>
          <p:cNvSpPr txBox="1"/>
          <p:nvPr/>
        </p:nvSpPr>
        <p:spPr>
          <a:xfrm>
            <a:off x="4080933" y="1838598"/>
            <a:ext cx="1673377" cy="335989"/>
          </a:xfrm>
          <a:prstGeom prst="rect">
            <a:avLst/>
          </a:prstGeom>
        </p:spPr>
        <p:txBody>
          <a:bodyPr vert="horz" wrap="square" lIns="0" tIns="12700" rIns="0" bIns="0" rtlCol="0">
            <a:spAutoFit/>
          </a:bodyPr>
          <a:lstStyle/>
          <a:p>
            <a:pPr marL="56515" marR="5080" indent="-44450">
              <a:lnSpc>
                <a:spcPct val="100000"/>
              </a:lnSpc>
              <a:spcBef>
                <a:spcPts val="100"/>
              </a:spcBef>
            </a:pPr>
            <a:r>
              <a:rPr lang="en-AU" sz="700" b="1" dirty="0" smtClean="0">
                <a:solidFill>
                  <a:srgbClr val="231F20"/>
                </a:solidFill>
                <a:latin typeface="Verdana" charset="0"/>
                <a:ea typeface="Verdana" charset="0"/>
                <a:cs typeface="Verdana" charset="0"/>
              </a:rPr>
              <a:t>“Wow, groceries seem to be more expensive all the time, but my income stays the same.”</a:t>
            </a:r>
            <a:endParaRPr sz="700">
              <a:latin typeface="Verdana" charset="0"/>
              <a:ea typeface="Verdana" charset="0"/>
              <a:cs typeface="Verdana" charset="0"/>
            </a:endParaRPr>
          </a:p>
        </p:txBody>
      </p:sp>
      <p:sp>
        <p:nvSpPr>
          <p:cNvPr id="148" name="object 54"/>
          <p:cNvSpPr/>
          <p:nvPr/>
        </p:nvSpPr>
        <p:spPr>
          <a:xfrm>
            <a:off x="5867673" y="1851484"/>
            <a:ext cx="124460" cy="73025"/>
          </a:xfrm>
          <a:custGeom>
            <a:avLst/>
            <a:gdLst/>
            <a:ahLst/>
            <a:cxnLst/>
            <a:rect l="l" t="t" r="r" b="b"/>
            <a:pathLst>
              <a:path w="124459"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a:p>
        </p:txBody>
      </p:sp>
      <p:sp>
        <p:nvSpPr>
          <p:cNvPr id="149" name="object 55"/>
          <p:cNvSpPr/>
          <p:nvPr/>
        </p:nvSpPr>
        <p:spPr>
          <a:xfrm>
            <a:off x="4203542" y="1716216"/>
            <a:ext cx="124460" cy="73025"/>
          </a:xfrm>
          <a:custGeom>
            <a:avLst/>
            <a:gdLst/>
            <a:ahLst/>
            <a:cxnLst/>
            <a:rect l="l" t="t" r="r" b="b"/>
            <a:pathLst>
              <a:path w="124459" h="73025">
                <a:moveTo>
                  <a:pt x="124421" y="72402"/>
                </a:moveTo>
                <a:lnTo>
                  <a:pt x="62217" y="0"/>
                </a:lnTo>
                <a:lnTo>
                  <a:pt x="0" y="69215"/>
                </a:lnTo>
              </a:path>
            </a:pathLst>
          </a:custGeom>
          <a:solidFill>
            <a:schemeClr val="bg1"/>
          </a:solidFill>
          <a:ln w="9525">
            <a:solidFill>
              <a:srgbClr val="231F20"/>
            </a:solidFill>
          </a:ln>
        </p:spPr>
        <p:txBody>
          <a:bodyPr wrap="square" lIns="0" tIns="0" rIns="0" bIns="0" rtlCol="0"/>
          <a:lstStyle/>
          <a:p>
            <a:endParaRPr/>
          </a:p>
        </p:txBody>
      </p:sp>
      <p:sp>
        <p:nvSpPr>
          <p:cNvPr id="158" name="object 130"/>
          <p:cNvSpPr txBox="1">
            <a:spLocks noChangeAspect="1"/>
          </p:cNvSpPr>
          <p:nvPr/>
        </p:nvSpPr>
        <p:spPr>
          <a:xfrm>
            <a:off x="6644632" y="2485587"/>
            <a:ext cx="129572" cy="129461"/>
          </a:xfrm>
          <a:prstGeom prst="rect">
            <a:avLst/>
          </a:prstGeom>
        </p:spPr>
        <p:txBody>
          <a:bodyPr vert="horz" wrap="square" lIns="0" tIns="10861" rIns="0" bIns="0" rtlCol="0">
            <a:spAutoFit/>
          </a:bodyPr>
          <a:lstStyle/>
          <a:p>
            <a:pPr marL="10861">
              <a:spcBef>
                <a:spcPts val="86"/>
              </a:spcBef>
            </a:pPr>
            <a:r>
              <a:rPr sz="770" b="1" spc="-4" smtClean="0">
                <a:solidFill>
                  <a:srgbClr val="231F20"/>
                </a:solidFill>
                <a:latin typeface="Arial"/>
                <a:cs typeface="Arial"/>
              </a:rPr>
              <a:t>1</a:t>
            </a:r>
            <a:r>
              <a:rPr lang="en-AU" sz="770" b="1" spc="-4" dirty="0" smtClean="0">
                <a:solidFill>
                  <a:srgbClr val="231F20"/>
                </a:solidFill>
                <a:latin typeface="Arial"/>
                <a:cs typeface="Arial"/>
              </a:rPr>
              <a:t>3</a:t>
            </a:r>
            <a:endParaRPr sz="770">
              <a:latin typeface="Arial"/>
              <a:cs typeface="Arial"/>
            </a:endParaRPr>
          </a:p>
        </p:txBody>
      </p:sp>
      <p:sp>
        <p:nvSpPr>
          <p:cNvPr id="182" name="object 129"/>
          <p:cNvSpPr>
            <a:spLocks noChangeAspect="1"/>
          </p:cNvSpPr>
          <p:nvPr/>
        </p:nvSpPr>
        <p:spPr>
          <a:xfrm>
            <a:off x="5326494" y="3868191"/>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183" name="object 130"/>
          <p:cNvSpPr txBox="1">
            <a:spLocks noChangeAspect="1"/>
          </p:cNvSpPr>
          <p:nvPr/>
        </p:nvSpPr>
        <p:spPr>
          <a:xfrm>
            <a:off x="5353632" y="3887524"/>
            <a:ext cx="129572" cy="129461"/>
          </a:xfrm>
          <a:prstGeom prst="rect">
            <a:avLst/>
          </a:prstGeom>
        </p:spPr>
        <p:txBody>
          <a:bodyPr vert="horz" wrap="square" lIns="0" tIns="10861" rIns="0" bIns="0" rtlCol="0">
            <a:spAutoFit/>
          </a:bodyPr>
          <a:lstStyle/>
          <a:p>
            <a:pPr marL="10861">
              <a:spcBef>
                <a:spcPts val="86"/>
              </a:spcBef>
            </a:pPr>
            <a:r>
              <a:rPr lang="en-AU" sz="770" b="1" spc="-4" dirty="0" smtClean="0">
                <a:solidFill>
                  <a:srgbClr val="231F20"/>
                </a:solidFill>
                <a:latin typeface="Arial"/>
                <a:cs typeface="Arial"/>
              </a:rPr>
              <a:t>19</a:t>
            </a:r>
            <a:endParaRPr sz="770">
              <a:latin typeface="Arial"/>
              <a:cs typeface="Arial"/>
            </a:endParaRPr>
          </a:p>
        </p:txBody>
      </p:sp>
      <p:sp>
        <p:nvSpPr>
          <p:cNvPr id="184" name="object 9"/>
          <p:cNvSpPr txBox="1">
            <a:spLocks noChangeAspect="1"/>
          </p:cNvSpPr>
          <p:nvPr/>
        </p:nvSpPr>
        <p:spPr>
          <a:xfrm>
            <a:off x="5310154" y="4099639"/>
            <a:ext cx="1138633" cy="226411"/>
          </a:xfrm>
          <a:prstGeom prst="rect">
            <a:avLst/>
          </a:prstGeom>
        </p:spPr>
        <p:txBody>
          <a:bodyPr vert="horz" wrap="square" lIns="0" tIns="10861" rIns="0" bIns="0" rtlCol="0">
            <a:spAutoFit/>
          </a:bodyPr>
          <a:lstStyle/>
          <a:p>
            <a:pPr marL="10861" marR="4344">
              <a:spcBef>
                <a:spcPts val="86"/>
              </a:spcBef>
            </a:pPr>
            <a:r>
              <a:rPr lang="en-US" sz="700" spc="-4" dirty="0">
                <a:solidFill>
                  <a:srgbClr val="231F20"/>
                </a:solidFill>
                <a:latin typeface="Verdana" charset="0"/>
                <a:ea typeface="Verdana" charset="0"/>
                <a:cs typeface="Verdana" charset="0"/>
              </a:rPr>
              <a:t>Her friend takes her to  Fred Meyer to shop.</a:t>
            </a:r>
          </a:p>
        </p:txBody>
      </p:sp>
      <p:sp>
        <p:nvSpPr>
          <p:cNvPr id="186" name="object 98"/>
          <p:cNvSpPr txBox="1">
            <a:spLocks noChangeAspect="1"/>
          </p:cNvSpPr>
          <p:nvPr/>
        </p:nvSpPr>
        <p:spPr>
          <a:xfrm>
            <a:off x="186768"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22</a:t>
            </a:r>
            <a:endParaRPr sz="770">
              <a:latin typeface="Arial"/>
              <a:cs typeface="Arial"/>
            </a:endParaRPr>
          </a:p>
        </p:txBody>
      </p:sp>
      <p:sp>
        <p:nvSpPr>
          <p:cNvPr id="202" name="object 114"/>
          <p:cNvSpPr>
            <a:spLocks noChangeAspect="1"/>
          </p:cNvSpPr>
          <p:nvPr/>
        </p:nvSpPr>
        <p:spPr>
          <a:xfrm>
            <a:off x="4041871"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203" name="object 116"/>
          <p:cNvSpPr txBox="1">
            <a:spLocks noChangeAspect="1"/>
          </p:cNvSpPr>
          <p:nvPr/>
        </p:nvSpPr>
        <p:spPr>
          <a:xfrm>
            <a:off x="4069389"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25</a:t>
            </a:r>
            <a:endParaRPr sz="770">
              <a:latin typeface="Arial"/>
              <a:cs typeface="Arial"/>
            </a:endParaRPr>
          </a:p>
        </p:txBody>
      </p:sp>
      <p:sp>
        <p:nvSpPr>
          <p:cNvPr id="204" name="object 58"/>
          <p:cNvSpPr>
            <a:spLocks noChangeAspect="1"/>
          </p:cNvSpPr>
          <p:nvPr/>
        </p:nvSpPr>
        <p:spPr>
          <a:xfrm>
            <a:off x="2757891" y="6226721"/>
            <a:ext cx="1104271" cy="69357"/>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05" name="object 60"/>
          <p:cNvSpPr>
            <a:spLocks noChangeAspect="1"/>
          </p:cNvSpPr>
          <p:nvPr/>
        </p:nvSpPr>
        <p:spPr>
          <a:xfrm>
            <a:off x="2752638" y="5550662"/>
            <a:ext cx="1100855" cy="663617"/>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06" name="object 59"/>
          <p:cNvSpPr txBox="1">
            <a:spLocks noChangeAspect="1"/>
          </p:cNvSpPr>
          <p:nvPr/>
        </p:nvSpPr>
        <p:spPr>
          <a:xfrm>
            <a:off x="2802622" y="5604891"/>
            <a:ext cx="981582" cy="549576"/>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“I’ve got some leftover casserole. I will turn that into a new meal for lunch.”</a:t>
            </a:r>
            <a:endParaRPr lang="en-US" sz="700" b="1" dirty="0">
              <a:solidFill>
                <a:srgbClr val="231F20"/>
              </a:solidFill>
              <a:latin typeface="Verdana" charset="0"/>
              <a:ea typeface="Verdana" charset="0"/>
              <a:cs typeface="Verdana" charset="0"/>
            </a:endParaRPr>
          </a:p>
        </p:txBody>
      </p:sp>
      <p:sp>
        <p:nvSpPr>
          <p:cNvPr id="207" name="object 62"/>
          <p:cNvSpPr>
            <a:spLocks noChangeAspect="1"/>
          </p:cNvSpPr>
          <p:nvPr/>
        </p:nvSpPr>
        <p:spPr>
          <a:xfrm>
            <a:off x="3560049" y="5517398"/>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208" name="object 114"/>
          <p:cNvSpPr>
            <a:spLocks noChangeAspect="1"/>
          </p:cNvSpPr>
          <p:nvPr/>
        </p:nvSpPr>
        <p:spPr>
          <a:xfrm>
            <a:off x="6644632"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209" name="object 142"/>
          <p:cNvSpPr txBox="1">
            <a:spLocks noChangeAspect="1"/>
          </p:cNvSpPr>
          <p:nvPr/>
        </p:nvSpPr>
        <p:spPr>
          <a:xfrm>
            <a:off x="667083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27</a:t>
            </a:r>
            <a:endParaRPr sz="770">
              <a:latin typeface="Arial"/>
              <a:cs typeface="Arial"/>
            </a:endParaRPr>
          </a:p>
        </p:txBody>
      </p:sp>
      <p:sp>
        <p:nvSpPr>
          <p:cNvPr id="210" name="object 6"/>
          <p:cNvSpPr txBox="1">
            <a:spLocks noChangeAspect="1"/>
          </p:cNvSpPr>
          <p:nvPr/>
        </p:nvSpPr>
        <p:spPr>
          <a:xfrm>
            <a:off x="6609009" y="5490299"/>
            <a:ext cx="1135907" cy="380299"/>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smtClean="0">
                <a:solidFill>
                  <a:srgbClr val="231F20"/>
                </a:solidFill>
                <a:latin typeface="Arial"/>
                <a:cs typeface="Arial"/>
              </a:rPr>
              <a:t>Margaret finds a ride to the farmer’s market and uses her coupons.</a:t>
            </a:r>
            <a:endParaRPr lang="en-US" sz="800" spc="-5" dirty="0">
              <a:solidFill>
                <a:srgbClr val="231F20"/>
              </a:solidFill>
              <a:latin typeface="Arial"/>
              <a:cs typeface="Arial"/>
            </a:endParaRPr>
          </a:p>
        </p:txBody>
      </p:sp>
      <p:grpSp>
        <p:nvGrpSpPr>
          <p:cNvPr id="238" name="Group 237"/>
          <p:cNvGrpSpPr/>
          <p:nvPr/>
        </p:nvGrpSpPr>
        <p:grpSpPr>
          <a:xfrm>
            <a:off x="6590061" y="5957860"/>
            <a:ext cx="1153036" cy="557922"/>
            <a:chOff x="6650814" y="5934237"/>
            <a:chExt cx="1153036" cy="557922"/>
          </a:xfrm>
        </p:grpSpPr>
        <p:sp>
          <p:nvSpPr>
            <p:cNvPr id="211" name="object 58"/>
            <p:cNvSpPr>
              <a:spLocks noChangeAspect="1"/>
            </p:cNvSpPr>
            <p:nvPr/>
          </p:nvSpPr>
          <p:spPr>
            <a:xfrm>
              <a:off x="6654964" y="6383554"/>
              <a:ext cx="1148884" cy="108605"/>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12" name="object 60"/>
            <p:cNvSpPr>
              <a:spLocks noChangeAspect="1"/>
            </p:cNvSpPr>
            <p:nvPr/>
          </p:nvSpPr>
          <p:spPr>
            <a:xfrm>
              <a:off x="6650814" y="5967502"/>
              <a:ext cx="1153036" cy="44163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13" name="object 59"/>
            <p:cNvSpPr txBox="1">
              <a:spLocks noChangeAspect="1"/>
            </p:cNvSpPr>
            <p:nvPr/>
          </p:nvSpPr>
          <p:spPr>
            <a:xfrm>
              <a:off x="6695235" y="6021730"/>
              <a:ext cx="1079611" cy="334132"/>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“These fresh veggies will really help. I will make soup.”</a:t>
              </a:r>
              <a:endParaRPr lang="en-US" sz="700" b="1" dirty="0">
                <a:solidFill>
                  <a:srgbClr val="231F20"/>
                </a:solidFill>
                <a:latin typeface="Verdana" charset="0"/>
                <a:ea typeface="Verdana" charset="0"/>
                <a:cs typeface="Verdana" charset="0"/>
              </a:endParaRPr>
            </a:p>
          </p:txBody>
        </p:sp>
        <p:sp>
          <p:nvSpPr>
            <p:cNvPr id="214" name="object 62"/>
            <p:cNvSpPr>
              <a:spLocks noChangeAspect="1"/>
            </p:cNvSpPr>
            <p:nvPr/>
          </p:nvSpPr>
          <p:spPr>
            <a:xfrm>
              <a:off x="7606650" y="5934237"/>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grpSp>
      <p:sp>
        <p:nvSpPr>
          <p:cNvPr id="215" name="object 112"/>
          <p:cNvSpPr>
            <a:spLocks noChangeAspect="1"/>
          </p:cNvSpPr>
          <p:nvPr/>
        </p:nvSpPr>
        <p:spPr>
          <a:xfrm>
            <a:off x="2748032"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86" name="object 123"/>
          <p:cNvSpPr txBox="1">
            <a:spLocks noChangeAspect="1"/>
          </p:cNvSpPr>
          <p:nvPr/>
        </p:nvSpPr>
        <p:spPr>
          <a:xfrm>
            <a:off x="2802352"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3</a:t>
            </a:r>
            <a:endParaRPr sz="770">
              <a:latin typeface="Arial"/>
              <a:cs typeface="Arial"/>
            </a:endParaRPr>
          </a:p>
        </p:txBody>
      </p:sp>
      <p:sp>
        <p:nvSpPr>
          <p:cNvPr id="216" name="object 4"/>
          <p:cNvSpPr txBox="1">
            <a:spLocks noChangeAspect="1"/>
          </p:cNvSpPr>
          <p:nvPr/>
        </p:nvSpPr>
        <p:spPr>
          <a:xfrm>
            <a:off x="2725131" y="1346209"/>
            <a:ext cx="1178017" cy="657298"/>
          </a:xfrm>
          <a:prstGeom prst="rect">
            <a:avLst/>
          </a:prstGeom>
        </p:spPr>
        <p:txBody>
          <a:bodyPr vert="horz" wrap="square" lIns="0" tIns="10861" rIns="0" bIns="0" rtlCol="0">
            <a:spAutoFit/>
          </a:bodyPr>
          <a:lstStyle/>
          <a:p>
            <a:pPr marL="10861" marR="109152">
              <a:spcBef>
                <a:spcPts val="86"/>
              </a:spcBef>
            </a:pPr>
            <a:r>
              <a:rPr lang="en-US" sz="700" spc="-21" dirty="0">
                <a:solidFill>
                  <a:srgbClr val="231F20"/>
                </a:solidFill>
                <a:latin typeface="Verdana" charset="0"/>
                <a:ea typeface="Verdana" charset="0"/>
                <a:cs typeface="Verdana" charset="0"/>
              </a:rPr>
              <a:t>Margaret wants to make  some soup for the week.  She phones her friend to  see if she can get a ride  tomorrow. She plans on  using her coupons.</a:t>
            </a:r>
          </a:p>
        </p:txBody>
      </p:sp>
      <p:sp>
        <p:nvSpPr>
          <p:cNvPr id="217" name="object 170"/>
          <p:cNvSpPr/>
          <p:nvPr/>
        </p:nvSpPr>
        <p:spPr>
          <a:xfrm>
            <a:off x="1505412" y="3288609"/>
            <a:ext cx="441959" cy="280035"/>
          </a:xfrm>
          <a:custGeom>
            <a:avLst/>
            <a:gdLst/>
            <a:ahLst/>
            <a:cxnLst/>
            <a:rect l="l" t="t" r="r" b="b"/>
            <a:pathLst>
              <a:path w="441960" h="280035">
                <a:moveTo>
                  <a:pt x="436562" y="0"/>
                </a:moveTo>
                <a:lnTo>
                  <a:pt x="3149" y="0"/>
                </a:lnTo>
                <a:lnTo>
                  <a:pt x="0" y="3136"/>
                </a:lnTo>
                <a:lnTo>
                  <a:pt x="0" y="276453"/>
                </a:lnTo>
                <a:lnTo>
                  <a:pt x="3149" y="279577"/>
                </a:lnTo>
                <a:lnTo>
                  <a:pt x="438226" y="279577"/>
                </a:lnTo>
                <a:lnTo>
                  <a:pt x="441388" y="276453"/>
                </a:lnTo>
                <a:lnTo>
                  <a:pt x="441388" y="264693"/>
                </a:lnTo>
                <a:lnTo>
                  <a:pt x="15748" y="264693"/>
                </a:lnTo>
                <a:lnTo>
                  <a:pt x="15748" y="15621"/>
                </a:lnTo>
                <a:lnTo>
                  <a:pt x="441388" y="15621"/>
                </a:lnTo>
                <a:lnTo>
                  <a:pt x="441388" y="7950"/>
                </a:lnTo>
                <a:lnTo>
                  <a:pt x="441744" y="6261"/>
                </a:lnTo>
                <a:lnTo>
                  <a:pt x="441413" y="4546"/>
                </a:lnTo>
                <a:lnTo>
                  <a:pt x="439077" y="1206"/>
                </a:lnTo>
                <a:lnTo>
                  <a:pt x="436562" y="0"/>
                </a:lnTo>
                <a:close/>
              </a:path>
              <a:path w="441960" h="280035">
                <a:moveTo>
                  <a:pt x="94424" y="234797"/>
                </a:moveTo>
                <a:lnTo>
                  <a:pt x="85725" y="234797"/>
                </a:lnTo>
                <a:lnTo>
                  <a:pt x="82575" y="237921"/>
                </a:lnTo>
                <a:lnTo>
                  <a:pt x="82575" y="264693"/>
                </a:lnTo>
                <a:lnTo>
                  <a:pt x="97574" y="264693"/>
                </a:lnTo>
                <a:lnTo>
                  <a:pt x="97574" y="237921"/>
                </a:lnTo>
                <a:lnTo>
                  <a:pt x="94424" y="234797"/>
                </a:lnTo>
                <a:close/>
              </a:path>
              <a:path w="441960" h="280035">
                <a:moveTo>
                  <a:pt x="441388" y="15621"/>
                </a:moveTo>
                <a:lnTo>
                  <a:pt x="426389" y="15621"/>
                </a:lnTo>
                <a:lnTo>
                  <a:pt x="426389" y="264693"/>
                </a:lnTo>
                <a:lnTo>
                  <a:pt x="441388" y="264693"/>
                </a:lnTo>
                <a:lnTo>
                  <a:pt x="441388" y="15621"/>
                </a:lnTo>
                <a:close/>
              </a:path>
              <a:path w="441960" h="280035">
                <a:moveTo>
                  <a:pt x="94424" y="180111"/>
                </a:moveTo>
                <a:lnTo>
                  <a:pt x="85725" y="180111"/>
                </a:lnTo>
                <a:lnTo>
                  <a:pt x="82575" y="183235"/>
                </a:lnTo>
                <a:lnTo>
                  <a:pt x="82575" y="221767"/>
                </a:lnTo>
                <a:lnTo>
                  <a:pt x="85725" y="224891"/>
                </a:lnTo>
                <a:lnTo>
                  <a:pt x="94424" y="224891"/>
                </a:lnTo>
                <a:lnTo>
                  <a:pt x="97574" y="221767"/>
                </a:lnTo>
                <a:lnTo>
                  <a:pt x="97574" y="183235"/>
                </a:lnTo>
                <a:lnTo>
                  <a:pt x="94424" y="180111"/>
                </a:lnTo>
                <a:close/>
              </a:path>
              <a:path w="441960" h="280035">
                <a:moveTo>
                  <a:pt x="136575" y="163258"/>
                </a:moveTo>
                <a:lnTo>
                  <a:pt x="126923" y="175882"/>
                </a:lnTo>
                <a:lnTo>
                  <a:pt x="134003" y="182043"/>
                </a:lnTo>
                <a:lnTo>
                  <a:pt x="141778" y="186710"/>
                </a:lnTo>
                <a:lnTo>
                  <a:pt x="150107" y="189960"/>
                </a:lnTo>
                <a:lnTo>
                  <a:pt x="158851" y="191871"/>
                </a:lnTo>
                <a:lnTo>
                  <a:pt x="158851" y="203644"/>
                </a:lnTo>
                <a:lnTo>
                  <a:pt x="167017" y="203644"/>
                </a:lnTo>
                <a:lnTo>
                  <a:pt x="167017" y="192709"/>
                </a:lnTo>
                <a:lnTo>
                  <a:pt x="175933" y="191871"/>
                </a:lnTo>
                <a:lnTo>
                  <a:pt x="183349" y="188506"/>
                </a:lnTo>
                <a:lnTo>
                  <a:pt x="193751" y="178409"/>
                </a:lnTo>
                <a:lnTo>
                  <a:pt x="194741" y="175882"/>
                </a:lnTo>
                <a:lnTo>
                  <a:pt x="159588" y="175882"/>
                </a:lnTo>
                <a:lnTo>
                  <a:pt x="153592" y="174620"/>
                </a:lnTo>
                <a:lnTo>
                  <a:pt x="147805" y="172094"/>
                </a:lnTo>
                <a:lnTo>
                  <a:pt x="142136" y="168287"/>
                </a:lnTo>
                <a:lnTo>
                  <a:pt x="136575" y="163258"/>
                </a:lnTo>
                <a:close/>
              </a:path>
              <a:path w="441960" h="280035">
                <a:moveTo>
                  <a:pt x="396938" y="175983"/>
                </a:moveTo>
                <a:lnTo>
                  <a:pt x="220256" y="175983"/>
                </a:lnTo>
                <a:lnTo>
                  <a:pt x="220256" y="193357"/>
                </a:lnTo>
                <a:lnTo>
                  <a:pt x="396938" y="193357"/>
                </a:lnTo>
                <a:lnTo>
                  <a:pt x="396938" y="175983"/>
                </a:lnTo>
                <a:close/>
              </a:path>
              <a:path w="441960" h="280035">
                <a:moveTo>
                  <a:pt x="165531" y="79959"/>
                </a:moveTo>
                <a:lnTo>
                  <a:pt x="157365" y="79959"/>
                </a:lnTo>
                <a:lnTo>
                  <a:pt x="157365" y="87528"/>
                </a:lnTo>
                <a:lnTo>
                  <a:pt x="148450" y="88366"/>
                </a:lnTo>
                <a:lnTo>
                  <a:pt x="141770" y="91732"/>
                </a:lnTo>
                <a:lnTo>
                  <a:pt x="136575" y="96786"/>
                </a:lnTo>
                <a:lnTo>
                  <a:pt x="131381" y="102679"/>
                </a:lnTo>
                <a:lnTo>
                  <a:pt x="128409" y="109410"/>
                </a:lnTo>
                <a:lnTo>
                  <a:pt x="128409" y="126238"/>
                </a:lnTo>
                <a:lnTo>
                  <a:pt x="159588" y="147269"/>
                </a:lnTo>
                <a:lnTo>
                  <a:pt x="159588" y="175882"/>
                </a:lnTo>
                <a:lnTo>
                  <a:pt x="194741" y="175882"/>
                </a:lnTo>
                <a:lnTo>
                  <a:pt x="195035" y="175133"/>
                </a:lnTo>
                <a:lnTo>
                  <a:pt x="168287" y="175133"/>
                </a:lnTo>
                <a:lnTo>
                  <a:pt x="168287" y="147777"/>
                </a:lnTo>
                <a:lnTo>
                  <a:pt x="194345" y="147777"/>
                </a:lnTo>
                <a:lnTo>
                  <a:pt x="193751" y="146431"/>
                </a:lnTo>
                <a:lnTo>
                  <a:pt x="189293" y="142227"/>
                </a:lnTo>
                <a:lnTo>
                  <a:pt x="184099" y="137172"/>
                </a:lnTo>
                <a:lnTo>
                  <a:pt x="177419" y="133807"/>
                </a:lnTo>
                <a:lnTo>
                  <a:pt x="167017" y="131279"/>
                </a:lnTo>
                <a:lnTo>
                  <a:pt x="166281" y="131279"/>
                </a:lnTo>
                <a:lnTo>
                  <a:pt x="166281" y="129997"/>
                </a:lnTo>
                <a:lnTo>
                  <a:pt x="157365" y="129997"/>
                </a:lnTo>
                <a:lnTo>
                  <a:pt x="152908" y="127558"/>
                </a:lnTo>
                <a:lnTo>
                  <a:pt x="149199" y="125933"/>
                </a:lnTo>
                <a:lnTo>
                  <a:pt x="147713" y="124294"/>
                </a:lnTo>
                <a:lnTo>
                  <a:pt x="145491" y="122669"/>
                </a:lnTo>
                <a:lnTo>
                  <a:pt x="144741" y="120230"/>
                </a:lnTo>
                <a:lnTo>
                  <a:pt x="144741" y="113703"/>
                </a:lnTo>
                <a:lnTo>
                  <a:pt x="145491" y="111264"/>
                </a:lnTo>
                <a:lnTo>
                  <a:pt x="149936" y="106375"/>
                </a:lnTo>
                <a:lnTo>
                  <a:pt x="152908" y="104749"/>
                </a:lnTo>
                <a:lnTo>
                  <a:pt x="166281" y="104749"/>
                </a:lnTo>
                <a:lnTo>
                  <a:pt x="166281" y="103517"/>
                </a:lnTo>
                <a:lnTo>
                  <a:pt x="189935" y="103517"/>
                </a:lnTo>
                <a:lnTo>
                  <a:pt x="193001" y="98463"/>
                </a:lnTo>
                <a:lnTo>
                  <a:pt x="186311" y="94032"/>
                </a:lnTo>
                <a:lnTo>
                  <a:pt x="179547" y="90785"/>
                </a:lnTo>
                <a:lnTo>
                  <a:pt x="172643" y="88644"/>
                </a:lnTo>
                <a:lnTo>
                  <a:pt x="165531" y="87528"/>
                </a:lnTo>
                <a:lnTo>
                  <a:pt x="165531" y="79959"/>
                </a:lnTo>
                <a:close/>
              </a:path>
              <a:path w="441960" h="280035">
                <a:moveTo>
                  <a:pt x="194345" y="147777"/>
                </a:moveTo>
                <a:lnTo>
                  <a:pt x="168287" y="147777"/>
                </a:lnTo>
                <a:lnTo>
                  <a:pt x="173482" y="149479"/>
                </a:lnTo>
                <a:lnTo>
                  <a:pt x="176453" y="152044"/>
                </a:lnTo>
                <a:lnTo>
                  <a:pt x="178689" y="153758"/>
                </a:lnTo>
                <a:lnTo>
                  <a:pt x="180911" y="156324"/>
                </a:lnTo>
                <a:lnTo>
                  <a:pt x="181648" y="158889"/>
                </a:lnTo>
                <a:lnTo>
                  <a:pt x="181615" y="165836"/>
                </a:lnTo>
                <a:lnTo>
                  <a:pt x="180911" y="168287"/>
                </a:lnTo>
                <a:lnTo>
                  <a:pt x="177939" y="170853"/>
                </a:lnTo>
                <a:lnTo>
                  <a:pt x="175717" y="173418"/>
                </a:lnTo>
                <a:lnTo>
                  <a:pt x="172745" y="174269"/>
                </a:lnTo>
                <a:lnTo>
                  <a:pt x="168287" y="175133"/>
                </a:lnTo>
                <a:lnTo>
                  <a:pt x="195035" y="175133"/>
                </a:lnTo>
                <a:lnTo>
                  <a:pt x="196713" y="170853"/>
                </a:lnTo>
                <a:lnTo>
                  <a:pt x="196723" y="153162"/>
                </a:lnTo>
                <a:lnTo>
                  <a:pt x="194345" y="147777"/>
                </a:lnTo>
                <a:close/>
              </a:path>
              <a:path w="441960" h="280035">
                <a:moveTo>
                  <a:pt x="94424" y="121043"/>
                </a:moveTo>
                <a:lnTo>
                  <a:pt x="85725" y="121043"/>
                </a:lnTo>
                <a:lnTo>
                  <a:pt x="82575" y="124180"/>
                </a:lnTo>
                <a:lnTo>
                  <a:pt x="82575" y="162699"/>
                </a:lnTo>
                <a:lnTo>
                  <a:pt x="85725" y="165836"/>
                </a:lnTo>
                <a:lnTo>
                  <a:pt x="94424" y="165836"/>
                </a:lnTo>
                <a:lnTo>
                  <a:pt x="97574" y="162699"/>
                </a:lnTo>
                <a:lnTo>
                  <a:pt x="97574" y="124180"/>
                </a:lnTo>
                <a:lnTo>
                  <a:pt x="94424" y="121043"/>
                </a:lnTo>
                <a:close/>
              </a:path>
              <a:path w="441960" h="280035">
                <a:moveTo>
                  <a:pt x="396938" y="133934"/>
                </a:moveTo>
                <a:lnTo>
                  <a:pt x="220256" y="133934"/>
                </a:lnTo>
                <a:lnTo>
                  <a:pt x="220256" y="151307"/>
                </a:lnTo>
                <a:lnTo>
                  <a:pt x="396938" y="151307"/>
                </a:lnTo>
                <a:lnTo>
                  <a:pt x="396938" y="133934"/>
                </a:lnTo>
                <a:close/>
              </a:path>
              <a:path w="441960" h="280035">
                <a:moveTo>
                  <a:pt x="166281" y="104749"/>
                </a:moveTo>
                <a:lnTo>
                  <a:pt x="157365" y="104749"/>
                </a:lnTo>
                <a:lnTo>
                  <a:pt x="157365" y="129997"/>
                </a:lnTo>
                <a:lnTo>
                  <a:pt x="166281" y="129997"/>
                </a:lnTo>
                <a:lnTo>
                  <a:pt x="166281" y="104749"/>
                </a:lnTo>
                <a:close/>
              </a:path>
              <a:path w="441960" h="280035">
                <a:moveTo>
                  <a:pt x="189935" y="103517"/>
                </a:moveTo>
                <a:lnTo>
                  <a:pt x="166281" y="103517"/>
                </a:lnTo>
                <a:lnTo>
                  <a:pt x="172961" y="104355"/>
                </a:lnTo>
                <a:lnTo>
                  <a:pt x="178904" y="106883"/>
                </a:lnTo>
                <a:lnTo>
                  <a:pt x="184835" y="111925"/>
                </a:lnTo>
                <a:lnTo>
                  <a:pt x="189935" y="103517"/>
                </a:lnTo>
                <a:close/>
              </a:path>
              <a:path w="441960" h="280035">
                <a:moveTo>
                  <a:pt x="396938" y="90868"/>
                </a:moveTo>
                <a:lnTo>
                  <a:pt x="220256" y="90868"/>
                </a:lnTo>
                <a:lnTo>
                  <a:pt x="220256" y="108242"/>
                </a:lnTo>
                <a:lnTo>
                  <a:pt x="396938" y="108242"/>
                </a:lnTo>
                <a:lnTo>
                  <a:pt x="396938" y="90868"/>
                </a:lnTo>
                <a:close/>
              </a:path>
              <a:path w="441960" h="280035">
                <a:moveTo>
                  <a:pt x="94424" y="59067"/>
                </a:moveTo>
                <a:lnTo>
                  <a:pt x="85725" y="59067"/>
                </a:lnTo>
                <a:lnTo>
                  <a:pt x="82575" y="62191"/>
                </a:lnTo>
                <a:lnTo>
                  <a:pt x="82575" y="100723"/>
                </a:lnTo>
                <a:lnTo>
                  <a:pt x="85725" y="103847"/>
                </a:lnTo>
                <a:lnTo>
                  <a:pt x="94424" y="103847"/>
                </a:lnTo>
                <a:lnTo>
                  <a:pt x="97574" y="100723"/>
                </a:lnTo>
                <a:lnTo>
                  <a:pt x="97574" y="62191"/>
                </a:lnTo>
                <a:lnTo>
                  <a:pt x="94424" y="59067"/>
                </a:lnTo>
                <a:close/>
              </a:path>
              <a:path w="441960" h="280035">
                <a:moveTo>
                  <a:pt x="97574" y="15621"/>
                </a:moveTo>
                <a:lnTo>
                  <a:pt x="82575" y="15621"/>
                </a:lnTo>
                <a:lnTo>
                  <a:pt x="82575" y="44577"/>
                </a:lnTo>
                <a:lnTo>
                  <a:pt x="85725" y="47701"/>
                </a:lnTo>
                <a:lnTo>
                  <a:pt x="94424" y="47701"/>
                </a:lnTo>
                <a:lnTo>
                  <a:pt x="97574" y="44577"/>
                </a:lnTo>
                <a:lnTo>
                  <a:pt x="97574" y="15621"/>
                </a:lnTo>
                <a:close/>
              </a:path>
            </a:pathLst>
          </a:custGeom>
          <a:solidFill>
            <a:srgbClr val="231F20"/>
          </a:solidFill>
        </p:spPr>
        <p:txBody>
          <a:bodyPr wrap="square" lIns="0" tIns="0" rIns="0" bIns="0" rtlCol="0"/>
          <a:lstStyle/>
          <a:p>
            <a:endParaRPr/>
          </a:p>
        </p:txBody>
      </p:sp>
      <p:sp>
        <p:nvSpPr>
          <p:cNvPr id="218" name="object 58"/>
          <p:cNvSpPr>
            <a:spLocks noChangeAspect="1"/>
          </p:cNvSpPr>
          <p:nvPr/>
        </p:nvSpPr>
        <p:spPr>
          <a:xfrm>
            <a:off x="6588633" y="3657756"/>
            <a:ext cx="1138887" cy="67486"/>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19" name="object 60"/>
          <p:cNvSpPr>
            <a:spLocks noChangeAspect="1"/>
          </p:cNvSpPr>
          <p:nvPr/>
        </p:nvSpPr>
        <p:spPr>
          <a:xfrm>
            <a:off x="6583461" y="3115560"/>
            <a:ext cx="1181118" cy="530852"/>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20" name="object 59"/>
          <p:cNvSpPr txBox="1">
            <a:spLocks noChangeAspect="1"/>
          </p:cNvSpPr>
          <p:nvPr/>
        </p:nvSpPr>
        <p:spPr>
          <a:xfrm>
            <a:off x="6632832" y="3169788"/>
            <a:ext cx="1132772" cy="441854"/>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“I miss fishing and gathering acorns. I am too old to gather traditional foods.”</a:t>
            </a:r>
            <a:endParaRPr lang="en-US" sz="700" b="1" dirty="0">
              <a:solidFill>
                <a:srgbClr val="231F20"/>
              </a:solidFill>
              <a:latin typeface="Verdana" charset="0"/>
              <a:ea typeface="Verdana" charset="0"/>
              <a:cs typeface="Verdana" charset="0"/>
            </a:endParaRPr>
          </a:p>
        </p:txBody>
      </p:sp>
      <p:sp>
        <p:nvSpPr>
          <p:cNvPr id="221" name="object 62"/>
          <p:cNvSpPr>
            <a:spLocks noChangeAspect="1"/>
          </p:cNvSpPr>
          <p:nvPr/>
        </p:nvSpPr>
        <p:spPr>
          <a:xfrm>
            <a:off x="7247307" y="3082295"/>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222" name="object 131"/>
          <p:cNvSpPr>
            <a:spLocks noChangeAspect="1"/>
          </p:cNvSpPr>
          <p:nvPr/>
        </p:nvSpPr>
        <p:spPr>
          <a:xfrm>
            <a:off x="7947043"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8F85"/>
          </a:solidFill>
        </p:spPr>
        <p:txBody>
          <a:bodyPr wrap="square" lIns="0" tIns="0" rIns="0" bIns="0" rtlCol="0"/>
          <a:lstStyle/>
          <a:p>
            <a:endParaRPr sz="1350"/>
          </a:p>
        </p:txBody>
      </p:sp>
      <p:sp>
        <p:nvSpPr>
          <p:cNvPr id="99" name="object 140"/>
          <p:cNvSpPr txBox="1">
            <a:spLocks noChangeAspect="1"/>
          </p:cNvSpPr>
          <p:nvPr/>
        </p:nvSpPr>
        <p:spPr>
          <a:xfrm>
            <a:off x="7968650"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14</a:t>
            </a:r>
            <a:endParaRPr sz="770">
              <a:latin typeface="Arial"/>
              <a:cs typeface="Arial"/>
            </a:endParaRPr>
          </a:p>
        </p:txBody>
      </p:sp>
      <p:sp>
        <p:nvSpPr>
          <p:cNvPr id="223" name="object 58"/>
          <p:cNvSpPr>
            <a:spLocks noChangeAspect="1"/>
          </p:cNvSpPr>
          <p:nvPr/>
        </p:nvSpPr>
        <p:spPr>
          <a:xfrm>
            <a:off x="7827378" y="3543275"/>
            <a:ext cx="1138887" cy="67486"/>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24" name="object 60"/>
          <p:cNvSpPr>
            <a:spLocks noChangeAspect="1"/>
          </p:cNvSpPr>
          <p:nvPr/>
        </p:nvSpPr>
        <p:spPr>
          <a:xfrm>
            <a:off x="7822206" y="2748711"/>
            <a:ext cx="1181118" cy="77988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25" name="object 59"/>
          <p:cNvSpPr txBox="1">
            <a:spLocks noChangeAspect="1"/>
          </p:cNvSpPr>
          <p:nvPr/>
        </p:nvSpPr>
        <p:spPr>
          <a:xfrm>
            <a:off x="7856974" y="2828859"/>
            <a:ext cx="1094688" cy="657298"/>
          </a:xfrm>
          <a:prstGeom prst="rect">
            <a:avLst/>
          </a:prstGeom>
        </p:spPr>
        <p:txBody>
          <a:bodyPr vert="horz" wrap="square" lIns="0" tIns="10861" rIns="0" bIns="0" rtlCol="0">
            <a:spAutoFit/>
          </a:bodyPr>
          <a:lstStyle/>
          <a:p>
            <a:pPr marL="51046" marR="4344" indent="-40728">
              <a:spcBef>
                <a:spcPts val="86"/>
              </a:spcBef>
            </a:pPr>
            <a:r>
              <a:rPr lang="en-US" sz="700" b="1" dirty="0">
                <a:solidFill>
                  <a:srgbClr val="231F20"/>
                </a:solidFill>
                <a:latin typeface="Verdana" charset="0"/>
                <a:ea typeface="Verdana" charset="0"/>
                <a:cs typeface="Verdana" charset="0"/>
              </a:rPr>
              <a:t>“I wish my son didn’t  have to leave today.  It’s nice to have  someone in the  house and to share  meals with him.”</a:t>
            </a:r>
          </a:p>
        </p:txBody>
      </p:sp>
      <p:sp>
        <p:nvSpPr>
          <p:cNvPr id="226" name="object 62"/>
          <p:cNvSpPr>
            <a:spLocks noChangeAspect="1"/>
          </p:cNvSpPr>
          <p:nvPr/>
        </p:nvSpPr>
        <p:spPr>
          <a:xfrm>
            <a:off x="8486052" y="2715447"/>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227" name="object 6"/>
          <p:cNvSpPr txBox="1">
            <a:spLocks noChangeAspect="1"/>
          </p:cNvSpPr>
          <p:nvPr/>
        </p:nvSpPr>
        <p:spPr>
          <a:xfrm>
            <a:off x="3987753" y="5490299"/>
            <a:ext cx="1189008" cy="503410"/>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a:solidFill>
                  <a:srgbClr val="231F20"/>
                </a:solidFill>
                <a:latin typeface="Arial"/>
                <a:cs typeface="Arial"/>
              </a:rPr>
              <a:t>Margaret thinks about  going back to Howonquet  for lunch, but it’s raining  and she’s tired.</a:t>
            </a:r>
          </a:p>
        </p:txBody>
      </p:sp>
      <p:grpSp>
        <p:nvGrpSpPr>
          <p:cNvPr id="228" name="Group 227"/>
          <p:cNvGrpSpPr/>
          <p:nvPr/>
        </p:nvGrpSpPr>
        <p:grpSpPr>
          <a:xfrm>
            <a:off x="4750676" y="6047469"/>
            <a:ext cx="383864" cy="411426"/>
            <a:chOff x="5840643" y="6840708"/>
            <a:chExt cx="450215" cy="482541"/>
          </a:xfrm>
        </p:grpSpPr>
        <p:sp>
          <p:nvSpPr>
            <p:cNvPr id="229" name="object 161"/>
            <p:cNvSpPr/>
            <p:nvPr/>
          </p:nvSpPr>
          <p:spPr>
            <a:xfrm>
              <a:off x="5840643" y="6840708"/>
              <a:ext cx="450215" cy="327660"/>
            </a:xfrm>
            <a:custGeom>
              <a:avLst/>
              <a:gdLst/>
              <a:ahLst/>
              <a:cxnLst/>
              <a:rect l="l" t="t" r="r" b="b"/>
              <a:pathLst>
                <a:path w="450214" h="327659">
                  <a:moveTo>
                    <a:pt x="225082" y="0"/>
                  </a:moveTo>
                  <a:lnTo>
                    <a:pt x="175047" y="9699"/>
                  </a:lnTo>
                  <a:lnTo>
                    <a:pt x="131089" y="38849"/>
                  </a:lnTo>
                  <a:lnTo>
                    <a:pt x="100910" y="86310"/>
                  </a:lnTo>
                  <a:lnTo>
                    <a:pt x="95758" y="103911"/>
                  </a:lnTo>
                  <a:lnTo>
                    <a:pt x="57987" y="116792"/>
                  </a:lnTo>
                  <a:lnTo>
                    <a:pt x="27605" y="141352"/>
                  </a:lnTo>
                  <a:lnTo>
                    <a:pt x="7359" y="174925"/>
                  </a:lnTo>
                  <a:lnTo>
                    <a:pt x="0" y="214845"/>
                  </a:lnTo>
                  <a:lnTo>
                    <a:pt x="8861" y="258597"/>
                  </a:lnTo>
                  <a:lnTo>
                    <a:pt x="33008" y="294373"/>
                  </a:lnTo>
                  <a:lnTo>
                    <a:pt x="68788" y="318519"/>
                  </a:lnTo>
                  <a:lnTo>
                    <a:pt x="112547" y="327380"/>
                  </a:lnTo>
                  <a:lnTo>
                    <a:pt x="352971" y="327380"/>
                  </a:lnTo>
                  <a:lnTo>
                    <a:pt x="390794" y="319741"/>
                  </a:lnTo>
                  <a:lnTo>
                    <a:pt x="421689" y="298910"/>
                  </a:lnTo>
                  <a:lnTo>
                    <a:pt x="442523" y="268016"/>
                  </a:lnTo>
                  <a:lnTo>
                    <a:pt x="450164" y="230187"/>
                  </a:lnTo>
                  <a:lnTo>
                    <a:pt x="442925" y="193418"/>
                  </a:lnTo>
                  <a:lnTo>
                    <a:pt x="423133" y="163177"/>
                  </a:lnTo>
                  <a:lnTo>
                    <a:pt x="393676" y="142264"/>
                  </a:lnTo>
                  <a:lnTo>
                    <a:pt x="357441" y="133476"/>
                  </a:lnTo>
                  <a:lnTo>
                    <a:pt x="355165" y="107927"/>
                  </a:lnTo>
                  <a:lnTo>
                    <a:pt x="336081" y="59819"/>
                  </a:lnTo>
                  <a:lnTo>
                    <a:pt x="298237" y="21838"/>
                  </a:lnTo>
                  <a:lnTo>
                    <a:pt x="250476" y="2423"/>
                  </a:lnTo>
                  <a:lnTo>
                    <a:pt x="225082" y="0"/>
                  </a:lnTo>
                  <a:close/>
                </a:path>
              </a:pathLst>
            </a:custGeom>
            <a:solidFill>
              <a:srgbClr val="FFFFFF"/>
            </a:solidFill>
          </p:spPr>
          <p:txBody>
            <a:bodyPr wrap="square" lIns="0" tIns="0" rIns="0" bIns="0" rtlCol="0"/>
            <a:lstStyle/>
            <a:p>
              <a:endParaRPr/>
            </a:p>
          </p:txBody>
        </p:sp>
        <p:sp>
          <p:nvSpPr>
            <p:cNvPr id="230" name="object 162"/>
            <p:cNvSpPr/>
            <p:nvPr/>
          </p:nvSpPr>
          <p:spPr>
            <a:xfrm>
              <a:off x="5840643" y="6840708"/>
              <a:ext cx="450215" cy="327660"/>
            </a:xfrm>
            <a:custGeom>
              <a:avLst/>
              <a:gdLst/>
              <a:ahLst/>
              <a:cxnLst/>
              <a:rect l="l" t="t" r="r" b="b"/>
              <a:pathLst>
                <a:path w="450214" h="327659">
                  <a:moveTo>
                    <a:pt x="225082" y="0"/>
                  </a:moveTo>
                  <a:lnTo>
                    <a:pt x="175047" y="9699"/>
                  </a:lnTo>
                  <a:lnTo>
                    <a:pt x="131089" y="38849"/>
                  </a:lnTo>
                  <a:lnTo>
                    <a:pt x="100910" y="86310"/>
                  </a:lnTo>
                  <a:lnTo>
                    <a:pt x="95758" y="103911"/>
                  </a:lnTo>
                  <a:lnTo>
                    <a:pt x="57987" y="116792"/>
                  </a:lnTo>
                  <a:lnTo>
                    <a:pt x="27605" y="141352"/>
                  </a:lnTo>
                  <a:lnTo>
                    <a:pt x="7359" y="174925"/>
                  </a:lnTo>
                  <a:lnTo>
                    <a:pt x="0" y="214845"/>
                  </a:lnTo>
                  <a:lnTo>
                    <a:pt x="8861" y="258597"/>
                  </a:lnTo>
                  <a:lnTo>
                    <a:pt x="33008" y="294373"/>
                  </a:lnTo>
                  <a:lnTo>
                    <a:pt x="68788" y="318519"/>
                  </a:lnTo>
                  <a:lnTo>
                    <a:pt x="112547" y="327380"/>
                  </a:lnTo>
                  <a:lnTo>
                    <a:pt x="352971" y="327380"/>
                  </a:lnTo>
                  <a:lnTo>
                    <a:pt x="390794" y="319741"/>
                  </a:lnTo>
                  <a:lnTo>
                    <a:pt x="421689" y="298910"/>
                  </a:lnTo>
                  <a:lnTo>
                    <a:pt x="442523" y="268016"/>
                  </a:lnTo>
                  <a:lnTo>
                    <a:pt x="450164" y="230187"/>
                  </a:lnTo>
                  <a:lnTo>
                    <a:pt x="442925" y="193418"/>
                  </a:lnTo>
                  <a:lnTo>
                    <a:pt x="423133" y="163177"/>
                  </a:lnTo>
                  <a:lnTo>
                    <a:pt x="393676" y="142264"/>
                  </a:lnTo>
                  <a:lnTo>
                    <a:pt x="357441" y="133476"/>
                  </a:lnTo>
                  <a:lnTo>
                    <a:pt x="355165" y="107927"/>
                  </a:lnTo>
                  <a:lnTo>
                    <a:pt x="336081" y="59819"/>
                  </a:lnTo>
                  <a:lnTo>
                    <a:pt x="298237" y="21838"/>
                  </a:lnTo>
                  <a:lnTo>
                    <a:pt x="250476" y="2423"/>
                  </a:lnTo>
                  <a:lnTo>
                    <a:pt x="225082" y="0"/>
                  </a:lnTo>
                  <a:close/>
                </a:path>
              </a:pathLst>
            </a:custGeom>
            <a:ln w="16573">
              <a:solidFill>
                <a:srgbClr val="231F20"/>
              </a:solidFill>
            </a:ln>
          </p:spPr>
          <p:txBody>
            <a:bodyPr wrap="square" lIns="0" tIns="0" rIns="0" bIns="0" rtlCol="0"/>
            <a:lstStyle/>
            <a:p>
              <a:endParaRPr/>
            </a:p>
          </p:txBody>
        </p:sp>
        <p:sp>
          <p:nvSpPr>
            <p:cNvPr id="231" name="object 163"/>
            <p:cNvSpPr/>
            <p:nvPr/>
          </p:nvSpPr>
          <p:spPr>
            <a:xfrm>
              <a:off x="5910872" y="7193529"/>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sp>
          <p:nvSpPr>
            <p:cNvPr id="232" name="object 164"/>
            <p:cNvSpPr/>
            <p:nvPr/>
          </p:nvSpPr>
          <p:spPr>
            <a:xfrm>
              <a:off x="5997833" y="7193529"/>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sp>
          <p:nvSpPr>
            <p:cNvPr id="233" name="object 165"/>
            <p:cNvSpPr/>
            <p:nvPr/>
          </p:nvSpPr>
          <p:spPr>
            <a:xfrm>
              <a:off x="6084794" y="7193529"/>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sp>
          <p:nvSpPr>
            <p:cNvPr id="234" name="object 166"/>
            <p:cNvSpPr/>
            <p:nvPr/>
          </p:nvSpPr>
          <p:spPr>
            <a:xfrm>
              <a:off x="6171756" y="7193529"/>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sp>
          <p:nvSpPr>
            <p:cNvPr id="235" name="object 167"/>
            <p:cNvSpPr/>
            <p:nvPr/>
          </p:nvSpPr>
          <p:spPr>
            <a:xfrm>
              <a:off x="5931334" y="7265464"/>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sp>
          <p:nvSpPr>
            <p:cNvPr id="236" name="object 168"/>
            <p:cNvSpPr/>
            <p:nvPr/>
          </p:nvSpPr>
          <p:spPr>
            <a:xfrm>
              <a:off x="6018295" y="7265464"/>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sp>
          <p:nvSpPr>
            <p:cNvPr id="237" name="object 169"/>
            <p:cNvSpPr/>
            <p:nvPr/>
          </p:nvSpPr>
          <p:spPr>
            <a:xfrm>
              <a:off x="6105257" y="7265464"/>
              <a:ext cx="43815" cy="57785"/>
            </a:xfrm>
            <a:custGeom>
              <a:avLst/>
              <a:gdLst/>
              <a:ahLst/>
              <a:cxnLst/>
              <a:rect l="l" t="t" r="r" b="b"/>
              <a:pathLst>
                <a:path w="43814" h="57784">
                  <a:moveTo>
                    <a:pt x="33413" y="0"/>
                  </a:moveTo>
                  <a:lnTo>
                    <a:pt x="28168" y="368"/>
                  </a:lnTo>
                  <a:lnTo>
                    <a:pt x="25057" y="2197"/>
                  </a:lnTo>
                  <a:lnTo>
                    <a:pt x="0" y="45631"/>
                  </a:lnTo>
                  <a:lnTo>
                    <a:pt x="1612" y="51828"/>
                  </a:lnTo>
                  <a:lnTo>
                    <a:pt x="11404" y="57480"/>
                  </a:lnTo>
                  <a:lnTo>
                    <a:pt x="17589" y="55867"/>
                  </a:lnTo>
                  <a:lnTo>
                    <a:pt x="43700" y="10591"/>
                  </a:lnTo>
                  <a:lnTo>
                    <a:pt x="42087" y="4406"/>
                  </a:lnTo>
                  <a:lnTo>
                    <a:pt x="35369" y="520"/>
                  </a:lnTo>
                  <a:lnTo>
                    <a:pt x="33413" y="0"/>
                  </a:lnTo>
                  <a:close/>
                </a:path>
              </a:pathLst>
            </a:custGeom>
            <a:solidFill>
              <a:srgbClr val="231F20"/>
            </a:solidFill>
          </p:spPr>
          <p:txBody>
            <a:bodyPr wrap="square" lIns="0" tIns="0" rIns="0" bIns="0" rtlCol="0"/>
            <a:lstStyle/>
            <a:p>
              <a:endParaRPr/>
            </a:p>
          </p:txBody>
        </p:sp>
      </p:grpSp>
      <p:grpSp>
        <p:nvGrpSpPr>
          <p:cNvPr id="280" name="Group 279"/>
          <p:cNvGrpSpPr/>
          <p:nvPr/>
        </p:nvGrpSpPr>
        <p:grpSpPr>
          <a:xfrm>
            <a:off x="5190338" y="4474724"/>
            <a:ext cx="1309705" cy="596039"/>
            <a:chOff x="5190338" y="4474724"/>
            <a:chExt cx="1309705" cy="596039"/>
          </a:xfrm>
        </p:grpSpPr>
        <p:sp>
          <p:nvSpPr>
            <p:cNvPr id="241" name="object 58"/>
            <p:cNvSpPr>
              <a:spLocks noChangeAspect="1"/>
            </p:cNvSpPr>
            <p:nvPr/>
          </p:nvSpPr>
          <p:spPr>
            <a:xfrm>
              <a:off x="5194489" y="4924041"/>
              <a:ext cx="1148884" cy="108605"/>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42" name="object 60"/>
            <p:cNvSpPr>
              <a:spLocks noChangeAspect="1"/>
            </p:cNvSpPr>
            <p:nvPr/>
          </p:nvSpPr>
          <p:spPr>
            <a:xfrm>
              <a:off x="5190338" y="4507989"/>
              <a:ext cx="1309705" cy="562774"/>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43" name="object 59"/>
            <p:cNvSpPr txBox="1">
              <a:spLocks noChangeAspect="1"/>
            </p:cNvSpPr>
            <p:nvPr/>
          </p:nvSpPr>
          <p:spPr>
            <a:xfrm>
              <a:off x="5234760" y="4562217"/>
              <a:ext cx="1213643" cy="441854"/>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“I wish we had gone to Grocery Outlet. I could have bought more with my money.”</a:t>
              </a:r>
              <a:endParaRPr lang="en-US" sz="700" b="1" dirty="0">
                <a:solidFill>
                  <a:srgbClr val="231F20"/>
                </a:solidFill>
                <a:latin typeface="Verdana" charset="0"/>
                <a:ea typeface="Verdana" charset="0"/>
                <a:cs typeface="Verdana" charset="0"/>
              </a:endParaRPr>
            </a:p>
          </p:txBody>
        </p:sp>
        <p:sp>
          <p:nvSpPr>
            <p:cNvPr id="244" name="object 62"/>
            <p:cNvSpPr>
              <a:spLocks noChangeAspect="1"/>
            </p:cNvSpPr>
            <p:nvPr/>
          </p:nvSpPr>
          <p:spPr>
            <a:xfrm>
              <a:off x="6146175" y="4474724"/>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grpSp>
      <p:grpSp>
        <p:nvGrpSpPr>
          <p:cNvPr id="245" name="Group 244"/>
          <p:cNvGrpSpPr/>
          <p:nvPr/>
        </p:nvGrpSpPr>
        <p:grpSpPr>
          <a:xfrm>
            <a:off x="2737100" y="4646056"/>
            <a:ext cx="440371" cy="355436"/>
            <a:chOff x="3483307" y="5172589"/>
            <a:chExt cx="532765" cy="430010"/>
          </a:xfrm>
        </p:grpSpPr>
        <p:sp>
          <p:nvSpPr>
            <p:cNvPr id="246" name="object 171"/>
            <p:cNvSpPr/>
            <p:nvPr/>
          </p:nvSpPr>
          <p:spPr>
            <a:xfrm>
              <a:off x="3678678" y="5232773"/>
              <a:ext cx="330835" cy="368935"/>
            </a:xfrm>
            <a:custGeom>
              <a:avLst/>
              <a:gdLst/>
              <a:ahLst/>
              <a:cxnLst/>
              <a:rect l="l" t="t" r="r" b="b"/>
              <a:pathLst>
                <a:path w="330835" h="368935">
                  <a:moveTo>
                    <a:pt x="86956" y="236688"/>
                  </a:moveTo>
                  <a:lnTo>
                    <a:pt x="24612" y="253096"/>
                  </a:lnTo>
                  <a:lnTo>
                    <a:pt x="0" y="274254"/>
                  </a:lnTo>
                  <a:lnTo>
                    <a:pt x="11480" y="354823"/>
                  </a:lnTo>
                  <a:lnTo>
                    <a:pt x="76649" y="368513"/>
                  </a:lnTo>
                  <a:lnTo>
                    <a:pt x="120589" y="365898"/>
                  </a:lnTo>
                  <a:lnTo>
                    <a:pt x="163296" y="340518"/>
                  </a:lnTo>
                  <a:lnTo>
                    <a:pt x="224764" y="285913"/>
                  </a:lnTo>
                  <a:lnTo>
                    <a:pt x="234879" y="274254"/>
                  </a:lnTo>
                  <a:lnTo>
                    <a:pt x="137820" y="274254"/>
                  </a:lnTo>
                  <a:lnTo>
                    <a:pt x="86956" y="236688"/>
                  </a:lnTo>
                  <a:close/>
                </a:path>
                <a:path w="330835" h="368935">
                  <a:moveTo>
                    <a:pt x="302981" y="0"/>
                  </a:moveTo>
                  <a:lnTo>
                    <a:pt x="263529" y="5764"/>
                  </a:lnTo>
                  <a:lnTo>
                    <a:pt x="226438" y="17681"/>
                  </a:lnTo>
                  <a:lnTo>
                    <a:pt x="210007" y="24217"/>
                  </a:lnTo>
                  <a:lnTo>
                    <a:pt x="198513" y="102157"/>
                  </a:lnTo>
                  <a:lnTo>
                    <a:pt x="223126" y="125131"/>
                  </a:lnTo>
                  <a:lnTo>
                    <a:pt x="237896" y="134974"/>
                  </a:lnTo>
                  <a:lnTo>
                    <a:pt x="259219" y="144816"/>
                  </a:lnTo>
                  <a:lnTo>
                    <a:pt x="175552" y="256386"/>
                  </a:lnTo>
                  <a:lnTo>
                    <a:pt x="137820" y="274254"/>
                  </a:lnTo>
                  <a:lnTo>
                    <a:pt x="234879" y="274254"/>
                  </a:lnTo>
                  <a:lnTo>
                    <a:pt x="269063" y="234854"/>
                  </a:lnTo>
                  <a:lnTo>
                    <a:pt x="299872" y="179877"/>
                  </a:lnTo>
                  <a:lnTo>
                    <a:pt x="319104" y="125539"/>
                  </a:lnTo>
                  <a:lnTo>
                    <a:pt x="328676" y="76396"/>
                  </a:lnTo>
                  <a:lnTo>
                    <a:pt x="330500" y="37005"/>
                  </a:lnTo>
                  <a:lnTo>
                    <a:pt x="326491" y="11923"/>
                  </a:lnTo>
                  <a:lnTo>
                    <a:pt x="302981" y="0"/>
                  </a:lnTo>
                  <a:close/>
                </a:path>
              </a:pathLst>
            </a:custGeom>
            <a:solidFill>
              <a:srgbClr val="FF8F85"/>
            </a:solidFill>
          </p:spPr>
          <p:txBody>
            <a:bodyPr wrap="square" lIns="0" tIns="0" rIns="0" bIns="0" rtlCol="0"/>
            <a:lstStyle/>
            <a:p>
              <a:endParaRPr/>
            </a:p>
          </p:txBody>
        </p:sp>
        <p:sp>
          <p:nvSpPr>
            <p:cNvPr id="247" name="object 172"/>
            <p:cNvSpPr/>
            <p:nvPr/>
          </p:nvSpPr>
          <p:spPr>
            <a:xfrm>
              <a:off x="3562284" y="5172589"/>
              <a:ext cx="215265" cy="200660"/>
            </a:xfrm>
            <a:custGeom>
              <a:avLst/>
              <a:gdLst/>
              <a:ahLst/>
              <a:cxnLst/>
              <a:rect l="l" t="t" r="r" b="b"/>
              <a:pathLst>
                <a:path w="215264" h="200660">
                  <a:moveTo>
                    <a:pt x="0" y="71297"/>
                  </a:moveTo>
                  <a:lnTo>
                    <a:pt x="5606" y="43575"/>
                  </a:lnTo>
                  <a:lnTo>
                    <a:pt x="20885" y="20908"/>
                  </a:lnTo>
                  <a:lnTo>
                    <a:pt x="43526" y="5612"/>
                  </a:lnTo>
                  <a:lnTo>
                    <a:pt x="71221" y="0"/>
                  </a:lnTo>
                  <a:lnTo>
                    <a:pt x="143662" y="0"/>
                  </a:lnTo>
                  <a:lnTo>
                    <a:pt x="171357" y="5612"/>
                  </a:lnTo>
                  <a:lnTo>
                    <a:pt x="193998" y="20908"/>
                  </a:lnTo>
                  <a:lnTo>
                    <a:pt x="209277" y="43575"/>
                  </a:lnTo>
                  <a:lnTo>
                    <a:pt x="214884" y="71297"/>
                  </a:lnTo>
                  <a:lnTo>
                    <a:pt x="214884" y="90436"/>
                  </a:lnTo>
                  <a:lnTo>
                    <a:pt x="201517" y="132056"/>
                  </a:lnTo>
                  <a:lnTo>
                    <a:pt x="166395" y="157988"/>
                  </a:lnTo>
                  <a:lnTo>
                    <a:pt x="164998" y="158457"/>
                  </a:lnTo>
                  <a:lnTo>
                    <a:pt x="165735" y="159727"/>
                  </a:lnTo>
                  <a:lnTo>
                    <a:pt x="182613" y="193560"/>
                  </a:lnTo>
                  <a:lnTo>
                    <a:pt x="182143" y="196215"/>
                  </a:lnTo>
                  <a:lnTo>
                    <a:pt x="180428" y="197942"/>
                  </a:lnTo>
                  <a:lnTo>
                    <a:pt x="178714" y="199656"/>
                  </a:lnTo>
                  <a:lnTo>
                    <a:pt x="175996" y="200139"/>
                  </a:lnTo>
                  <a:lnTo>
                    <a:pt x="173850" y="199136"/>
                  </a:lnTo>
                  <a:lnTo>
                    <a:pt x="92049" y="161721"/>
                  </a:lnTo>
                  <a:lnTo>
                    <a:pt x="71221" y="161721"/>
                  </a:lnTo>
                  <a:lnTo>
                    <a:pt x="43526" y="156110"/>
                  </a:lnTo>
                  <a:lnTo>
                    <a:pt x="20885" y="140819"/>
                  </a:lnTo>
                  <a:lnTo>
                    <a:pt x="5606" y="118157"/>
                  </a:lnTo>
                  <a:lnTo>
                    <a:pt x="0" y="90436"/>
                  </a:lnTo>
                  <a:lnTo>
                    <a:pt x="0" y="71297"/>
                  </a:lnTo>
                  <a:close/>
                </a:path>
              </a:pathLst>
            </a:custGeom>
            <a:ln w="23152">
              <a:solidFill>
                <a:srgbClr val="231F20"/>
              </a:solidFill>
            </a:ln>
          </p:spPr>
          <p:txBody>
            <a:bodyPr wrap="square" lIns="0" tIns="0" rIns="0" bIns="0" rtlCol="0"/>
            <a:lstStyle/>
            <a:p>
              <a:endParaRPr/>
            </a:p>
          </p:txBody>
        </p:sp>
        <p:sp>
          <p:nvSpPr>
            <p:cNvPr id="248" name="object 173"/>
            <p:cNvSpPr/>
            <p:nvPr/>
          </p:nvSpPr>
          <p:spPr>
            <a:xfrm>
              <a:off x="3710053" y="5240663"/>
              <a:ext cx="29209" cy="29209"/>
            </a:xfrm>
            <a:custGeom>
              <a:avLst/>
              <a:gdLst/>
              <a:ahLst/>
              <a:cxnLst/>
              <a:rect l="l" t="t" r="r" b="b"/>
              <a:pathLst>
                <a:path w="29210" h="29210">
                  <a:moveTo>
                    <a:pt x="22339" y="0"/>
                  </a:moveTo>
                  <a:lnTo>
                    <a:pt x="6464" y="0"/>
                  </a:lnTo>
                  <a:lnTo>
                    <a:pt x="0" y="6464"/>
                  </a:lnTo>
                  <a:lnTo>
                    <a:pt x="0" y="22351"/>
                  </a:lnTo>
                  <a:lnTo>
                    <a:pt x="6464" y="28816"/>
                  </a:lnTo>
                  <a:lnTo>
                    <a:pt x="22339" y="28816"/>
                  </a:lnTo>
                  <a:lnTo>
                    <a:pt x="28803" y="22351"/>
                  </a:lnTo>
                  <a:lnTo>
                    <a:pt x="28803" y="6464"/>
                  </a:lnTo>
                  <a:lnTo>
                    <a:pt x="22339" y="0"/>
                  </a:lnTo>
                  <a:close/>
                </a:path>
              </a:pathLst>
            </a:custGeom>
            <a:solidFill>
              <a:srgbClr val="231F20"/>
            </a:solidFill>
          </p:spPr>
          <p:txBody>
            <a:bodyPr wrap="square" lIns="0" tIns="0" rIns="0" bIns="0" rtlCol="0"/>
            <a:lstStyle/>
            <a:p>
              <a:endParaRPr/>
            </a:p>
          </p:txBody>
        </p:sp>
        <p:sp>
          <p:nvSpPr>
            <p:cNvPr id="249" name="object 174"/>
            <p:cNvSpPr/>
            <p:nvPr/>
          </p:nvSpPr>
          <p:spPr>
            <a:xfrm>
              <a:off x="3600593" y="5240663"/>
              <a:ext cx="29209" cy="29209"/>
            </a:xfrm>
            <a:custGeom>
              <a:avLst/>
              <a:gdLst/>
              <a:ahLst/>
              <a:cxnLst/>
              <a:rect l="l" t="t" r="r" b="b"/>
              <a:pathLst>
                <a:path w="29210" h="29210">
                  <a:moveTo>
                    <a:pt x="22339" y="0"/>
                  </a:moveTo>
                  <a:lnTo>
                    <a:pt x="6464" y="0"/>
                  </a:lnTo>
                  <a:lnTo>
                    <a:pt x="0" y="6464"/>
                  </a:lnTo>
                  <a:lnTo>
                    <a:pt x="0" y="22351"/>
                  </a:lnTo>
                  <a:lnTo>
                    <a:pt x="6464" y="28816"/>
                  </a:lnTo>
                  <a:lnTo>
                    <a:pt x="22339" y="28816"/>
                  </a:lnTo>
                  <a:lnTo>
                    <a:pt x="28803" y="22351"/>
                  </a:lnTo>
                  <a:lnTo>
                    <a:pt x="28803" y="6464"/>
                  </a:lnTo>
                  <a:lnTo>
                    <a:pt x="22339" y="0"/>
                  </a:lnTo>
                  <a:close/>
                </a:path>
              </a:pathLst>
            </a:custGeom>
            <a:solidFill>
              <a:srgbClr val="231F20"/>
            </a:solidFill>
          </p:spPr>
          <p:txBody>
            <a:bodyPr wrap="square" lIns="0" tIns="0" rIns="0" bIns="0" rtlCol="0"/>
            <a:lstStyle/>
            <a:p>
              <a:endParaRPr/>
            </a:p>
          </p:txBody>
        </p:sp>
        <p:sp>
          <p:nvSpPr>
            <p:cNvPr id="250" name="object 175"/>
            <p:cNvSpPr/>
            <p:nvPr/>
          </p:nvSpPr>
          <p:spPr>
            <a:xfrm>
              <a:off x="3655323" y="5240663"/>
              <a:ext cx="29209" cy="29209"/>
            </a:xfrm>
            <a:custGeom>
              <a:avLst/>
              <a:gdLst/>
              <a:ahLst/>
              <a:cxnLst/>
              <a:rect l="l" t="t" r="r" b="b"/>
              <a:pathLst>
                <a:path w="29210" h="29210">
                  <a:moveTo>
                    <a:pt x="22339" y="0"/>
                  </a:moveTo>
                  <a:lnTo>
                    <a:pt x="6464" y="0"/>
                  </a:lnTo>
                  <a:lnTo>
                    <a:pt x="0" y="6464"/>
                  </a:lnTo>
                  <a:lnTo>
                    <a:pt x="12" y="22351"/>
                  </a:lnTo>
                  <a:lnTo>
                    <a:pt x="6464" y="28803"/>
                  </a:lnTo>
                  <a:lnTo>
                    <a:pt x="22339" y="28803"/>
                  </a:lnTo>
                  <a:lnTo>
                    <a:pt x="28803" y="22351"/>
                  </a:lnTo>
                  <a:lnTo>
                    <a:pt x="28803" y="6464"/>
                  </a:lnTo>
                  <a:lnTo>
                    <a:pt x="22339" y="0"/>
                  </a:lnTo>
                  <a:close/>
                </a:path>
              </a:pathLst>
            </a:custGeom>
            <a:solidFill>
              <a:srgbClr val="231F20"/>
            </a:solidFill>
          </p:spPr>
          <p:txBody>
            <a:bodyPr wrap="square" lIns="0" tIns="0" rIns="0" bIns="0" rtlCol="0"/>
            <a:lstStyle/>
            <a:p>
              <a:endParaRPr/>
            </a:p>
          </p:txBody>
        </p:sp>
        <p:sp>
          <p:nvSpPr>
            <p:cNvPr id="251" name="object 176"/>
            <p:cNvSpPr/>
            <p:nvPr/>
          </p:nvSpPr>
          <p:spPr>
            <a:xfrm>
              <a:off x="3483307" y="5226679"/>
              <a:ext cx="532765" cy="375920"/>
            </a:xfrm>
            <a:custGeom>
              <a:avLst/>
              <a:gdLst/>
              <a:ahLst/>
              <a:cxnLst/>
              <a:rect l="l" t="t" r="r" b="b"/>
              <a:pathLst>
                <a:path w="532764" h="375920">
                  <a:moveTo>
                    <a:pt x="212503" y="326275"/>
                  </a:moveTo>
                  <a:lnTo>
                    <a:pt x="189953" y="326275"/>
                  </a:lnTo>
                  <a:lnTo>
                    <a:pt x="194195" y="358838"/>
                  </a:lnTo>
                  <a:lnTo>
                    <a:pt x="224739" y="375894"/>
                  </a:lnTo>
                  <a:lnTo>
                    <a:pt x="285382" y="367248"/>
                  </a:lnTo>
                  <a:lnTo>
                    <a:pt x="332060" y="354342"/>
                  </a:lnTo>
                  <a:lnTo>
                    <a:pt x="222491" y="354342"/>
                  </a:lnTo>
                  <a:lnTo>
                    <a:pt x="219328" y="353174"/>
                  </a:lnTo>
                  <a:lnTo>
                    <a:pt x="216979" y="352552"/>
                  </a:lnTo>
                  <a:lnTo>
                    <a:pt x="215557" y="349427"/>
                  </a:lnTo>
                  <a:lnTo>
                    <a:pt x="212503" y="326275"/>
                  </a:lnTo>
                  <a:close/>
                </a:path>
                <a:path w="532764" h="375920">
                  <a:moveTo>
                    <a:pt x="530252" y="22072"/>
                  </a:moveTo>
                  <a:lnTo>
                    <a:pt x="502843" y="22072"/>
                  </a:lnTo>
                  <a:lnTo>
                    <a:pt x="505129" y="23139"/>
                  </a:lnTo>
                  <a:lnTo>
                    <a:pt x="506971" y="23215"/>
                  </a:lnTo>
                  <a:lnTo>
                    <a:pt x="508063" y="26047"/>
                  </a:lnTo>
                  <a:lnTo>
                    <a:pt x="509696" y="81820"/>
                  </a:lnTo>
                  <a:lnTo>
                    <a:pt x="504242" y="132789"/>
                  </a:lnTo>
                  <a:lnTo>
                    <a:pt x="491878" y="178847"/>
                  </a:lnTo>
                  <a:lnTo>
                    <a:pt x="472781" y="219891"/>
                  </a:lnTo>
                  <a:lnTo>
                    <a:pt x="447128" y="255816"/>
                  </a:lnTo>
                  <a:lnTo>
                    <a:pt x="415026" y="286537"/>
                  </a:lnTo>
                  <a:lnTo>
                    <a:pt x="376538" y="311938"/>
                  </a:lnTo>
                  <a:lnTo>
                    <a:pt x="331578" y="331870"/>
                  </a:lnTo>
                  <a:lnTo>
                    <a:pt x="280217" y="346080"/>
                  </a:lnTo>
                  <a:lnTo>
                    <a:pt x="222491" y="354342"/>
                  </a:lnTo>
                  <a:lnTo>
                    <a:pt x="332060" y="354342"/>
                  </a:lnTo>
                  <a:lnTo>
                    <a:pt x="388135" y="330826"/>
                  </a:lnTo>
                  <a:lnTo>
                    <a:pt x="429791" y="303393"/>
                  </a:lnTo>
                  <a:lnTo>
                    <a:pt x="464667" y="270040"/>
                  </a:lnTo>
                  <a:lnTo>
                    <a:pt x="492445" y="231134"/>
                  </a:lnTo>
                  <a:lnTo>
                    <a:pt x="513018" y="186961"/>
                  </a:lnTo>
                  <a:lnTo>
                    <a:pt x="526294" y="137799"/>
                  </a:lnTo>
                  <a:lnTo>
                    <a:pt x="532179" y="83925"/>
                  </a:lnTo>
                  <a:lnTo>
                    <a:pt x="530580" y="25615"/>
                  </a:lnTo>
                  <a:lnTo>
                    <a:pt x="530252" y="22072"/>
                  </a:lnTo>
                  <a:close/>
                </a:path>
                <a:path w="532764" h="375920">
                  <a:moveTo>
                    <a:pt x="211947" y="322059"/>
                  </a:moveTo>
                  <a:lnTo>
                    <a:pt x="141731" y="322059"/>
                  </a:lnTo>
                  <a:lnTo>
                    <a:pt x="152300" y="327163"/>
                  </a:lnTo>
                  <a:lnTo>
                    <a:pt x="164418" y="328953"/>
                  </a:lnTo>
                  <a:lnTo>
                    <a:pt x="177248" y="328351"/>
                  </a:lnTo>
                  <a:lnTo>
                    <a:pt x="189953" y="326275"/>
                  </a:lnTo>
                  <a:lnTo>
                    <a:pt x="212503" y="326275"/>
                  </a:lnTo>
                  <a:lnTo>
                    <a:pt x="211947" y="322059"/>
                  </a:lnTo>
                  <a:close/>
                </a:path>
                <a:path w="532764" h="375920">
                  <a:moveTo>
                    <a:pt x="211218" y="316534"/>
                  </a:moveTo>
                  <a:lnTo>
                    <a:pt x="84010" y="316534"/>
                  </a:lnTo>
                  <a:lnTo>
                    <a:pt x="97769" y="320641"/>
                  </a:lnTo>
                  <a:lnTo>
                    <a:pt x="112499" y="323173"/>
                  </a:lnTo>
                  <a:lnTo>
                    <a:pt x="127415" y="323767"/>
                  </a:lnTo>
                  <a:lnTo>
                    <a:pt x="141731" y="322059"/>
                  </a:lnTo>
                  <a:lnTo>
                    <a:pt x="211947" y="322059"/>
                  </a:lnTo>
                  <a:lnTo>
                    <a:pt x="211218" y="316534"/>
                  </a:lnTo>
                  <a:close/>
                </a:path>
                <a:path w="532764" h="375920">
                  <a:moveTo>
                    <a:pt x="11747" y="282257"/>
                  </a:moveTo>
                  <a:lnTo>
                    <a:pt x="4610" y="284708"/>
                  </a:lnTo>
                  <a:lnTo>
                    <a:pt x="0" y="295071"/>
                  </a:lnTo>
                  <a:lnTo>
                    <a:pt x="2946" y="302006"/>
                  </a:lnTo>
                  <a:lnTo>
                    <a:pt x="8458" y="304380"/>
                  </a:lnTo>
                  <a:lnTo>
                    <a:pt x="27042" y="312762"/>
                  </a:lnTo>
                  <a:lnTo>
                    <a:pt x="45739" y="319173"/>
                  </a:lnTo>
                  <a:lnTo>
                    <a:pt x="64683" y="321225"/>
                  </a:lnTo>
                  <a:lnTo>
                    <a:pt x="84010" y="316534"/>
                  </a:lnTo>
                  <a:lnTo>
                    <a:pt x="211218" y="316534"/>
                  </a:lnTo>
                  <a:lnTo>
                    <a:pt x="210081" y="307911"/>
                  </a:lnTo>
                  <a:lnTo>
                    <a:pt x="172199" y="307911"/>
                  </a:lnTo>
                  <a:lnTo>
                    <a:pt x="166281" y="307479"/>
                  </a:lnTo>
                  <a:lnTo>
                    <a:pt x="169929" y="302069"/>
                  </a:lnTo>
                  <a:lnTo>
                    <a:pt x="120345" y="302069"/>
                  </a:lnTo>
                  <a:lnTo>
                    <a:pt x="115519" y="301904"/>
                  </a:lnTo>
                  <a:lnTo>
                    <a:pt x="110083" y="301155"/>
                  </a:lnTo>
                  <a:lnTo>
                    <a:pt x="104406" y="299935"/>
                  </a:lnTo>
                  <a:lnTo>
                    <a:pt x="104523" y="299631"/>
                  </a:lnTo>
                  <a:lnTo>
                    <a:pt x="57162" y="299631"/>
                  </a:lnTo>
                  <a:lnTo>
                    <a:pt x="44666" y="297307"/>
                  </a:lnTo>
                  <a:lnTo>
                    <a:pt x="35101" y="293749"/>
                  </a:lnTo>
                  <a:lnTo>
                    <a:pt x="26310" y="289288"/>
                  </a:lnTo>
                  <a:lnTo>
                    <a:pt x="16936" y="284657"/>
                  </a:lnTo>
                  <a:lnTo>
                    <a:pt x="11747" y="282257"/>
                  </a:lnTo>
                  <a:close/>
                </a:path>
                <a:path w="532764" h="375920">
                  <a:moveTo>
                    <a:pt x="288315" y="229882"/>
                  </a:moveTo>
                  <a:lnTo>
                    <a:pt x="246027" y="243603"/>
                  </a:lnTo>
                  <a:lnTo>
                    <a:pt x="208521" y="251421"/>
                  </a:lnTo>
                  <a:lnTo>
                    <a:pt x="200685" y="252031"/>
                  </a:lnTo>
                  <a:lnTo>
                    <a:pt x="194602" y="256019"/>
                  </a:lnTo>
                  <a:lnTo>
                    <a:pt x="186016" y="265836"/>
                  </a:lnTo>
                  <a:lnTo>
                    <a:pt x="183019" y="272148"/>
                  </a:lnTo>
                  <a:lnTo>
                    <a:pt x="183679" y="279234"/>
                  </a:lnTo>
                  <a:lnTo>
                    <a:pt x="186931" y="303834"/>
                  </a:lnTo>
                  <a:lnTo>
                    <a:pt x="178904" y="307225"/>
                  </a:lnTo>
                  <a:lnTo>
                    <a:pt x="172199" y="307911"/>
                  </a:lnTo>
                  <a:lnTo>
                    <a:pt x="210081" y="307911"/>
                  </a:lnTo>
                  <a:lnTo>
                    <a:pt x="206299" y="279234"/>
                  </a:lnTo>
                  <a:lnTo>
                    <a:pt x="206235" y="278396"/>
                  </a:lnTo>
                  <a:lnTo>
                    <a:pt x="207721" y="275945"/>
                  </a:lnTo>
                  <a:lnTo>
                    <a:pt x="208191" y="274015"/>
                  </a:lnTo>
                  <a:lnTo>
                    <a:pt x="211327" y="273037"/>
                  </a:lnTo>
                  <a:lnTo>
                    <a:pt x="230682" y="270201"/>
                  </a:lnTo>
                  <a:lnTo>
                    <a:pt x="250156" y="265420"/>
                  </a:lnTo>
                  <a:lnTo>
                    <a:pt x="269133" y="259567"/>
                  </a:lnTo>
                  <a:lnTo>
                    <a:pt x="286994" y="253517"/>
                  </a:lnTo>
                  <a:lnTo>
                    <a:pt x="322460" y="253517"/>
                  </a:lnTo>
                  <a:lnTo>
                    <a:pt x="292544" y="230606"/>
                  </a:lnTo>
                  <a:lnTo>
                    <a:pt x="288315" y="229882"/>
                  </a:lnTo>
                  <a:close/>
                </a:path>
                <a:path w="532764" h="375920">
                  <a:moveTo>
                    <a:pt x="146552" y="265048"/>
                  </a:moveTo>
                  <a:lnTo>
                    <a:pt x="114617" y="285978"/>
                  </a:lnTo>
                  <a:lnTo>
                    <a:pt x="115011" y="291807"/>
                  </a:lnTo>
                  <a:lnTo>
                    <a:pt x="116128" y="295529"/>
                  </a:lnTo>
                  <a:lnTo>
                    <a:pt x="117322" y="298691"/>
                  </a:lnTo>
                  <a:lnTo>
                    <a:pt x="120345" y="302069"/>
                  </a:lnTo>
                  <a:lnTo>
                    <a:pt x="169929" y="302069"/>
                  </a:lnTo>
                  <a:lnTo>
                    <a:pt x="170025" y="301904"/>
                  </a:lnTo>
                  <a:lnTo>
                    <a:pt x="171536" y="297675"/>
                  </a:lnTo>
                  <a:lnTo>
                    <a:pt x="143852" y="297675"/>
                  </a:lnTo>
                  <a:lnTo>
                    <a:pt x="141033" y="294894"/>
                  </a:lnTo>
                  <a:lnTo>
                    <a:pt x="139090" y="292227"/>
                  </a:lnTo>
                  <a:lnTo>
                    <a:pt x="137731" y="289636"/>
                  </a:lnTo>
                  <a:lnTo>
                    <a:pt x="141376" y="285978"/>
                  </a:lnTo>
                  <a:lnTo>
                    <a:pt x="144716" y="285470"/>
                  </a:lnTo>
                  <a:lnTo>
                    <a:pt x="172296" y="285470"/>
                  </a:lnTo>
                  <a:lnTo>
                    <a:pt x="171856" y="281889"/>
                  </a:lnTo>
                  <a:lnTo>
                    <a:pt x="167932" y="275653"/>
                  </a:lnTo>
                  <a:lnTo>
                    <a:pt x="163512" y="271132"/>
                  </a:lnTo>
                  <a:lnTo>
                    <a:pt x="155460" y="267246"/>
                  </a:lnTo>
                  <a:lnTo>
                    <a:pt x="146552" y="265048"/>
                  </a:lnTo>
                  <a:close/>
                </a:path>
                <a:path w="532764" h="375920">
                  <a:moveTo>
                    <a:pt x="78447" y="256365"/>
                  </a:moveTo>
                  <a:lnTo>
                    <a:pt x="50571" y="286969"/>
                  </a:lnTo>
                  <a:lnTo>
                    <a:pt x="52097" y="291807"/>
                  </a:lnTo>
                  <a:lnTo>
                    <a:pt x="53352" y="295490"/>
                  </a:lnTo>
                  <a:lnTo>
                    <a:pt x="57162" y="299631"/>
                  </a:lnTo>
                  <a:lnTo>
                    <a:pt x="104523" y="299631"/>
                  </a:lnTo>
                  <a:lnTo>
                    <a:pt x="107080" y="292963"/>
                  </a:lnTo>
                  <a:lnTo>
                    <a:pt x="107276" y="291642"/>
                  </a:lnTo>
                  <a:lnTo>
                    <a:pt x="82473" y="291642"/>
                  </a:lnTo>
                  <a:lnTo>
                    <a:pt x="78104" y="289001"/>
                  </a:lnTo>
                  <a:lnTo>
                    <a:pt x="74900" y="286511"/>
                  </a:lnTo>
                  <a:lnTo>
                    <a:pt x="73494" y="284340"/>
                  </a:lnTo>
                  <a:lnTo>
                    <a:pt x="73990" y="281190"/>
                  </a:lnTo>
                  <a:lnTo>
                    <a:pt x="75514" y="279234"/>
                  </a:lnTo>
                  <a:lnTo>
                    <a:pt x="77889" y="278396"/>
                  </a:lnTo>
                  <a:lnTo>
                    <a:pt x="80911" y="278091"/>
                  </a:lnTo>
                  <a:lnTo>
                    <a:pt x="83159" y="277647"/>
                  </a:lnTo>
                  <a:lnTo>
                    <a:pt x="107627" y="277647"/>
                  </a:lnTo>
                  <a:lnTo>
                    <a:pt x="107499" y="276157"/>
                  </a:lnTo>
                  <a:lnTo>
                    <a:pt x="104609" y="268097"/>
                  </a:lnTo>
                  <a:lnTo>
                    <a:pt x="96805" y="261413"/>
                  </a:lnTo>
                  <a:lnTo>
                    <a:pt x="87815" y="257506"/>
                  </a:lnTo>
                  <a:lnTo>
                    <a:pt x="78447" y="256365"/>
                  </a:lnTo>
                  <a:close/>
                </a:path>
                <a:path w="532764" h="375920">
                  <a:moveTo>
                    <a:pt x="172296" y="285470"/>
                  </a:moveTo>
                  <a:lnTo>
                    <a:pt x="144716" y="285470"/>
                  </a:lnTo>
                  <a:lnTo>
                    <a:pt x="150198" y="289288"/>
                  </a:lnTo>
                  <a:lnTo>
                    <a:pt x="150204" y="289636"/>
                  </a:lnTo>
                  <a:lnTo>
                    <a:pt x="149351" y="292963"/>
                  </a:lnTo>
                  <a:lnTo>
                    <a:pt x="148031" y="295490"/>
                  </a:lnTo>
                  <a:lnTo>
                    <a:pt x="143852" y="297675"/>
                  </a:lnTo>
                  <a:lnTo>
                    <a:pt x="171536" y="297675"/>
                  </a:lnTo>
                  <a:lnTo>
                    <a:pt x="172159" y="295932"/>
                  </a:lnTo>
                  <a:lnTo>
                    <a:pt x="172734" y="289636"/>
                  </a:lnTo>
                  <a:lnTo>
                    <a:pt x="172654" y="288378"/>
                  </a:lnTo>
                  <a:lnTo>
                    <a:pt x="172296" y="285470"/>
                  </a:lnTo>
                  <a:close/>
                </a:path>
                <a:path w="532764" h="375920">
                  <a:moveTo>
                    <a:pt x="322460" y="253517"/>
                  </a:moveTo>
                  <a:lnTo>
                    <a:pt x="286994" y="253517"/>
                  </a:lnTo>
                  <a:lnTo>
                    <a:pt x="336663" y="291668"/>
                  </a:lnTo>
                  <a:lnTo>
                    <a:pt x="339788" y="294119"/>
                  </a:lnTo>
                  <a:lnTo>
                    <a:pt x="345706" y="294373"/>
                  </a:lnTo>
                  <a:lnTo>
                    <a:pt x="349651" y="291642"/>
                  </a:lnTo>
                  <a:lnTo>
                    <a:pt x="379296" y="268859"/>
                  </a:lnTo>
                  <a:lnTo>
                    <a:pt x="342493" y="268859"/>
                  </a:lnTo>
                  <a:lnTo>
                    <a:pt x="322460" y="253517"/>
                  </a:lnTo>
                  <a:close/>
                </a:path>
                <a:path w="532764" h="375920">
                  <a:moveTo>
                    <a:pt x="107627" y="277647"/>
                  </a:moveTo>
                  <a:lnTo>
                    <a:pt x="83159" y="277647"/>
                  </a:lnTo>
                  <a:lnTo>
                    <a:pt x="85788" y="280263"/>
                  </a:lnTo>
                  <a:lnTo>
                    <a:pt x="87147" y="284962"/>
                  </a:lnTo>
                  <a:lnTo>
                    <a:pt x="85902" y="288378"/>
                  </a:lnTo>
                  <a:lnTo>
                    <a:pt x="82473" y="291642"/>
                  </a:lnTo>
                  <a:lnTo>
                    <a:pt x="107276" y="291642"/>
                  </a:lnTo>
                  <a:lnTo>
                    <a:pt x="108126" y="285470"/>
                  </a:lnTo>
                  <a:lnTo>
                    <a:pt x="108201" y="284340"/>
                  </a:lnTo>
                  <a:lnTo>
                    <a:pt x="107627" y="277647"/>
                  </a:lnTo>
                  <a:close/>
                </a:path>
                <a:path w="532764" h="375920">
                  <a:moveTo>
                    <a:pt x="508126" y="0"/>
                  </a:moveTo>
                  <a:lnTo>
                    <a:pt x="500049" y="457"/>
                  </a:lnTo>
                  <a:lnTo>
                    <a:pt x="417474" y="7543"/>
                  </a:lnTo>
                  <a:lnTo>
                    <a:pt x="409651" y="8051"/>
                  </a:lnTo>
                  <a:lnTo>
                    <a:pt x="403694" y="11696"/>
                  </a:lnTo>
                  <a:lnTo>
                    <a:pt x="394804" y="19723"/>
                  </a:lnTo>
                  <a:lnTo>
                    <a:pt x="389280" y="26619"/>
                  </a:lnTo>
                  <a:lnTo>
                    <a:pt x="390131" y="34086"/>
                  </a:lnTo>
                  <a:lnTo>
                    <a:pt x="391649" y="52808"/>
                  </a:lnTo>
                  <a:lnTo>
                    <a:pt x="390159" y="73609"/>
                  </a:lnTo>
                  <a:lnTo>
                    <a:pt x="387113" y="94790"/>
                  </a:lnTo>
                  <a:lnTo>
                    <a:pt x="383959" y="114655"/>
                  </a:lnTo>
                  <a:lnTo>
                    <a:pt x="383463" y="118402"/>
                  </a:lnTo>
                  <a:lnTo>
                    <a:pt x="385190" y="122453"/>
                  </a:lnTo>
                  <a:lnTo>
                    <a:pt x="434860" y="160807"/>
                  </a:lnTo>
                  <a:lnTo>
                    <a:pt x="416420" y="194251"/>
                  </a:lnTo>
                  <a:lnTo>
                    <a:pt x="396859" y="221076"/>
                  </a:lnTo>
                  <a:lnTo>
                    <a:pt x="373206" y="244780"/>
                  </a:lnTo>
                  <a:lnTo>
                    <a:pt x="342493" y="268859"/>
                  </a:lnTo>
                  <a:lnTo>
                    <a:pt x="379296" y="268859"/>
                  </a:lnTo>
                  <a:lnTo>
                    <a:pt x="414681" y="235257"/>
                  </a:lnTo>
                  <a:lnTo>
                    <a:pt x="437716" y="203271"/>
                  </a:lnTo>
                  <a:lnTo>
                    <a:pt x="459295" y="163055"/>
                  </a:lnTo>
                  <a:lnTo>
                    <a:pt x="461403" y="158711"/>
                  </a:lnTo>
                  <a:lnTo>
                    <a:pt x="459917" y="152908"/>
                  </a:lnTo>
                  <a:lnTo>
                    <a:pt x="407365" y="112229"/>
                  </a:lnTo>
                  <a:lnTo>
                    <a:pt x="410290" y="94728"/>
                  </a:lnTo>
                  <a:lnTo>
                    <a:pt x="412897" y="75466"/>
                  </a:lnTo>
                  <a:lnTo>
                    <a:pt x="414021" y="55247"/>
                  </a:lnTo>
                  <a:lnTo>
                    <a:pt x="412495" y="34874"/>
                  </a:lnTo>
                  <a:lnTo>
                    <a:pt x="414807" y="32067"/>
                  </a:lnTo>
                  <a:lnTo>
                    <a:pt x="416280" y="30137"/>
                  </a:lnTo>
                  <a:lnTo>
                    <a:pt x="420052" y="29248"/>
                  </a:lnTo>
                  <a:lnTo>
                    <a:pt x="502843" y="22072"/>
                  </a:lnTo>
                  <a:lnTo>
                    <a:pt x="530252" y="22072"/>
                  </a:lnTo>
                  <a:lnTo>
                    <a:pt x="529970" y="19037"/>
                  </a:lnTo>
                  <a:lnTo>
                    <a:pt x="526059" y="13081"/>
                  </a:lnTo>
                  <a:lnTo>
                    <a:pt x="520280" y="6896"/>
                  </a:lnTo>
                  <a:lnTo>
                    <a:pt x="514032" y="2730"/>
                  </a:lnTo>
                  <a:lnTo>
                    <a:pt x="508126" y="0"/>
                  </a:lnTo>
                  <a:close/>
                </a:path>
              </a:pathLst>
            </a:custGeom>
            <a:solidFill>
              <a:srgbClr val="231F20"/>
            </a:solidFill>
          </p:spPr>
          <p:txBody>
            <a:bodyPr wrap="square" lIns="0" tIns="0" rIns="0" bIns="0" rtlCol="0"/>
            <a:lstStyle/>
            <a:p>
              <a:endParaRPr/>
            </a:p>
          </p:txBody>
        </p:sp>
      </p:grpSp>
      <p:sp>
        <p:nvSpPr>
          <p:cNvPr id="253" name="object 90"/>
          <p:cNvSpPr/>
          <p:nvPr/>
        </p:nvSpPr>
        <p:spPr>
          <a:xfrm>
            <a:off x="144162" y="135353"/>
            <a:ext cx="7221855" cy="432434"/>
          </a:xfrm>
          <a:custGeom>
            <a:avLst/>
            <a:gdLst/>
            <a:ahLst/>
            <a:cxnLst/>
            <a:rect l="l" t="t" r="r" b="b"/>
            <a:pathLst>
              <a:path w="7221855" h="432434">
                <a:moveTo>
                  <a:pt x="0" y="432003"/>
                </a:moveTo>
                <a:lnTo>
                  <a:pt x="7221601" y="432003"/>
                </a:lnTo>
                <a:lnTo>
                  <a:pt x="7221601" y="0"/>
                </a:lnTo>
                <a:lnTo>
                  <a:pt x="0" y="0"/>
                </a:lnTo>
                <a:lnTo>
                  <a:pt x="0" y="432003"/>
                </a:lnTo>
                <a:close/>
              </a:path>
            </a:pathLst>
          </a:custGeom>
          <a:ln w="12700">
            <a:solidFill>
              <a:srgbClr val="FF8F85"/>
            </a:solidFill>
          </a:ln>
        </p:spPr>
        <p:txBody>
          <a:bodyPr wrap="square" lIns="0" tIns="0" rIns="0" bIns="0" rtlCol="0"/>
          <a:lstStyle/>
          <a:p>
            <a:endParaRPr/>
          </a:p>
        </p:txBody>
      </p:sp>
      <p:sp>
        <p:nvSpPr>
          <p:cNvPr id="254" name="object 91"/>
          <p:cNvSpPr/>
          <p:nvPr/>
        </p:nvSpPr>
        <p:spPr>
          <a:xfrm>
            <a:off x="144162" y="135353"/>
            <a:ext cx="1604645" cy="432434"/>
          </a:xfrm>
          <a:custGeom>
            <a:avLst/>
            <a:gdLst/>
            <a:ahLst/>
            <a:cxnLst/>
            <a:rect l="l" t="t" r="r" b="b"/>
            <a:pathLst>
              <a:path w="1604645" h="432434">
                <a:moveTo>
                  <a:pt x="0" y="432003"/>
                </a:moveTo>
                <a:lnTo>
                  <a:pt x="1604619" y="432003"/>
                </a:lnTo>
                <a:lnTo>
                  <a:pt x="1604619" y="0"/>
                </a:lnTo>
                <a:lnTo>
                  <a:pt x="0" y="0"/>
                </a:lnTo>
                <a:lnTo>
                  <a:pt x="0" y="432003"/>
                </a:lnTo>
                <a:close/>
              </a:path>
            </a:pathLst>
          </a:custGeom>
          <a:ln w="12700">
            <a:solidFill>
              <a:srgbClr val="FF8F85"/>
            </a:solidFill>
          </a:ln>
        </p:spPr>
        <p:txBody>
          <a:bodyPr wrap="square" lIns="0" tIns="0" rIns="0" bIns="0" rtlCol="0"/>
          <a:lstStyle/>
          <a:p>
            <a:endParaRPr/>
          </a:p>
        </p:txBody>
      </p:sp>
      <p:sp>
        <p:nvSpPr>
          <p:cNvPr id="255" name="object 92"/>
          <p:cNvSpPr txBox="1"/>
          <p:nvPr/>
        </p:nvSpPr>
        <p:spPr>
          <a:xfrm>
            <a:off x="144162" y="135352"/>
            <a:ext cx="1831371" cy="422241"/>
          </a:xfrm>
          <a:prstGeom prst="rect">
            <a:avLst/>
          </a:prstGeom>
          <a:solidFill>
            <a:srgbClr val="FFFFFF"/>
          </a:solidFill>
        </p:spPr>
        <p:txBody>
          <a:bodyPr vert="horz" wrap="square" lIns="0" tIns="58419" rIns="0" bIns="0" rtlCol="0">
            <a:noAutofit/>
          </a:bodyPr>
          <a:lstStyle/>
          <a:p>
            <a:pPr marL="163195" marR="339090">
              <a:lnSpc>
                <a:spcPct val="100000"/>
              </a:lnSpc>
              <a:spcBef>
                <a:spcPts val="459"/>
              </a:spcBef>
            </a:pPr>
            <a:r>
              <a:rPr sz="1000" b="1">
                <a:solidFill>
                  <a:srgbClr val="231F20"/>
                </a:solidFill>
                <a:latin typeface="Verdana" charset="0"/>
                <a:ea typeface="Verdana" charset="0"/>
                <a:cs typeface="Verdana" charset="0"/>
              </a:rPr>
              <a:t>A </a:t>
            </a:r>
            <a:r>
              <a:rPr sz="1000" b="1" spc="-5">
                <a:solidFill>
                  <a:srgbClr val="231F20"/>
                </a:solidFill>
                <a:latin typeface="Verdana" charset="0"/>
                <a:ea typeface="Verdana" charset="0"/>
                <a:cs typeface="Verdana" charset="0"/>
              </a:rPr>
              <a:t>monthly food  cycle for</a:t>
            </a:r>
            <a:r>
              <a:rPr sz="1000" b="1" spc="-90">
                <a:solidFill>
                  <a:srgbClr val="231F20"/>
                </a:solidFill>
                <a:latin typeface="Verdana" charset="0"/>
                <a:ea typeface="Verdana" charset="0"/>
                <a:cs typeface="Verdana" charset="0"/>
              </a:rPr>
              <a:t> </a:t>
            </a:r>
            <a:r>
              <a:rPr sz="1000" b="1">
                <a:solidFill>
                  <a:srgbClr val="231F20"/>
                </a:solidFill>
                <a:latin typeface="Verdana" charset="0"/>
                <a:ea typeface="Verdana" charset="0"/>
                <a:cs typeface="Verdana" charset="0"/>
              </a:rPr>
              <a:t>Margaret</a:t>
            </a:r>
            <a:endParaRPr sz="1000">
              <a:latin typeface="Verdana" charset="0"/>
              <a:ea typeface="Verdana" charset="0"/>
              <a:cs typeface="Verdana" charset="0"/>
            </a:endParaRPr>
          </a:p>
        </p:txBody>
      </p:sp>
      <p:sp>
        <p:nvSpPr>
          <p:cNvPr id="252" name="object 89"/>
          <p:cNvSpPr/>
          <p:nvPr/>
        </p:nvSpPr>
        <p:spPr>
          <a:xfrm>
            <a:off x="1748781" y="135353"/>
            <a:ext cx="5617210" cy="432434"/>
          </a:xfrm>
          <a:custGeom>
            <a:avLst/>
            <a:gdLst/>
            <a:ahLst/>
            <a:cxnLst/>
            <a:rect l="l" t="t" r="r" b="b"/>
            <a:pathLst>
              <a:path w="5617209" h="432434">
                <a:moveTo>
                  <a:pt x="0" y="432003"/>
                </a:moveTo>
                <a:lnTo>
                  <a:pt x="5616981" y="432003"/>
                </a:lnTo>
                <a:lnTo>
                  <a:pt x="5616981" y="0"/>
                </a:lnTo>
                <a:lnTo>
                  <a:pt x="0" y="0"/>
                </a:lnTo>
                <a:lnTo>
                  <a:pt x="0" y="432003"/>
                </a:lnTo>
                <a:close/>
              </a:path>
            </a:pathLst>
          </a:custGeom>
          <a:solidFill>
            <a:srgbClr val="FFDDDA"/>
          </a:solidFill>
        </p:spPr>
        <p:txBody>
          <a:bodyPr wrap="square" lIns="0" tIns="0" rIns="0" bIns="0" rtlCol="0"/>
          <a:lstStyle/>
          <a:p>
            <a:endParaRPr/>
          </a:p>
        </p:txBody>
      </p:sp>
      <p:sp>
        <p:nvSpPr>
          <p:cNvPr id="256" name="object 93"/>
          <p:cNvSpPr txBox="1"/>
          <p:nvPr/>
        </p:nvSpPr>
        <p:spPr>
          <a:xfrm>
            <a:off x="1761485" y="204265"/>
            <a:ext cx="1282700" cy="228268"/>
          </a:xfrm>
          <a:prstGeom prst="rect">
            <a:avLst/>
          </a:prstGeom>
        </p:spPr>
        <p:txBody>
          <a:bodyPr vert="horz" wrap="square" lIns="0" tIns="12700" rIns="0" bIns="0" rtlCol="0">
            <a:spAutoFit/>
          </a:bodyPr>
          <a:lstStyle/>
          <a:p>
            <a:pPr marL="459740" marR="133985">
              <a:lnSpc>
                <a:spcPct val="100000"/>
              </a:lnSpc>
              <a:spcBef>
                <a:spcPts val="100"/>
              </a:spcBef>
            </a:pPr>
            <a:r>
              <a:rPr sz="700" b="1">
                <a:solidFill>
                  <a:srgbClr val="231F20"/>
                </a:solidFill>
                <a:latin typeface="Verdana" charset="0"/>
                <a:ea typeface="Verdana" charset="0"/>
                <a:cs typeface="Verdana" charset="0"/>
              </a:rPr>
              <a:t>Lives </a:t>
            </a:r>
            <a:r>
              <a:rPr sz="700" b="1" spc="-5">
                <a:solidFill>
                  <a:srgbClr val="231F20"/>
                </a:solidFill>
                <a:latin typeface="Verdana" charset="0"/>
                <a:ea typeface="Verdana" charset="0"/>
                <a:cs typeface="Verdana" charset="0"/>
              </a:rPr>
              <a:t>at</a:t>
            </a:r>
            <a:r>
              <a:rPr sz="700" b="1" spc="-95">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home  in Smith</a:t>
            </a:r>
            <a:r>
              <a:rPr sz="700" b="1" spc="-125">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River</a:t>
            </a:r>
            <a:endParaRPr sz="700">
              <a:latin typeface="Verdana" charset="0"/>
              <a:ea typeface="Verdana" charset="0"/>
              <a:cs typeface="Verdana" charset="0"/>
            </a:endParaRPr>
          </a:p>
        </p:txBody>
      </p:sp>
      <p:sp>
        <p:nvSpPr>
          <p:cNvPr id="257" name="object 94"/>
          <p:cNvSpPr txBox="1"/>
          <p:nvPr/>
        </p:nvSpPr>
        <p:spPr>
          <a:xfrm>
            <a:off x="3069201" y="204265"/>
            <a:ext cx="1430668" cy="228268"/>
          </a:xfrm>
          <a:prstGeom prst="rect">
            <a:avLst/>
          </a:prstGeom>
        </p:spPr>
        <p:txBody>
          <a:bodyPr vert="horz" wrap="square" lIns="0" tIns="12700" rIns="0" bIns="0" rtlCol="0">
            <a:spAutoFit/>
          </a:bodyPr>
          <a:lstStyle/>
          <a:p>
            <a:pPr marL="414020" marR="150495">
              <a:lnSpc>
                <a:spcPct val="100000"/>
              </a:lnSpc>
              <a:spcBef>
                <a:spcPts val="100"/>
              </a:spcBef>
            </a:pPr>
            <a:r>
              <a:rPr sz="700" b="1" spc="-10">
                <a:solidFill>
                  <a:srgbClr val="231F20"/>
                </a:solidFill>
                <a:latin typeface="Verdana" charset="0"/>
                <a:ea typeface="Verdana" charset="0"/>
                <a:cs typeface="Verdana" charset="0"/>
              </a:rPr>
              <a:t>Tolowa</a:t>
            </a:r>
            <a:r>
              <a:rPr sz="700" b="1" spc="-85">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Dee-ni’  tribal</a:t>
            </a:r>
            <a:r>
              <a:rPr sz="700" b="1" spc="-95">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member</a:t>
            </a:r>
            <a:endParaRPr sz="700">
              <a:latin typeface="Verdana" charset="0"/>
              <a:ea typeface="Verdana" charset="0"/>
              <a:cs typeface="Verdana" charset="0"/>
            </a:endParaRPr>
          </a:p>
        </p:txBody>
      </p:sp>
      <p:sp>
        <p:nvSpPr>
          <p:cNvPr id="258" name="object 95"/>
          <p:cNvSpPr txBox="1"/>
          <p:nvPr/>
        </p:nvSpPr>
        <p:spPr>
          <a:xfrm>
            <a:off x="4376916" y="204266"/>
            <a:ext cx="1595167" cy="228268"/>
          </a:xfrm>
          <a:prstGeom prst="rect">
            <a:avLst/>
          </a:prstGeom>
        </p:spPr>
        <p:txBody>
          <a:bodyPr vert="horz" wrap="square" lIns="0" tIns="12700" rIns="0" bIns="0" rtlCol="0">
            <a:spAutoFit/>
          </a:bodyPr>
          <a:lstStyle/>
          <a:p>
            <a:pPr marL="328295" marR="144780">
              <a:lnSpc>
                <a:spcPct val="100000"/>
              </a:lnSpc>
              <a:spcBef>
                <a:spcPts val="100"/>
              </a:spcBef>
            </a:pPr>
            <a:r>
              <a:rPr sz="700" b="1">
                <a:solidFill>
                  <a:srgbClr val="231F20"/>
                </a:solidFill>
                <a:latin typeface="Verdana" charset="0"/>
                <a:ea typeface="Verdana" charset="0"/>
                <a:cs typeface="Verdana" charset="0"/>
              </a:rPr>
              <a:t>Limited </a:t>
            </a:r>
            <a:r>
              <a:rPr sz="700" b="1" spc="-5">
                <a:solidFill>
                  <a:srgbClr val="231F20"/>
                </a:solidFill>
                <a:latin typeface="Verdana" charset="0"/>
                <a:ea typeface="Verdana" charset="0"/>
                <a:cs typeface="Verdana" charset="0"/>
              </a:rPr>
              <a:t>mobility</a:t>
            </a:r>
            <a:r>
              <a:rPr sz="700" b="1" spc="-90">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and  access to</a:t>
            </a:r>
            <a:r>
              <a:rPr sz="700" b="1" spc="-90">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transport</a:t>
            </a:r>
            <a:endParaRPr sz="700">
              <a:latin typeface="Verdana" charset="0"/>
              <a:ea typeface="Verdana" charset="0"/>
              <a:cs typeface="Verdana" charset="0"/>
            </a:endParaRPr>
          </a:p>
        </p:txBody>
      </p:sp>
      <p:sp>
        <p:nvSpPr>
          <p:cNvPr id="259" name="object 96"/>
          <p:cNvSpPr txBox="1"/>
          <p:nvPr/>
        </p:nvSpPr>
        <p:spPr>
          <a:xfrm>
            <a:off x="5871359" y="204265"/>
            <a:ext cx="1674538" cy="228268"/>
          </a:xfrm>
          <a:prstGeom prst="rect">
            <a:avLst/>
          </a:prstGeom>
        </p:spPr>
        <p:txBody>
          <a:bodyPr vert="horz" wrap="square" lIns="0" tIns="12700" rIns="0" bIns="0" rtlCol="0">
            <a:spAutoFit/>
          </a:bodyPr>
          <a:lstStyle/>
          <a:p>
            <a:pPr marL="389890" marR="96520">
              <a:lnSpc>
                <a:spcPct val="100000"/>
              </a:lnSpc>
              <a:spcBef>
                <a:spcPts val="100"/>
              </a:spcBef>
            </a:pPr>
            <a:r>
              <a:rPr sz="700" b="1" spc="-5">
                <a:solidFill>
                  <a:srgbClr val="231F20"/>
                </a:solidFill>
                <a:latin typeface="Verdana" charset="0"/>
                <a:ea typeface="Verdana" charset="0"/>
                <a:cs typeface="Verdana" charset="0"/>
              </a:rPr>
              <a:t>Relies </a:t>
            </a:r>
            <a:r>
              <a:rPr sz="700" b="1">
                <a:solidFill>
                  <a:srgbClr val="231F20"/>
                </a:solidFill>
                <a:latin typeface="Verdana" charset="0"/>
                <a:ea typeface="Verdana" charset="0"/>
                <a:cs typeface="Verdana" charset="0"/>
              </a:rPr>
              <a:t>on fixed  </a:t>
            </a:r>
            <a:r>
              <a:rPr sz="700" b="1" spc="-5">
                <a:solidFill>
                  <a:srgbClr val="231F20"/>
                </a:solidFill>
                <a:latin typeface="Verdana" charset="0"/>
                <a:ea typeface="Verdana" charset="0"/>
                <a:cs typeface="Verdana" charset="0"/>
              </a:rPr>
              <a:t>retirement</a:t>
            </a:r>
            <a:r>
              <a:rPr sz="700" b="1" spc="-100">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payments</a:t>
            </a:r>
            <a:endParaRPr sz="700">
              <a:latin typeface="Verdana" charset="0"/>
              <a:ea typeface="Verdana" charset="0"/>
              <a:cs typeface="Verdana" charset="0"/>
            </a:endParaRPr>
          </a:p>
        </p:txBody>
      </p:sp>
      <p:sp>
        <p:nvSpPr>
          <p:cNvPr id="260" name="object 97"/>
          <p:cNvSpPr/>
          <p:nvPr/>
        </p:nvSpPr>
        <p:spPr>
          <a:xfrm>
            <a:off x="3056501" y="129005"/>
            <a:ext cx="0" cy="445134"/>
          </a:xfrm>
          <a:custGeom>
            <a:avLst/>
            <a:gdLst/>
            <a:ahLst/>
            <a:cxnLst/>
            <a:rect l="l" t="t" r="r" b="b"/>
            <a:pathLst>
              <a:path h="445134">
                <a:moveTo>
                  <a:pt x="0" y="0"/>
                </a:moveTo>
                <a:lnTo>
                  <a:pt x="0" y="444703"/>
                </a:lnTo>
              </a:path>
            </a:pathLst>
          </a:custGeom>
          <a:ln w="25400">
            <a:solidFill>
              <a:srgbClr val="FF8F85"/>
            </a:solidFill>
          </a:ln>
        </p:spPr>
        <p:txBody>
          <a:bodyPr wrap="square" lIns="0" tIns="0" rIns="0" bIns="0" rtlCol="0"/>
          <a:lstStyle/>
          <a:p>
            <a:endParaRPr/>
          </a:p>
        </p:txBody>
      </p:sp>
      <p:sp>
        <p:nvSpPr>
          <p:cNvPr id="261" name="object 98"/>
          <p:cNvSpPr/>
          <p:nvPr/>
        </p:nvSpPr>
        <p:spPr>
          <a:xfrm>
            <a:off x="1748785" y="129005"/>
            <a:ext cx="0" cy="445134"/>
          </a:xfrm>
          <a:custGeom>
            <a:avLst/>
            <a:gdLst/>
            <a:ahLst/>
            <a:cxnLst/>
            <a:rect l="l" t="t" r="r" b="b"/>
            <a:pathLst>
              <a:path h="445134">
                <a:moveTo>
                  <a:pt x="0" y="0"/>
                </a:moveTo>
                <a:lnTo>
                  <a:pt x="0" y="444703"/>
                </a:lnTo>
              </a:path>
            </a:pathLst>
          </a:custGeom>
          <a:ln w="25400">
            <a:solidFill>
              <a:srgbClr val="FF8F85"/>
            </a:solidFill>
          </a:ln>
        </p:spPr>
        <p:txBody>
          <a:bodyPr wrap="square" lIns="0" tIns="0" rIns="0" bIns="0" rtlCol="0"/>
          <a:lstStyle/>
          <a:p>
            <a:endParaRPr/>
          </a:p>
        </p:txBody>
      </p:sp>
      <p:sp>
        <p:nvSpPr>
          <p:cNvPr id="262" name="object 99"/>
          <p:cNvSpPr/>
          <p:nvPr/>
        </p:nvSpPr>
        <p:spPr>
          <a:xfrm>
            <a:off x="4364217" y="129005"/>
            <a:ext cx="0" cy="445134"/>
          </a:xfrm>
          <a:custGeom>
            <a:avLst/>
            <a:gdLst/>
            <a:ahLst/>
            <a:cxnLst/>
            <a:rect l="l" t="t" r="r" b="b"/>
            <a:pathLst>
              <a:path h="445134">
                <a:moveTo>
                  <a:pt x="0" y="0"/>
                </a:moveTo>
                <a:lnTo>
                  <a:pt x="0" y="444703"/>
                </a:lnTo>
              </a:path>
            </a:pathLst>
          </a:custGeom>
          <a:ln w="25400">
            <a:solidFill>
              <a:srgbClr val="FF8F85"/>
            </a:solidFill>
          </a:ln>
        </p:spPr>
        <p:txBody>
          <a:bodyPr wrap="square" lIns="0" tIns="0" rIns="0" bIns="0" rtlCol="0"/>
          <a:lstStyle/>
          <a:p>
            <a:endParaRPr/>
          </a:p>
        </p:txBody>
      </p:sp>
      <p:sp>
        <p:nvSpPr>
          <p:cNvPr id="263" name="object 100"/>
          <p:cNvSpPr/>
          <p:nvPr/>
        </p:nvSpPr>
        <p:spPr>
          <a:xfrm>
            <a:off x="5858659" y="129005"/>
            <a:ext cx="0" cy="445134"/>
          </a:xfrm>
          <a:custGeom>
            <a:avLst/>
            <a:gdLst/>
            <a:ahLst/>
            <a:cxnLst/>
            <a:rect l="l" t="t" r="r" b="b"/>
            <a:pathLst>
              <a:path h="445134">
                <a:moveTo>
                  <a:pt x="0" y="0"/>
                </a:moveTo>
                <a:lnTo>
                  <a:pt x="0" y="444703"/>
                </a:lnTo>
              </a:path>
            </a:pathLst>
          </a:custGeom>
          <a:ln w="25400">
            <a:solidFill>
              <a:srgbClr val="FF8F85"/>
            </a:solidFill>
          </a:ln>
        </p:spPr>
        <p:txBody>
          <a:bodyPr wrap="square" lIns="0" tIns="0" rIns="0" bIns="0" rtlCol="0"/>
          <a:lstStyle/>
          <a:p>
            <a:endParaRPr/>
          </a:p>
        </p:txBody>
      </p:sp>
      <p:sp>
        <p:nvSpPr>
          <p:cNvPr id="264" name="object 143"/>
          <p:cNvSpPr/>
          <p:nvPr/>
        </p:nvSpPr>
        <p:spPr>
          <a:xfrm>
            <a:off x="1981118" y="298440"/>
            <a:ext cx="50800" cy="50800"/>
          </a:xfrm>
          <a:custGeom>
            <a:avLst/>
            <a:gdLst/>
            <a:ahLst/>
            <a:cxnLst/>
            <a:rect l="l" t="t" r="r" b="b"/>
            <a:pathLst>
              <a:path w="50800" h="50800">
                <a:moveTo>
                  <a:pt x="25095" y="0"/>
                </a:moveTo>
                <a:lnTo>
                  <a:pt x="15334" y="1976"/>
                </a:lnTo>
                <a:lnTo>
                  <a:pt x="7356" y="7361"/>
                </a:lnTo>
                <a:lnTo>
                  <a:pt x="1974" y="15339"/>
                </a:lnTo>
                <a:lnTo>
                  <a:pt x="0" y="25095"/>
                </a:lnTo>
                <a:lnTo>
                  <a:pt x="1974" y="34858"/>
                </a:lnTo>
                <a:lnTo>
                  <a:pt x="7356" y="42840"/>
                </a:lnTo>
                <a:lnTo>
                  <a:pt x="15334" y="48226"/>
                </a:lnTo>
                <a:lnTo>
                  <a:pt x="25095" y="50203"/>
                </a:lnTo>
                <a:lnTo>
                  <a:pt x="34856" y="48226"/>
                </a:lnTo>
                <a:lnTo>
                  <a:pt x="42833" y="42840"/>
                </a:lnTo>
                <a:lnTo>
                  <a:pt x="43041" y="42532"/>
                </a:lnTo>
                <a:lnTo>
                  <a:pt x="21450" y="42532"/>
                </a:lnTo>
                <a:lnTo>
                  <a:pt x="14554" y="41084"/>
                </a:lnTo>
                <a:lnTo>
                  <a:pt x="9118" y="35648"/>
                </a:lnTo>
                <a:lnTo>
                  <a:pt x="7683" y="28740"/>
                </a:lnTo>
                <a:lnTo>
                  <a:pt x="49453" y="28740"/>
                </a:lnTo>
                <a:lnTo>
                  <a:pt x="50190" y="25095"/>
                </a:lnTo>
                <a:lnTo>
                  <a:pt x="49452" y="21450"/>
                </a:lnTo>
                <a:lnTo>
                  <a:pt x="7683" y="21450"/>
                </a:lnTo>
                <a:lnTo>
                  <a:pt x="9118" y="14566"/>
                </a:lnTo>
                <a:lnTo>
                  <a:pt x="14554" y="9118"/>
                </a:lnTo>
                <a:lnTo>
                  <a:pt x="21450" y="7670"/>
                </a:lnTo>
                <a:lnTo>
                  <a:pt x="43042" y="7670"/>
                </a:lnTo>
                <a:lnTo>
                  <a:pt x="42833" y="7361"/>
                </a:lnTo>
                <a:lnTo>
                  <a:pt x="34856" y="1976"/>
                </a:lnTo>
                <a:lnTo>
                  <a:pt x="25095" y="0"/>
                </a:lnTo>
                <a:close/>
              </a:path>
              <a:path w="50800" h="50800">
                <a:moveTo>
                  <a:pt x="28740" y="28740"/>
                </a:moveTo>
                <a:lnTo>
                  <a:pt x="21450" y="28740"/>
                </a:lnTo>
                <a:lnTo>
                  <a:pt x="21450" y="42532"/>
                </a:lnTo>
                <a:lnTo>
                  <a:pt x="28740" y="42532"/>
                </a:lnTo>
                <a:lnTo>
                  <a:pt x="28740" y="28740"/>
                </a:lnTo>
                <a:close/>
              </a:path>
              <a:path w="50800" h="50800">
                <a:moveTo>
                  <a:pt x="49453" y="28740"/>
                </a:moveTo>
                <a:lnTo>
                  <a:pt x="42506" y="28740"/>
                </a:lnTo>
                <a:lnTo>
                  <a:pt x="41059" y="35648"/>
                </a:lnTo>
                <a:lnTo>
                  <a:pt x="35636" y="41084"/>
                </a:lnTo>
                <a:lnTo>
                  <a:pt x="28740" y="42532"/>
                </a:lnTo>
                <a:lnTo>
                  <a:pt x="43041" y="42532"/>
                </a:lnTo>
                <a:lnTo>
                  <a:pt x="48215" y="34858"/>
                </a:lnTo>
                <a:lnTo>
                  <a:pt x="49453" y="28740"/>
                </a:lnTo>
                <a:close/>
              </a:path>
              <a:path w="50800" h="50800">
                <a:moveTo>
                  <a:pt x="28740" y="7670"/>
                </a:moveTo>
                <a:lnTo>
                  <a:pt x="21450" y="7670"/>
                </a:lnTo>
                <a:lnTo>
                  <a:pt x="21450" y="21450"/>
                </a:lnTo>
                <a:lnTo>
                  <a:pt x="28740" y="21450"/>
                </a:lnTo>
                <a:lnTo>
                  <a:pt x="28740" y="7670"/>
                </a:lnTo>
                <a:close/>
              </a:path>
              <a:path w="50800" h="50800">
                <a:moveTo>
                  <a:pt x="43042" y="7670"/>
                </a:moveTo>
                <a:lnTo>
                  <a:pt x="28740" y="7670"/>
                </a:lnTo>
                <a:lnTo>
                  <a:pt x="35636" y="9118"/>
                </a:lnTo>
                <a:lnTo>
                  <a:pt x="41059" y="14566"/>
                </a:lnTo>
                <a:lnTo>
                  <a:pt x="42506" y="21450"/>
                </a:lnTo>
                <a:lnTo>
                  <a:pt x="49452" y="21450"/>
                </a:lnTo>
                <a:lnTo>
                  <a:pt x="48215" y="15339"/>
                </a:lnTo>
                <a:lnTo>
                  <a:pt x="43042" y="7670"/>
                </a:lnTo>
                <a:close/>
              </a:path>
            </a:pathLst>
          </a:custGeom>
          <a:solidFill>
            <a:srgbClr val="231F20"/>
          </a:solidFill>
        </p:spPr>
        <p:txBody>
          <a:bodyPr wrap="square" lIns="0" tIns="0" rIns="0" bIns="0" rtlCol="0"/>
          <a:lstStyle/>
          <a:p>
            <a:endParaRPr/>
          </a:p>
        </p:txBody>
      </p:sp>
      <p:sp>
        <p:nvSpPr>
          <p:cNvPr id="265" name="object 144"/>
          <p:cNvSpPr/>
          <p:nvPr/>
        </p:nvSpPr>
        <p:spPr>
          <a:xfrm>
            <a:off x="1904570" y="376926"/>
            <a:ext cx="64135" cy="50800"/>
          </a:xfrm>
          <a:custGeom>
            <a:avLst/>
            <a:gdLst/>
            <a:ahLst/>
            <a:cxnLst/>
            <a:rect l="l" t="t" r="r" b="b"/>
            <a:pathLst>
              <a:path w="64135" h="50800">
                <a:moveTo>
                  <a:pt x="62306" y="43027"/>
                </a:moveTo>
                <a:lnTo>
                  <a:pt x="1638" y="43027"/>
                </a:lnTo>
                <a:lnTo>
                  <a:pt x="0" y="44653"/>
                </a:lnTo>
                <a:lnTo>
                  <a:pt x="0" y="48691"/>
                </a:lnTo>
                <a:lnTo>
                  <a:pt x="1638" y="50317"/>
                </a:lnTo>
                <a:lnTo>
                  <a:pt x="62306" y="50317"/>
                </a:lnTo>
                <a:lnTo>
                  <a:pt x="63931" y="48691"/>
                </a:lnTo>
                <a:lnTo>
                  <a:pt x="63931" y="44653"/>
                </a:lnTo>
                <a:lnTo>
                  <a:pt x="62306" y="43027"/>
                </a:lnTo>
                <a:close/>
              </a:path>
              <a:path w="64135" h="50800">
                <a:moveTo>
                  <a:pt x="55613" y="0"/>
                </a:moveTo>
                <a:lnTo>
                  <a:pt x="8331" y="0"/>
                </a:lnTo>
                <a:lnTo>
                  <a:pt x="6692" y="1638"/>
                </a:lnTo>
                <a:lnTo>
                  <a:pt x="6692" y="43027"/>
                </a:lnTo>
                <a:lnTo>
                  <a:pt x="13995" y="43027"/>
                </a:lnTo>
                <a:lnTo>
                  <a:pt x="13995" y="28702"/>
                </a:lnTo>
                <a:lnTo>
                  <a:pt x="57238" y="28702"/>
                </a:lnTo>
                <a:lnTo>
                  <a:pt x="57238" y="21399"/>
                </a:lnTo>
                <a:lnTo>
                  <a:pt x="13995" y="21399"/>
                </a:lnTo>
                <a:lnTo>
                  <a:pt x="13995" y="7302"/>
                </a:lnTo>
                <a:lnTo>
                  <a:pt x="57238" y="7302"/>
                </a:lnTo>
                <a:lnTo>
                  <a:pt x="57238" y="1638"/>
                </a:lnTo>
                <a:lnTo>
                  <a:pt x="55613" y="0"/>
                </a:lnTo>
                <a:close/>
              </a:path>
              <a:path w="64135" h="50800">
                <a:moveTo>
                  <a:pt x="35610" y="28702"/>
                </a:moveTo>
                <a:lnTo>
                  <a:pt x="28320" y="28702"/>
                </a:lnTo>
                <a:lnTo>
                  <a:pt x="28320" y="43027"/>
                </a:lnTo>
                <a:lnTo>
                  <a:pt x="35610" y="43027"/>
                </a:lnTo>
                <a:lnTo>
                  <a:pt x="35610" y="28702"/>
                </a:lnTo>
                <a:close/>
              </a:path>
              <a:path w="64135" h="50800">
                <a:moveTo>
                  <a:pt x="57238" y="28702"/>
                </a:moveTo>
                <a:lnTo>
                  <a:pt x="49936" y="28702"/>
                </a:lnTo>
                <a:lnTo>
                  <a:pt x="49936" y="43027"/>
                </a:lnTo>
                <a:lnTo>
                  <a:pt x="57238" y="43027"/>
                </a:lnTo>
                <a:lnTo>
                  <a:pt x="57238" y="28702"/>
                </a:lnTo>
                <a:close/>
              </a:path>
              <a:path w="64135" h="50800">
                <a:moveTo>
                  <a:pt x="35610" y="7302"/>
                </a:moveTo>
                <a:lnTo>
                  <a:pt x="28320" y="7302"/>
                </a:lnTo>
                <a:lnTo>
                  <a:pt x="28320" y="21399"/>
                </a:lnTo>
                <a:lnTo>
                  <a:pt x="35610" y="21399"/>
                </a:lnTo>
                <a:lnTo>
                  <a:pt x="35610" y="7302"/>
                </a:lnTo>
                <a:close/>
              </a:path>
              <a:path w="64135" h="50800">
                <a:moveTo>
                  <a:pt x="57238" y="7302"/>
                </a:moveTo>
                <a:lnTo>
                  <a:pt x="49936" y="7302"/>
                </a:lnTo>
                <a:lnTo>
                  <a:pt x="49936" y="21399"/>
                </a:lnTo>
                <a:lnTo>
                  <a:pt x="57238" y="21399"/>
                </a:lnTo>
                <a:lnTo>
                  <a:pt x="57238" y="7302"/>
                </a:lnTo>
                <a:close/>
              </a:path>
            </a:pathLst>
          </a:custGeom>
          <a:solidFill>
            <a:srgbClr val="231F20"/>
          </a:solidFill>
        </p:spPr>
        <p:txBody>
          <a:bodyPr wrap="square" lIns="0" tIns="0" rIns="0" bIns="0" rtlCol="0"/>
          <a:lstStyle/>
          <a:p>
            <a:endParaRPr/>
          </a:p>
        </p:txBody>
      </p:sp>
      <p:sp>
        <p:nvSpPr>
          <p:cNvPr id="266" name="object 145"/>
          <p:cNvSpPr/>
          <p:nvPr/>
        </p:nvSpPr>
        <p:spPr>
          <a:xfrm>
            <a:off x="1877179" y="236429"/>
            <a:ext cx="258445" cy="252095"/>
          </a:xfrm>
          <a:custGeom>
            <a:avLst/>
            <a:gdLst/>
            <a:ahLst/>
            <a:cxnLst/>
            <a:rect l="l" t="t" r="r" b="b"/>
            <a:pathLst>
              <a:path w="258444" h="252095">
                <a:moveTo>
                  <a:pt x="129540" y="10439"/>
                </a:moveTo>
                <a:lnTo>
                  <a:pt x="128536" y="10439"/>
                </a:lnTo>
                <a:lnTo>
                  <a:pt x="889" y="62610"/>
                </a:lnTo>
                <a:lnTo>
                  <a:pt x="0" y="63944"/>
                </a:lnTo>
                <a:lnTo>
                  <a:pt x="0" y="84835"/>
                </a:lnTo>
                <a:lnTo>
                  <a:pt x="1625" y="86461"/>
                </a:lnTo>
                <a:lnTo>
                  <a:pt x="16929" y="86461"/>
                </a:lnTo>
                <a:lnTo>
                  <a:pt x="16929" y="250050"/>
                </a:lnTo>
                <a:lnTo>
                  <a:pt x="18554" y="251675"/>
                </a:lnTo>
                <a:lnTo>
                  <a:pt x="239522" y="251675"/>
                </a:lnTo>
                <a:lnTo>
                  <a:pt x="241147" y="250050"/>
                </a:lnTo>
                <a:lnTo>
                  <a:pt x="241147" y="244386"/>
                </a:lnTo>
                <a:lnTo>
                  <a:pt x="24218" y="244386"/>
                </a:lnTo>
                <a:lnTo>
                  <a:pt x="24218" y="233375"/>
                </a:lnTo>
                <a:lnTo>
                  <a:pt x="101561" y="233375"/>
                </a:lnTo>
                <a:lnTo>
                  <a:pt x="101561" y="226085"/>
                </a:lnTo>
                <a:lnTo>
                  <a:pt x="24218" y="226085"/>
                </a:lnTo>
                <a:lnTo>
                  <a:pt x="24218" y="79171"/>
                </a:lnTo>
                <a:lnTo>
                  <a:pt x="7289" y="79171"/>
                </a:lnTo>
                <a:lnTo>
                  <a:pt x="7289" y="67881"/>
                </a:lnTo>
                <a:lnTo>
                  <a:pt x="129032" y="18110"/>
                </a:lnTo>
                <a:lnTo>
                  <a:pt x="148310" y="18110"/>
                </a:lnTo>
                <a:lnTo>
                  <a:pt x="129540" y="10439"/>
                </a:lnTo>
                <a:close/>
              </a:path>
              <a:path w="258444" h="252095">
                <a:moveTo>
                  <a:pt x="101561" y="233375"/>
                </a:moveTo>
                <a:lnTo>
                  <a:pt x="94272" y="233375"/>
                </a:lnTo>
                <a:lnTo>
                  <a:pt x="94272" y="244386"/>
                </a:lnTo>
                <a:lnTo>
                  <a:pt x="101561" y="244386"/>
                </a:lnTo>
                <a:lnTo>
                  <a:pt x="101561" y="233375"/>
                </a:lnTo>
                <a:close/>
              </a:path>
              <a:path w="258444" h="252095">
                <a:moveTo>
                  <a:pt x="163804" y="147802"/>
                </a:moveTo>
                <a:lnTo>
                  <a:pt x="156514" y="147802"/>
                </a:lnTo>
                <a:lnTo>
                  <a:pt x="156514" y="244386"/>
                </a:lnTo>
                <a:lnTo>
                  <a:pt x="163804" y="244386"/>
                </a:lnTo>
                <a:lnTo>
                  <a:pt x="163804" y="233375"/>
                </a:lnTo>
                <a:lnTo>
                  <a:pt x="241147" y="233375"/>
                </a:lnTo>
                <a:lnTo>
                  <a:pt x="241147" y="226085"/>
                </a:lnTo>
                <a:lnTo>
                  <a:pt x="163804" y="226085"/>
                </a:lnTo>
                <a:lnTo>
                  <a:pt x="163804" y="147802"/>
                </a:lnTo>
                <a:close/>
              </a:path>
              <a:path w="258444" h="252095">
                <a:moveTo>
                  <a:pt x="241147" y="233375"/>
                </a:moveTo>
                <a:lnTo>
                  <a:pt x="233845" y="233375"/>
                </a:lnTo>
                <a:lnTo>
                  <a:pt x="233845" y="244386"/>
                </a:lnTo>
                <a:lnTo>
                  <a:pt x="241147" y="244386"/>
                </a:lnTo>
                <a:lnTo>
                  <a:pt x="241147" y="233375"/>
                </a:lnTo>
                <a:close/>
              </a:path>
              <a:path w="258444" h="252095">
                <a:moveTo>
                  <a:pt x="162166" y="140500"/>
                </a:moveTo>
                <a:lnTo>
                  <a:pt x="95897" y="140500"/>
                </a:lnTo>
                <a:lnTo>
                  <a:pt x="94272" y="142138"/>
                </a:lnTo>
                <a:lnTo>
                  <a:pt x="94272" y="226085"/>
                </a:lnTo>
                <a:lnTo>
                  <a:pt x="101561" y="226085"/>
                </a:lnTo>
                <a:lnTo>
                  <a:pt x="101561" y="147802"/>
                </a:lnTo>
                <a:lnTo>
                  <a:pt x="163804" y="147802"/>
                </a:lnTo>
                <a:lnTo>
                  <a:pt x="163804" y="142138"/>
                </a:lnTo>
                <a:lnTo>
                  <a:pt x="162166" y="140500"/>
                </a:lnTo>
                <a:close/>
              </a:path>
              <a:path w="258444" h="252095">
                <a:moveTo>
                  <a:pt x="148827" y="35953"/>
                </a:moveTo>
                <a:lnTo>
                  <a:pt x="129032" y="35953"/>
                </a:lnTo>
                <a:lnTo>
                  <a:pt x="233857" y="77520"/>
                </a:lnTo>
                <a:lnTo>
                  <a:pt x="233857" y="226085"/>
                </a:lnTo>
                <a:lnTo>
                  <a:pt x="241147" y="226085"/>
                </a:lnTo>
                <a:lnTo>
                  <a:pt x="241147" y="86461"/>
                </a:lnTo>
                <a:lnTo>
                  <a:pt x="256451" y="86461"/>
                </a:lnTo>
                <a:lnTo>
                  <a:pt x="258076" y="84835"/>
                </a:lnTo>
                <a:lnTo>
                  <a:pt x="258076" y="79171"/>
                </a:lnTo>
                <a:lnTo>
                  <a:pt x="241147" y="79171"/>
                </a:lnTo>
                <a:lnTo>
                  <a:pt x="241147" y="73545"/>
                </a:lnTo>
                <a:lnTo>
                  <a:pt x="240233" y="72199"/>
                </a:lnTo>
                <a:lnTo>
                  <a:pt x="148827" y="35953"/>
                </a:lnTo>
                <a:close/>
              </a:path>
              <a:path w="258444" h="252095">
                <a:moveTo>
                  <a:pt x="129514" y="28295"/>
                </a:moveTo>
                <a:lnTo>
                  <a:pt x="128549" y="28295"/>
                </a:lnTo>
                <a:lnTo>
                  <a:pt x="17830" y="72199"/>
                </a:lnTo>
                <a:lnTo>
                  <a:pt x="16916" y="73545"/>
                </a:lnTo>
                <a:lnTo>
                  <a:pt x="16916" y="79171"/>
                </a:lnTo>
                <a:lnTo>
                  <a:pt x="24218" y="79171"/>
                </a:lnTo>
                <a:lnTo>
                  <a:pt x="24218" y="77520"/>
                </a:lnTo>
                <a:lnTo>
                  <a:pt x="129032" y="35953"/>
                </a:lnTo>
                <a:lnTo>
                  <a:pt x="148827" y="35953"/>
                </a:lnTo>
                <a:lnTo>
                  <a:pt x="129514" y="28295"/>
                </a:lnTo>
                <a:close/>
              </a:path>
              <a:path w="258444" h="252095">
                <a:moveTo>
                  <a:pt x="148310" y="18110"/>
                </a:moveTo>
                <a:lnTo>
                  <a:pt x="129032" y="18110"/>
                </a:lnTo>
                <a:lnTo>
                  <a:pt x="250786" y="67881"/>
                </a:lnTo>
                <a:lnTo>
                  <a:pt x="250786" y="79171"/>
                </a:lnTo>
                <a:lnTo>
                  <a:pt x="258076" y="79171"/>
                </a:lnTo>
                <a:lnTo>
                  <a:pt x="258076" y="63944"/>
                </a:lnTo>
                <a:lnTo>
                  <a:pt x="257175" y="62610"/>
                </a:lnTo>
                <a:lnTo>
                  <a:pt x="236804" y="54279"/>
                </a:lnTo>
                <a:lnTo>
                  <a:pt x="236804" y="51295"/>
                </a:lnTo>
                <a:lnTo>
                  <a:pt x="229501" y="51295"/>
                </a:lnTo>
                <a:lnTo>
                  <a:pt x="208711" y="42798"/>
                </a:lnTo>
                <a:lnTo>
                  <a:pt x="208711" y="39814"/>
                </a:lnTo>
                <a:lnTo>
                  <a:pt x="201422" y="39814"/>
                </a:lnTo>
                <a:lnTo>
                  <a:pt x="148310" y="18110"/>
                </a:lnTo>
                <a:close/>
              </a:path>
              <a:path w="258444" h="252095">
                <a:moveTo>
                  <a:pt x="236804" y="27203"/>
                </a:moveTo>
                <a:lnTo>
                  <a:pt x="229501" y="27203"/>
                </a:lnTo>
                <a:lnTo>
                  <a:pt x="229501" y="51295"/>
                </a:lnTo>
                <a:lnTo>
                  <a:pt x="236804" y="51295"/>
                </a:lnTo>
                <a:lnTo>
                  <a:pt x="236804" y="27203"/>
                </a:lnTo>
                <a:close/>
              </a:path>
              <a:path w="258444" h="252095">
                <a:moveTo>
                  <a:pt x="208711" y="27203"/>
                </a:moveTo>
                <a:lnTo>
                  <a:pt x="201422" y="27203"/>
                </a:lnTo>
                <a:lnTo>
                  <a:pt x="201422" y="39814"/>
                </a:lnTo>
                <a:lnTo>
                  <a:pt x="208711" y="39814"/>
                </a:lnTo>
                <a:lnTo>
                  <a:pt x="208711" y="27203"/>
                </a:lnTo>
                <a:close/>
              </a:path>
              <a:path w="258444" h="252095">
                <a:moveTo>
                  <a:pt x="240118" y="0"/>
                </a:moveTo>
                <a:lnTo>
                  <a:pt x="198564" y="0"/>
                </a:lnTo>
                <a:lnTo>
                  <a:pt x="196926" y="1638"/>
                </a:lnTo>
                <a:lnTo>
                  <a:pt x="196926" y="25565"/>
                </a:lnTo>
                <a:lnTo>
                  <a:pt x="198564" y="27203"/>
                </a:lnTo>
                <a:lnTo>
                  <a:pt x="240118" y="27203"/>
                </a:lnTo>
                <a:lnTo>
                  <a:pt x="241744" y="25565"/>
                </a:lnTo>
                <a:lnTo>
                  <a:pt x="241744" y="19900"/>
                </a:lnTo>
                <a:lnTo>
                  <a:pt x="204216" y="19900"/>
                </a:lnTo>
                <a:lnTo>
                  <a:pt x="204216" y="7302"/>
                </a:lnTo>
                <a:lnTo>
                  <a:pt x="241744" y="7302"/>
                </a:lnTo>
                <a:lnTo>
                  <a:pt x="241744" y="1638"/>
                </a:lnTo>
                <a:lnTo>
                  <a:pt x="240118" y="0"/>
                </a:lnTo>
                <a:close/>
              </a:path>
              <a:path w="258444" h="252095">
                <a:moveTo>
                  <a:pt x="241744" y="7302"/>
                </a:moveTo>
                <a:lnTo>
                  <a:pt x="234442" y="7302"/>
                </a:lnTo>
                <a:lnTo>
                  <a:pt x="234442" y="19900"/>
                </a:lnTo>
                <a:lnTo>
                  <a:pt x="241744" y="19900"/>
                </a:lnTo>
                <a:lnTo>
                  <a:pt x="241744" y="7302"/>
                </a:lnTo>
                <a:close/>
              </a:path>
            </a:pathLst>
          </a:custGeom>
          <a:solidFill>
            <a:srgbClr val="231F20"/>
          </a:solidFill>
        </p:spPr>
        <p:txBody>
          <a:bodyPr wrap="square" lIns="0" tIns="0" rIns="0" bIns="0" rtlCol="0"/>
          <a:lstStyle/>
          <a:p>
            <a:endParaRPr/>
          </a:p>
        </p:txBody>
      </p:sp>
      <p:sp>
        <p:nvSpPr>
          <p:cNvPr id="267" name="object 146"/>
          <p:cNvSpPr/>
          <p:nvPr/>
        </p:nvSpPr>
        <p:spPr>
          <a:xfrm>
            <a:off x="2043928" y="376931"/>
            <a:ext cx="64135" cy="50800"/>
          </a:xfrm>
          <a:custGeom>
            <a:avLst/>
            <a:gdLst/>
            <a:ahLst/>
            <a:cxnLst/>
            <a:rect l="l" t="t" r="r" b="b"/>
            <a:pathLst>
              <a:path w="64135" h="50800">
                <a:moveTo>
                  <a:pt x="62293" y="43027"/>
                </a:moveTo>
                <a:lnTo>
                  <a:pt x="1638" y="43027"/>
                </a:lnTo>
                <a:lnTo>
                  <a:pt x="0" y="44653"/>
                </a:lnTo>
                <a:lnTo>
                  <a:pt x="0" y="48679"/>
                </a:lnTo>
                <a:lnTo>
                  <a:pt x="1625" y="50317"/>
                </a:lnTo>
                <a:lnTo>
                  <a:pt x="62293" y="50317"/>
                </a:lnTo>
                <a:lnTo>
                  <a:pt x="63931" y="48679"/>
                </a:lnTo>
                <a:lnTo>
                  <a:pt x="63931" y="44653"/>
                </a:lnTo>
                <a:lnTo>
                  <a:pt x="62293" y="43027"/>
                </a:lnTo>
                <a:close/>
              </a:path>
              <a:path w="64135" h="50800">
                <a:moveTo>
                  <a:pt x="55600" y="0"/>
                </a:moveTo>
                <a:lnTo>
                  <a:pt x="8331" y="0"/>
                </a:lnTo>
                <a:lnTo>
                  <a:pt x="6705" y="1638"/>
                </a:lnTo>
                <a:lnTo>
                  <a:pt x="6705" y="43027"/>
                </a:lnTo>
                <a:lnTo>
                  <a:pt x="57238" y="43027"/>
                </a:lnTo>
                <a:lnTo>
                  <a:pt x="13995" y="43014"/>
                </a:lnTo>
                <a:lnTo>
                  <a:pt x="13995" y="28689"/>
                </a:lnTo>
                <a:lnTo>
                  <a:pt x="57238" y="28689"/>
                </a:lnTo>
                <a:lnTo>
                  <a:pt x="57238" y="21399"/>
                </a:lnTo>
                <a:lnTo>
                  <a:pt x="13995" y="21399"/>
                </a:lnTo>
                <a:lnTo>
                  <a:pt x="13995" y="7302"/>
                </a:lnTo>
                <a:lnTo>
                  <a:pt x="57238" y="7302"/>
                </a:lnTo>
                <a:lnTo>
                  <a:pt x="57238" y="1638"/>
                </a:lnTo>
                <a:lnTo>
                  <a:pt x="55600" y="0"/>
                </a:lnTo>
                <a:close/>
              </a:path>
              <a:path w="64135" h="50800">
                <a:moveTo>
                  <a:pt x="35610" y="28689"/>
                </a:moveTo>
                <a:lnTo>
                  <a:pt x="28321" y="28689"/>
                </a:lnTo>
                <a:lnTo>
                  <a:pt x="28321" y="43014"/>
                </a:lnTo>
                <a:lnTo>
                  <a:pt x="35610" y="43014"/>
                </a:lnTo>
                <a:lnTo>
                  <a:pt x="35610" y="28689"/>
                </a:lnTo>
                <a:close/>
              </a:path>
              <a:path w="64135" h="50800">
                <a:moveTo>
                  <a:pt x="57238" y="28689"/>
                </a:moveTo>
                <a:lnTo>
                  <a:pt x="49936" y="28689"/>
                </a:lnTo>
                <a:lnTo>
                  <a:pt x="49936" y="43014"/>
                </a:lnTo>
                <a:lnTo>
                  <a:pt x="57238" y="43014"/>
                </a:lnTo>
                <a:lnTo>
                  <a:pt x="57238" y="28689"/>
                </a:lnTo>
                <a:close/>
              </a:path>
              <a:path w="64135" h="50800">
                <a:moveTo>
                  <a:pt x="35610" y="7302"/>
                </a:moveTo>
                <a:lnTo>
                  <a:pt x="28321" y="7302"/>
                </a:lnTo>
                <a:lnTo>
                  <a:pt x="28321" y="21399"/>
                </a:lnTo>
                <a:lnTo>
                  <a:pt x="35610" y="21399"/>
                </a:lnTo>
                <a:lnTo>
                  <a:pt x="35610" y="7302"/>
                </a:lnTo>
                <a:close/>
              </a:path>
              <a:path w="64135" h="50800">
                <a:moveTo>
                  <a:pt x="57238" y="7302"/>
                </a:moveTo>
                <a:lnTo>
                  <a:pt x="49936" y="7302"/>
                </a:lnTo>
                <a:lnTo>
                  <a:pt x="49936" y="21399"/>
                </a:lnTo>
                <a:lnTo>
                  <a:pt x="57238" y="21399"/>
                </a:lnTo>
                <a:lnTo>
                  <a:pt x="57238" y="7302"/>
                </a:lnTo>
                <a:close/>
              </a:path>
            </a:pathLst>
          </a:custGeom>
          <a:solidFill>
            <a:srgbClr val="231F20"/>
          </a:solidFill>
        </p:spPr>
        <p:txBody>
          <a:bodyPr wrap="square" lIns="0" tIns="0" rIns="0" bIns="0" rtlCol="0"/>
          <a:lstStyle/>
          <a:p>
            <a:endParaRPr/>
          </a:p>
        </p:txBody>
      </p:sp>
      <p:sp>
        <p:nvSpPr>
          <p:cNvPr id="268" name="object 149"/>
          <p:cNvSpPr/>
          <p:nvPr/>
        </p:nvSpPr>
        <p:spPr>
          <a:xfrm>
            <a:off x="4554100" y="238015"/>
            <a:ext cx="50800" cy="50800"/>
          </a:xfrm>
          <a:custGeom>
            <a:avLst/>
            <a:gdLst/>
            <a:ahLst/>
            <a:cxnLst/>
            <a:rect l="l" t="t" r="r" b="b"/>
            <a:pathLst>
              <a:path w="50800" h="50800">
                <a:moveTo>
                  <a:pt x="21440" y="0"/>
                </a:moveTo>
                <a:lnTo>
                  <a:pt x="12230" y="3260"/>
                </a:lnTo>
                <a:lnTo>
                  <a:pt x="4721" y="10042"/>
                </a:lnTo>
                <a:lnTo>
                  <a:pt x="430" y="19207"/>
                </a:lnTo>
                <a:lnTo>
                  <a:pt x="0" y="28967"/>
                </a:lnTo>
                <a:lnTo>
                  <a:pt x="3260" y="38176"/>
                </a:lnTo>
                <a:lnTo>
                  <a:pt x="10042" y="45691"/>
                </a:lnTo>
                <a:lnTo>
                  <a:pt x="19209" y="49980"/>
                </a:lnTo>
                <a:lnTo>
                  <a:pt x="28971" y="50407"/>
                </a:lnTo>
                <a:lnTo>
                  <a:pt x="38181" y="47146"/>
                </a:lnTo>
                <a:lnTo>
                  <a:pt x="45691" y="40370"/>
                </a:lnTo>
                <a:lnTo>
                  <a:pt x="49980" y="31203"/>
                </a:lnTo>
                <a:lnTo>
                  <a:pt x="50407" y="21440"/>
                </a:lnTo>
                <a:lnTo>
                  <a:pt x="47146" y="12230"/>
                </a:lnTo>
                <a:lnTo>
                  <a:pt x="40370" y="4721"/>
                </a:lnTo>
                <a:lnTo>
                  <a:pt x="31203" y="430"/>
                </a:lnTo>
                <a:lnTo>
                  <a:pt x="21440" y="0"/>
                </a:lnTo>
                <a:close/>
              </a:path>
            </a:pathLst>
          </a:custGeom>
          <a:solidFill>
            <a:srgbClr val="231F20"/>
          </a:solidFill>
        </p:spPr>
        <p:txBody>
          <a:bodyPr wrap="square" lIns="0" tIns="0" rIns="0" bIns="0" rtlCol="0"/>
          <a:lstStyle/>
          <a:p>
            <a:endParaRPr/>
          </a:p>
        </p:txBody>
      </p:sp>
      <p:sp>
        <p:nvSpPr>
          <p:cNvPr id="269" name="object 150"/>
          <p:cNvSpPr/>
          <p:nvPr/>
        </p:nvSpPr>
        <p:spPr>
          <a:xfrm>
            <a:off x="4500001" y="282225"/>
            <a:ext cx="70485" cy="204470"/>
          </a:xfrm>
          <a:custGeom>
            <a:avLst/>
            <a:gdLst/>
            <a:ahLst/>
            <a:cxnLst/>
            <a:rect l="l" t="t" r="r" b="b"/>
            <a:pathLst>
              <a:path w="70485" h="204470">
                <a:moveTo>
                  <a:pt x="47000" y="0"/>
                </a:moveTo>
                <a:lnTo>
                  <a:pt x="11796" y="32127"/>
                </a:lnTo>
                <a:lnTo>
                  <a:pt x="0" y="81355"/>
                </a:lnTo>
                <a:lnTo>
                  <a:pt x="1514" y="92074"/>
                </a:lnTo>
                <a:lnTo>
                  <a:pt x="5641" y="99413"/>
                </a:lnTo>
                <a:lnTo>
                  <a:pt x="11555" y="104091"/>
                </a:lnTo>
                <a:lnTo>
                  <a:pt x="18427" y="106831"/>
                </a:lnTo>
                <a:lnTo>
                  <a:pt x="36639" y="136638"/>
                </a:lnTo>
                <a:lnTo>
                  <a:pt x="9080" y="189317"/>
                </a:lnTo>
                <a:lnTo>
                  <a:pt x="11963" y="198525"/>
                </a:lnTo>
                <a:lnTo>
                  <a:pt x="21691" y="203618"/>
                </a:lnTo>
                <a:lnTo>
                  <a:pt x="24104" y="204176"/>
                </a:lnTo>
                <a:lnTo>
                  <a:pt x="31978" y="204176"/>
                </a:lnTo>
                <a:lnTo>
                  <a:pt x="37287" y="201192"/>
                </a:lnTo>
                <a:lnTo>
                  <a:pt x="70154" y="138378"/>
                </a:lnTo>
                <a:lnTo>
                  <a:pt x="69964" y="132663"/>
                </a:lnTo>
                <a:lnTo>
                  <a:pt x="42659" y="87997"/>
                </a:lnTo>
                <a:lnTo>
                  <a:pt x="43307" y="82968"/>
                </a:lnTo>
                <a:lnTo>
                  <a:pt x="44386" y="77888"/>
                </a:lnTo>
                <a:lnTo>
                  <a:pt x="45770" y="72846"/>
                </a:lnTo>
                <a:lnTo>
                  <a:pt x="36195" y="68782"/>
                </a:lnTo>
                <a:lnTo>
                  <a:pt x="33286" y="64565"/>
                </a:lnTo>
                <a:lnTo>
                  <a:pt x="31457" y="21271"/>
                </a:lnTo>
                <a:lnTo>
                  <a:pt x="32600" y="18147"/>
                </a:lnTo>
                <a:lnTo>
                  <a:pt x="37007" y="13346"/>
                </a:lnTo>
                <a:lnTo>
                  <a:pt x="40017" y="11949"/>
                </a:lnTo>
                <a:lnTo>
                  <a:pt x="43446" y="11810"/>
                </a:lnTo>
                <a:lnTo>
                  <a:pt x="62684" y="11810"/>
                </a:lnTo>
                <a:lnTo>
                  <a:pt x="61019" y="7186"/>
                </a:lnTo>
                <a:lnTo>
                  <a:pt x="55245" y="1992"/>
                </a:lnTo>
                <a:lnTo>
                  <a:pt x="47000" y="0"/>
                </a:lnTo>
                <a:close/>
              </a:path>
              <a:path w="70485" h="204470">
                <a:moveTo>
                  <a:pt x="62684" y="11810"/>
                </a:moveTo>
                <a:lnTo>
                  <a:pt x="50342" y="11810"/>
                </a:lnTo>
                <a:lnTo>
                  <a:pt x="55702" y="16940"/>
                </a:lnTo>
                <a:lnTo>
                  <a:pt x="56769" y="42493"/>
                </a:lnTo>
                <a:lnTo>
                  <a:pt x="59550" y="35914"/>
                </a:lnTo>
                <a:lnTo>
                  <a:pt x="60769" y="32955"/>
                </a:lnTo>
                <a:lnTo>
                  <a:pt x="63724" y="24026"/>
                </a:lnTo>
                <a:lnTo>
                  <a:pt x="63827" y="14983"/>
                </a:lnTo>
                <a:lnTo>
                  <a:pt x="62684" y="11810"/>
                </a:lnTo>
                <a:close/>
              </a:path>
            </a:pathLst>
          </a:custGeom>
          <a:solidFill>
            <a:srgbClr val="231F20"/>
          </a:solidFill>
        </p:spPr>
        <p:txBody>
          <a:bodyPr wrap="square" lIns="0" tIns="0" rIns="0" bIns="0" rtlCol="0"/>
          <a:lstStyle/>
          <a:p>
            <a:endParaRPr/>
          </a:p>
        </p:txBody>
      </p:sp>
      <p:sp>
        <p:nvSpPr>
          <p:cNvPr id="270" name="object 151"/>
          <p:cNvSpPr/>
          <p:nvPr/>
        </p:nvSpPr>
        <p:spPr>
          <a:xfrm>
            <a:off x="4594124" y="355097"/>
            <a:ext cx="17780" cy="132080"/>
          </a:xfrm>
          <a:custGeom>
            <a:avLst/>
            <a:gdLst/>
            <a:ahLst/>
            <a:cxnLst/>
            <a:rect l="l" t="t" r="r" b="b"/>
            <a:pathLst>
              <a:path w="17779" h="132079">
                <a:moveTo>
                  <a:pt x="1739" y="0"/>
                </a:moveTo>
                <a:lnTo>
                  <a:pt x="2374" y="2489"/>
                </a:lnTo>
                <a:lnTo>
                  <a:pt x="2235" y="5206"/>
                </a:lnTo>
                <a:lnTo>
                  <a:pt x="838" y="8496"/>
                </a:lnTo>
                <a:lnTo>
                  <a:pt x="444" y="9169"/>
                </a:lnTo>
                <a:lnTo>
                  <a:pt x="0" y="9817"/>
                </a:lnTo>
                <a:lnTo>
                  <a:pt x="4508" y="11988"/>
                </a:lnTo>
                <a:lnTo>
                  <a:pt x="7607" y="16573"/>
                </a:lnTo>
                <a:lnTo>
                  <a:pt x="7620" y="131711"/>
                </a:lnTo>
                <a:lnTo>
                  <a:pt x="17386" y="131711"/>
                </a:lnTo>
                <a:lnTo>
                  <a:pt x="17386" y="21894"/>
                </a:lnTo>
                <a:lnTo>
                  <a:pt x="16214" y="14626"/>
                </a:lnTo>
                <a:lnTo>
                  <a:pt x="12968" y="8308"/>
                </a:lnTo>
                <a:lnTo>
                  <a:pt x="8019" y="3310"/>
                </a:lnTo>
                <a:lnTo>
                  <a:pt x="1739" y="0"/>
                </a:lnTo>
                <a:close/>
              </a:path>
            </a:pathLst>
          </a:custGeom>
          <a:solidFill>
            <a:srgbClr val="231F20"/>
          </a:solidFill>
        </p:spPr>
        <p:txBody>
          <a:bodyPr wrap="square" lIns="0" tIns="0" rIns="0" bIns="0" rtlCol="0"/>
          <a:lstStyle/>
          <a:p>
            <a:endParaRPr/>
          </a:p>
        </p:txBody>
      </p:sp>
      <p:sp>
        <p:nvSpPr>
          <p:cNvPr id="271" name="object 152"/>
          <p:cNvSpPr/>
          <p:nvPr/>
        </p:nvSpPr>
        <p:spPr>
          <a:xfrm>
            <a:off x="4533814" y="296250"/>
            <a:ext cx="61594" cy="71755"/>
          </a:xfrm>
          <a:custGeom>
            <a:avLst/>
            <a:gdLst/>
            <a:ahLst/>
            <a:cxnLst/>
            <a:rect l="l" t="t" r="r" b="b"/>
            <a:pathLst>
              <a:path w="61595" h="71754">
                <a:moveTo>
                  <a:pt x="14947" y="0"/>
                </a:moveTo>
                <a:lnTo>
                  <a:pt x="4178" y="457"/>
                </a:lnTo>
                <a:lnTo>
                  <a:pt x="0" y="5003"/>
                </a:lnTo>
                <a:lnTo>
                  <a:pt x="1866" y="49530"/>
                </a:lnTo>
                <a:lnTo>
                  <a:pt x="4178" y="52857"/>
                </a:lnTo>
                <a:lnTo>
                  <a:pt x="47663" y="71348"/>
                </a:lnTo>
                <a:lnTo>
                  <a:pt x="48958" y="71602"/>
                </a:lnTo>
                <a:lnTo>
                  <a:pt x="54025" y="71602"/>
                </a:lnTo>
                <a:lnTo>
                  <a:pt x="57645" y="69367"/>
                </a:lnTo>
                <a:lnTo>
                  <a:pt x="61328" y="60693"/>
                </a:lnTo>
                <a:lnTo>
                  <a:pt x="59016" y="54965"/>
                </a:lnTo>
                <a:lnTo>
                  <a:pt x="20954" y="38773"/>
                </a:lnTo>
                <a:lnTo>
                  <a:pt x="19494" y="4178"/>
                </a:lnTo>
                <a:lnTo>
                  <a:pt x="14947" y="0"/>
                </a:lnTo>
                <a:close/>
              </a:path>
            </a:pathLst>
          </a:custGeom>
          <a:solidFill>
            <a:srgbClr val="231F20"/>
          </a:solidFill>
        </p:spPr>
        <p:txBody>
          <a:bodyPr wrap="square" lIns="0" tIns="0" rIns="0" bIns="0" rtlCol="0"/>
          <a:lstStyle/>
          <a:p>
            <a:endParaRPr/>
          </a:p>
        </p:txBody>
      </p:sp>
      <p:sp>
        <p:nvSpPr>
          <p:cNvPr id="272" name="object 153"/>
          <p:cNvSpPr/>
          <p:nvPr/>
        </p:nvSpPr>
        <p:spPr>
          <a:xfrm>
            <a:off x="4577314" y="404116"/>
            <a:ext cx="7620" cy="19685"/>
          </a:xfrm>
          <a:custGeom>
            <a:avLst/>
            <a:gdLst/>
            <a:ahLst/>
            <a:cxnLst/>
            <a:rect l="l" t="t" r="r" b="b"/>
            <a:pathLst>
              <a:path w="7620" h="19684">
                <a:moveTo>
                  <a:pt x="1663" y="0"/>
                </a:moveTo>
                <a:lnTo>
                  <a:pt x="889" y="38"/>
                </a:lnTo>
                <a:lnTo>
                  <a:pt x="0" y="1054"/>
                </a:lnTo>
                <a:lnTo>
                  <a:pt x="50" y="1816"/>
                </a:lnTo>
                <a:lnTo>
                  <a:pt x="3924" y="5270"/>
                </a:lnTo>
                <a:lnTo>
                  <a:pt x="4826" y="8051"/>
                </a:lnTo>
                <a:lnTo>
                  <a:pt x="2082" y="17411"/>
                </a:lnTo>
                <a:lnTo>
                  <a:pt x="1625" y="17906"/>
                </a:lnTo>
                <a:lnTo>
                  <a:pt x="1651" y="18681"/>
                </a:lnTo>
                <a:lnTo>
                  <a:pt x="2374" y="19367"/>
                </a:lnTo>
                <a:lnTo>
                  <a:pt x="2679" y="19481"/>
                </a:lnTo>
                <a:lnTo>
                  <a:pt x="3302" y="19481"/>
                </a:lnTo>
                <a:lnTo>
                  <a:pt x="3632" y="19342"/>
                </a:lnTo>
                <a:lnTo>
                  <a:pt x="3873" y="19088"/>
                </a:lnTo>
                <a:lnTo>
                  <a:pt x="7251" y="15532"/>
                </a:lnTo>
                <a:lnTo>
                  <a:pt x="7302" y="7365"/>
                </a:lnTo>
                <a:lnTo>
                  <a:pt x="5969" y="3784"/>
                </a:lnTo>
                <a:lnTo>
                  <a:pt x="1663" y="0"/>
                </a:lnTo>
                <a:close/>
              </a:path>
            </a:pathLst>
          </a:custGeom>
          <a:solidFill>
            <a:srgbClr val="231F20"/>
          </a:solidFill>
        </p:spPr>
        <p:txBody>
          <a:bodyPr wrap="square" lIns="0" tIns="0" rIns="0" bIns="0" rtlCol="0"/>
          <a:lstStyle/>
          <a:p>
            <a:endParaRPr/>
          </a:p>
        </p:txBody>
      </p:sp>
      <p:sp>
        <p:nvSpPr>
          <p:cNvPr id="273" name="object 154"/>
          <p:cNvSpPr/>
          <p:nvPr/>
        </p:nvSpPr>
        <p:spPr>
          <a:xfrm>
            <a:off x="5974391" y="228342"/>
            <a:ext cx="127000" cy="186690"/>
          </a:xfrm>
          <a:custGeom>
            <a:avLst/>
            <a:gdLst/>
            <a:ahLst/>
            <a:cxnLst/>
            <a:rect l="l" t="t" r="r" b="b"/>
            <a:pathLst>
              <a:path w="127000" h="186690">
                <a:moveTo>
                  <a:pt x="98602" y="0"/>
                </a:moveTo>
                <a:lnTo>
                  <a:pt x="92964" y="5638"/>
                </a:lnTo>
                <a:lnTo>
                  <a:pt x="110197" y="22859"/>
                </a:lnTo>
                <a:lnTo>
                  <a:pt x="92606" y="23745"/>
                </a:lnTo>
                <a:lnTo>
                  <a:pt x="43992" y="43319"/>
                </a:lnTo>
                <a:lnTo>
                  <a:pt x="15635" y="73982"/>
                </a:lnTo>
                <a:lnTo>
                  <a:pt x="1270" y="113207"/>
                </a:lnTo>
                <a:lnTo>
                  <a:pt x="0" y="132283"/>
                </a:lnTo>
                <a:lnTo>
                  <a:pt x="2111" y="151131"/>
                </a:lnTo>
                <a:lnTo>
                  <a:pt x="7513" y="169305"/>
                </a:lnTo>
                <a:lnTo>
                  <a:pt x="16116" y="186359"/>
                </a:lnTo>
                <a:lnTo>
                  <a:pt x="22885" y="182143"/>
                </a:lnTo>
                <a:lnTo>
                  <a:pt x="14919" y="166365"/>
                </a:lnTo>
                <a:lnTo>
                  <a:pt x="9918" y="149544"/>
                </a:lnTo>
                <a:lnTo>
                  <a:pt x="7965" y="132096"/>
                </a:lnTo>
                <a:lnTo>
                  <a:pt x="9144" y="114439"/>
                </a:lnTo>
                <a:lnTo>
                  <a:pt x="14049" y="95496"/>
                </a:lnTo>
                <a:lnTo>
                  <a:pt x="34057" y="62758"/>
                </a:lnTo>
                <a:lnTo>
                  <a:pt x="78860" y="34810"/>
                </a:lnTo>
                <a:lnTo>
                  <a:pt x="112090" y="30911"/>
                </a:lnTo>
                <a:lnTo>
                  <a:pt x="123355" y="30911"/>
                </a:lnTo>
                <a:lnTo>
                  <a:pt x="126428" y="27838"/>
                </a:lnTo>
                <a:lnTo>
                  <a:pt x="123494" y="24904"/>
                </a:lnTo>
                <a:lnTo>
                  <a:pt x="123621" y="24129"/>
                </a:lnTo>
                <a:lnTo>
                  <a:pt x="122567" y="23977"/>
                </a:lnTo>
                <a:lnTo>
                  <a:pt x="98602" y="0"/>
                </a:lnTo>
                <a:close/>
              </a:path>
              <a:path w="127000" h="186690">
                <a:moveTo>
                  <a:pt x="123355" y="30911"/>
                </a:moveTo>
                <a:lnTo>
                  <a:pt x="112090" y="30911"/>
                </a:lnTo>
                <a:lnTo>
                  <a:pt x="92964" y="50037"/>
                </a:lnTo>
                <a:lnTo>
                  <a:pt x="98602" y="55664"/>
                </a:lnTo>
                <a:lnTo>
                  <a:pt x="122275" y="31991"/>
                </a:lnTo>
                <a:lnTo>
                  <a:pt x="123355" y="30911"/>
                </a:lnTo>
                <a:close/>
              </a:path>
              <a:path w="127000" h="186690">
                <a:moveTo>
                  <a:pt x="122391" y="31978"/>
                </a:moveTo>
                <a:close/>
              </a:path>
            </a:pathLst>
          </a:custGeom>
          <a:solidFill>
            <a:srgbClr val="231F20"/>
          </a:solidFill>
        </p:spPr>
        <p:txBody>
          <a:bodyPr wrap="square" lIns="0" tIns="0" rIns="0" bIns="0" rtlCol="0"/>
          <a:lstStyle/>
          <a:p>
            <a:endParaRPr/>
          </a:p>
        </p:txBody>
      </p:sp>
      <p:sp>
        <p:nvSpPr>
          <p:cNvPr id="274" name="object 155"/>
          <p:cNvSpPr/>
          <p:nvPr/>
        </p:nvSpPr>
        <p:spPr>
          <a:xfrm>
            <a:off x="6001738" y="424344"/>
            <a:ext cx="24765" cy="22860"/>
          </a:xfrm>
          <a:custGeom>
            <a:avLst/>
            <a:gdLst/>
            <a:ahLst/>
            <a:cxnLst/>
            <a:rect l="l" t="t" r="r" b="b"/>
            <a:pathLst>
              <a:path w="24764" h="22859">
                <a:moveTo>
                  <a:pt x="5930" y="0"/>
                </a:moveTo>
                <a:lnTo>
                  <a:pt x="0" y="5321"/>
                </a:lnTo>
                <a:lnTo>
                  <a:pt x="4533" y="10069"/>
                </a:lnTo>
                <a:lnTo>
                  <a:pt x="9342" y="14530"/>
                </a:lnTo>
                <a:lnTo>
                  <a:pt x="14410" y="18689"/>
                </a:lnTo>
                <a:lnTo>
                  <a:pt x="19723" y="22529"/>
                </a:lnTo>
                <a:lnTo>
                  <a:pt x="24180" y="15925"/>
                </a:lnTo>
                <a:lnTo>
                  <a:pt x="17487" y="11404"/>
                </a:lnTo>
                <a:lnTo>
                  <a:pt x="11341" y="6045"/>
                </a:lnTo>
                <a:lnTo>
                  <a:pt x="5930" y="0"/>
                </a:lnTo>
                <a:close/>
              </a:path>
            </a:pathLst>
          </a:custGeom>
          <a:solidFill>
            <a:srgbClr val="231F20"/>
          </a:solidFill>
        </p:spPr>
        <p:txBody>
          <a:bodyPr wrap="square" lIns="0" tIns="0" rIns="0" bIns="0" rtlCol="0"/>
          <a:lstStyle/>
          <a:p>
            <a:endParaRPr/>
          </a:p>
        </p:txBody>
      </p:sp>
      <p:sp>
        <p:nvSpPr>
          <p:cNvPr id="275" name="object 156"/>
          <p:cNvSpPr/>
          <p:nvPr/>
        </p:nvSpPr>
        <p:spPr>
          <a:xfrm>
            <a:off x="6064194" y="301751"/>
            <a:ext cx="127000" cy="186690"/>
          </a:xfrm>
          <a:custGeom>
            <a:avLst/>
            <a:gdLst/>
            <a:ahLst/>
            <a:cxnLst/>
            <a:rect l="l" t="t" r="r" b="b"/>
            <a:pathLst>
              <a:path w="127000" h="186690">
                <a:moveTo>
                  <a:pt x="27838" y="130695"/>
                </a:moveTo>
                <a:lnTo>
                  <a:pt x="0" y="158521"/>
                </a:lnTo>
                <a:lnTo>
                  <a:pt x="2933" y="161455"/>
                </a:lnTo>
                <a:lnTo>
                  <a:pt x="2869" y="162238"/>
                </a:lnTo>
                <a:lnTo>
                  <a:pt x="3860" y="162382"/>
                </a:lnTo>
                <a:lnTo>
                  <a:pt x="27838" y="186359"/>
                </a:lnTo>
                <a:lnTo>
                  <a:pt x="33464" y="180721"/>
                </a:lnTo>
                <a:lnTo>
                  <a:pt x="16243" y="163499"/>
                </a:lnTo>
                <a:lnTo>
                  <a:pt x="20330" y="163499"/>
                </a:lnTo>
                <a:lnTo>
                  <a:pt x="36394" y="162229"/>
                </a:lnTo>
                <a:lnTo>
                  <a:pt x="52541" y="158343"/>
                </a:lnTo>
                <a:lnTo>
                  <a:pt x="59507" y="155448"/>
                </a:lnTo>
                <a:lnTo>
                  <a:pt x="14350" y="155448"/>
                </a:lnTo>
                <a:lnTo>
                  <a:pt x="33464" y="136321"/>
                </a:lnTo>
                <a:lnTo>
                  <a:pt x="27838" y="130695"/>
                </a:lnTo>
                <a:close/>
              </a:path>
              <a:path w="127000" h="186690">
                <a:moveTo>
                  <a:pt x="20330" y="163499"/>
                </a:moveTo>
                <a:lnTo>
                  <a:pt x="16243" y="163499"/>
                </a:lnTo>
                <a:lnTo>
                  <a:pt x="18529" y="163550"/>
                </a:lnTo>
                <a:lnTo>
                  <a:pt x="19684" y="163550"/>
                </a:lnTo>
                <a:lnTo>
                  <a:pt x="20330" y="163499"/>
                </a:lnTo>
                <a:close/>
              </a:path>
              <a:path w="127000" h="186690">
                <a:moveTo>
                  <a:pt x="110312" y="0"/>
                </a:moveTo>
                <a:lnTo>
                  <a:pt x="103555" y="4203"/>
                </a:lnTo>
                <a:lnTo>
                  <a:pt x="111514" y="19988"/>
                </a:lnTo>
                <a:lnTo>
                  <a:pt x="116511" y="36814"/>
                </a:lnTo>
                <a:lnTo>
                  <a:pt x="118463" y="54263"/>
                </a:lnTo>
                <a:lnTo>
                  <a:pt x="117284" y="71920"/>
                </a:lnTo>
                <a:lnTo>
                  <a:pt x="112384" y="90861"/>
                </a:lnTo>
                <a:lnTo>
                  <a:pt x="92372" y="123590"/>
                </a:lnTo>
                <a:lnTo>
                  <a:pt x="47569" y="151542"/>
                </a:lnTo>
                <a:lnTo>
                  <a:pt x="14350" y="155448"/>
                </a:lnTo>
                <a:lnTo>
                  <a:pt x="59507" y="155448"/>
                </a:lnTo>
                <a:lnTo>
                  <a:pt x="98237" y="128992"/>
                </a:lnTo>
                <a:lnTo>
                  <a:pt x="119858" y="93621"/>
                </a:lnTo>
                <a:lnTo>
                  <a:pt x="126428" y="54076"/>
                </a:lnTo>
                <a:lnTo>
                  <a:pt x="124317" y="35228"/>
                </a:lnTo>
                <a:lnTo>
                  <a:pt x="118914" y="17053"/>
                </a:lnTo>
                <a:lnTo>
                  <a:pt x="110312" y="0"/>
                </a:lnTo>
                <a:close/>
              </a:path>
              <a:path w="127000" h="186690">
                <a:moveTo>
                  <a:pt x="4114" y="154368"/>
                </a:moveTo>
                <a:close/>
              </a:path>
            </a:pathLst>
          </a:custGeom>
          <a:solidFill>
            <a:srgbClr val="231F20"/>
          </a:solidFill>
        </p:spPr>
        <p:txBody>
          <a:bodyPr wrap="square" lIns="0" tIns="0" rIns="0" bIns="0" rtlCol="0"/>
          <a:lstStyle/>
          <a:p>
            <a:endParaRPr/>
          </a:p>
        </p:txBody>
      </p:sp>
      <p:sp>
        <p:nvSpPr>
          <p:cNvPr id="276" name="object 157"/>
          <p:cNvSpPr/>
          <p:nvPr/>
        </p:nvSpPr>
        <p:spPr>
          <a:xfrm>
            <a:off x="6139100" y="269578"/>
            <a:ext cx="24765" cy="22860"/>
          </a:xfrm>
          <a:custGeom>
            <a:avLst/>
            <a:gdLst/>
            <a:ahLst/>
            <a:cxnLst/>
            <a:rect l="l" t="t" r="r" b="b"/>
            <a:pathLst>
              <a:path w="24764" h="22860">
                <a:moveTo>
                  <a:pt x="4457" y="0"/>
                </a:moveTo>
                <a:lnTo>
                  <a:pt x="0" y="6591"/>
                </a:lnTo>
                <a:lnTo>
                  <a:pt x="6692" y="11125"/>
                </a:lnTo>
                <a:lnTo>
                  <a:pt x="12839" y="16484"/>
                </a:lnTo>
                <a:lnTo>
                  <a:pt x="18249" y="22529"/>
                </a:lnTo>
                <a:lnTo>
                  <a:pt x="24180" y="17208"/>
                </a:lnTo>
                <a:lnTo>
                  <a:pt x="19647" y="12460"/>
                </a:lnTo>
                <a:lnTo>
                  <a:pt x="14838" y="7999"/>
                </a:lnTo>
                <a:lnTo>
                  <a:pt x="9770" y="3840"/>
                </a:lnTo>
                <a:lnTo>
                  <a:pt x="4457" y="0"/>
                </a:lnTo>
                <a:close/>
              </a:path>
            </a:pathLst>
          </a:custGeom>
          <a:solidFill>
            <a:srgbClr val="231F20"/>
          </a:solidFill>
        </p:spPr>
        <p:txBody>
          <a:bodyPr wrap="square" lIns="0" tIns="0" rIns="0" bIns="0" rtlCol="0"/>
          <a:lstStyle/>
          <a:p>
            <a:endParaRPr/>
          </a:p>
        </p:txBody>
      </p:sp>
      <p:sp>
        <p:nvSpPr>
          <p:cNvPr id="277" name="object 158"/>
          <p:cNvSpPr/>
          <p:nvPr/>
        </p:nvSpPr>
        <p:spPr>
          <a:xfrm>
            <a:off x="6014964" y="291969"/>
            <a:ext cx="133350" cy="133350"/>
          </a:xfrm>
          <a:custGeom>
            <a:avLst/>
            <a:gdLst/>
            <a:ahLst/>
            <a:cxnLst/>
            <a:rect l="l" t="t" r="r" b="b"/>
            <a:pathLst>
              <a:path w="133350" h="133350">
                <a:moveTo>
                  <a:pt x="66421" y="0"/>
                </a:moveTo>
                <a:lnTo>
                  <a:pt x="40590" y="5227"/>
                </a:lnTo>
                <a:lnTo>
                  <a:pt x="19475" y="19473"/>
                </a:lnTo>
                <a:lnTo>
                  <a:pt x="5227" y="40585"/>
                </a:lnTo>
                <a:lnTo>
                  <a:pt x="0" y="66408"/>
                </a:lnTo>
                <a:lnTo>
                  <a:pt x="5231" y="92236"/>
                </a:lnTo>
                <a:lnTo>
                  <a:pt x="19482" y="113347"/>
                </a:lnTo>
                <a:lnTo>
                  <a:pt x="40599" y="127590"/>
                </a:lnTo>
                <a:lnTo>
                  <a:pt x="66421" y="132816"/>
                </a:lnTo>
                <a:lnTo>
                  <a:pt x="92246" y="127589"/>
                </a:lnTo>
                <a:lnTo>
                  <a:pt x="96301" y="124853"/>
                </a:lnTo>
                <a:lnTo>
                  <a:pt x="66421" y="124853"/>
                </a:lnTo>
                <a:lnTo>
                  <a:pt x="43688" y="120254"/>
                </a:lnTo>
                <a:lnTo>
                  <a:pt x="25104" y="107718"/>
                </a:lnTo>
                <a:lnTo>
                  <a:pt x="12564" y="89138"/>
                </a:lnTo>
                <a:lnTo>
                  <a:pt x="7962" y="66408"/>
                </a:lnTo>
                <a:lnTo>
                  <a:pt x="12564" y="43678"/>
                </a:lnTo>
                <a:lnTo>
                  <a:pt x="25104" y="25098"/>
                </a:lnTo>
                <a:lnTo>
                  <a:pt x="43688" y="12562"/>
                </a:lnTo>
                <a:lnTo>
                  <a:pt x="66421" y="7962"/>
                </a:lnTo>
                <a:lnTo>
                  <a:pt x="96297" y="7962"/>
                </a:lnTo>
                <a:lnTo>
                  <a:pt x="92243" y="5227"/>
                </a:lnTo>
                <a:lnTo>
                  <a:pt x="66421" y="0"/>
                </a:lnTo>
                <a:close/>
              </a:path>
              <a:path w="133350" h="133350">
                <a:moveTo>
                  <a:pt x="96297" y="7962"/>
                </a:moveTo>
                <a:lnTo>
                  <a:pt x="66421" y="7962"/>
                </a:lnTo>
                <a:lnTo>
                  <a:pt x="89145" y="12562"/>
                </a:lnTo>
                <a:lnTo>
                  <a:pt x="107726" y="25098"/>
                </a:lnTo>
                <a:lnTo>
                  <a:pt x="120265" y="43678"/>
                </a:lnTo>
                <a:lnTo>
                  <a:pt x="124866" y="66408"/>
                </a:lnTo>
                <a:lnTo>
                  <a:pt x="120265" y="89138"/>
                </a:lnTo>
                <a:lnTo>
                  <a:pt x="107726" y="107718"/>
                </a:lnTo>
                <a:lnTo>
                  <a:pt x="89145" y="120254"/>
                </a:lnTo>
                <a:lnTo>
                  <a:pt x="66421" y="124853"/>
                </a:lnTo>
                <a:lnTo>
                  <a:pt x="96301" y="124853"/>
                </a:lnTo>
                <a:lnTo>
                  <a:pt x="113358" y="113342"/>
                </a:lnTo>
                <a:lnTo>
                  <a:pt x="127602" y="92231"/>
                </a:lnTo>
                <a:lnTo>
                  <a:pt x="132829" y="66408"/>
                </a:lnTo>
                <a:lnTo>
                  <a:pt x="127601" y="40585"/>
                </a:lnTo>
                <a:lnTo>
                  <a:pt x="113355" y="19473"/>
                </a:lnTo>
                <a:lnTo>
                  <a:pt x="96297" y="7962"/>
                </a:lnTo>
                <a:close/>
              </a:path>
            </a:pathLst>
          </a:custGeom>
          <a:solidFill>
            <a:srgbClr val="231F20"/>
          </a:solidFill>
        </p:spPr>
        <p:txBody>
          <a:bodyPr wrap="square" lIns="0" tIns="0" rIns="0" bIns="0" rtlCol="0"/>
          <a:lstStyle/>
          <a:p>
            <a:endParaRPr/>
          </a:p>
        </p:txBody>
      </p:sp>
      <p:sp>
        <p:nvSpPr>
          <p:cNvPr id="278" name="object 159"/>
          <p:cNvSpPr/>
          <p:nvPr/>
        </p:nvSpPr>
        <p:spPr>
          <a:xfrm>
            <a:off x="6054475" y="315684"/>
            <a:ext cx="55244" cy="85725"/>
          </a:xfrm>
          <a:custGeom>
            <a:avLst/>
            <a:gdLst/>
            <a:ahLst/>
            <a:cxnLst/>
            <a:rect l="l" t="t" r="r" b="b"/>
            <a:pathLst>
              <a:path w="55245" h="85725">
                <a:moveTo>
                  <a:pt x="4876" y="59778"/>
                </a:moveTo>
                <a:lnTo>
                  <a:pt x="0" y="66865"/>
                </a:lnTo>
                <a:lnTo>
                  <a:pt x="5626" y="72059"/>
                </a:lnTo>
                <a:lnTo>
                  <a:pt x="11976" y="74980"/>
                </a:lnTo>
                <a:lnTo>
                  <a:pt x="22567" y="76377"/>
                </a:lnTo>
                <a:lnTo>
                  <a:pt x="22567" y="85394"/>
                </a:lnTo>
                <a:lnTo>
                  <a:pt x="31241" y="85394"/>
                </a:lnTo>
                <a:lnTo>
                  <a:pt x="31241" y="76479"/>
                </a:lnTo>
                <a:lnTo>
                  <a:pt x="34023" y="76111"/>
                </a:lnTo>
                <a:lnTo>
                  <a:pt x="42666" y="73839"/>
                </a:lnTo>
                <a:lnTo>
                  <a:pt x="49199" y="69683"/>
                </a:lnTo>
                <a:lnTo>
                  <a:pt x="50472" y="67906"/>
                </a:lnTo>
                <a:lnTo>
                  <a:pt x="28244" y="67894"/>
                </a:lnTo>
                <a:lnTo>
                  <a:pt x="21310" y="67779"/>
                </a:lnTo>
                <a:lnTo>
                  <a:pt x="11277" y="64706"/>
                </a:lnTo>
                <a:lnTo>
                  <a:pt x="4876" y="59778"/>
                </a:lnTo>
                <a:close/>
              </a:path>
              <a:path w="55245" h="85725">
                <a:moveTo>
                  <a:pt x="31241" y="0"/>
                </a:moveTo>
                <a:lnTo>
                  <a:pt x="22567" y="0"/>
                </a:lnTo>
                <a:lnTo>
                  <a:pt x="22567" y="9131"/>
                </a:lnTo>
                <a:lnTo>
                  <a:pt x="19977" y="9613"/>
                </a:lnTo>
                <a:lnTo>
                  <a:pt x="14159" y="11205"/>
                </a:lnTo>
                <a:lnTo>
                  <a:pt x="8110" y="14352"/>
                </a:lnTo>
                <a:lnTo>
                  <a:pt x="3358" y="19588"/>
                </a:lnTo>
                <a:lnTo>
                  <a:pt x="1435" y="27444"/>
                </a:lnTo>
                <a:lnTo>
                  <a:pt x="3811" y="35940"/>
                </a:lnTo>
                <a:lnTo>
                  <a:pt x="9925" y="41425"/>
                </a:lnTo>
                <a:lnTo>
                  <a:pt x="18247" y="44527"/>
                </a:lnTo>
                <a:lnTo>
                  <a:pt x="27254" y="45872"/>
                </a:lnTo>
                <a:lnTo>
                  <a:pt x="44068" y="46850"/>
                </a:lnTo>
                <a:lnTo>
                  <a:pt x="44068" y="62839"/>
                </a:lnTo>
                <a:lnTo>
                  <a:pt x="37325" y="67906"/>
                </a:lnTo>
                <a:lnTo>
                  <a:pt x="50472" y="67906"/>
                </a:lnTo>
                <a:lnTo>
                  <a:pt x="53332" y="63914"/>
                </a:lnTo>
                <a:lnTo>
                  <a:pt x="54775" y="56807"/>
                </a:lnTo>
                <a:lnTo>
                  <a:pt x="53263" y="48778"/>
                </a:lnTo>
                <a:lnTo>
                  <a:pt x="48509" y="43073"/>
                </a:lnTo>
                <a:lnTo>
                  <a:pt x="40185" y="39456"/>
                </a:lnTo>
                <a:lnTo>
                  <a:pt x="27965" y="37693"/>
                </a:lnTo>
                <a:lnTo>
                  <a:pt x="17373" y="37007"/>
                </a:lnTo>
                <a:lnTo>
                  <a:pt x="12001" y="33375"/>
                </a:lnTo>
                <a:lnTo>
                  <a:pt x="12001" y="23850"/>
                </a:lnTo>
                <a:lnTo>
                  <a:pt x="13550" y="16776"/>
                </a:lnTo>
                <a:lnTo>
                  <a:pt x="48934" y="16776"/>
                </a:lnTo>
                <a:lnTo>
                  <a:pt x="50177" y="15316"/>
                </a:lnTo>
                <a:lnTo>
                  <a:pt x="45453" y="11811"/>
                </a:lnTo>
                <a:lnTo>
                  <a:pt x="40373" y="9906"/>
                </a:lnTo>
                <a:lnTo>
                  <a:pt x="31241" y="8915"/>
                </a:lnTo>
                <a:lnTo>
                  <a:pt x="31241" y="0"/>
                </a:lnTo>
                <a:close/>
              </a:path>
              <a:path w="55245" h="85725">
                <a:moveTo>
                  <a:pt x="48934" y="16776"/>
                </a:moveTo>
                <a:lnTo>
                  <a:pt x="34696" y="16776"/>
                </a:lnTo>
                <a:lnTo>
                  <a:pt x="40131" y="18364"/>
                </a:lnTo>
                <a:lnTo>
                  <a:pt x="44729" y="21717"/>
                </a:lnTo>
                <a:lnTo>
                  <a:pt x="48934" y="16776"/>
                </a:lnTo>
                <a:close/>
              </a:path>
            </a:pathLst>
          </a:custGeom>
          <a:solidFill>
            <a:srgbClr val="231F20"/>
          </a:solidFill>
        </p:spPr>
        <p:txBody>
          <a:bodyPr wrap="square" lIns="0" tIns="0" rIns="0" bIns="0" rtlCol="0"/>
          <a:lstStyle/>
          <a:p>
            <a:endParaRPr/>
          </a:p>
        </p:txBody>
      </p:sp>
      <p:sp>
        <p:nvSpPr>
          <p:cNvPr id="279" name="object 160"/>
          <p:cNvSpPr/>
          <p:nvPr/>
        </p:nvSpPr>
        <p:spPr>
          <a:xfrm>
            <a:off x="3140128" y="222204"/>
            <a:ext cx="262909" cy="26262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58655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682"/>
          <p:cNvSpPr/>
          <p:nvPr/>
        </p:nvSpPr>
        <p:spPr>
          <a:xfrm>
            <a:off x="323850" y="1153208"/>
            <a:ext cx="2735263" cy="5058410"/>
          </a:xfrm>
          <a:prstGeom prst="rect">
            <a:avLst/>
          </a:prstGeom>
          <a:solidFill>
            <a:srgbClr val="65B3A1">
              <a:alpha val="30000"/>
            </a:srgbClr>
          </a:solidFill>
          <a:ln w="12700">
            <a:miter lim="400000"/>
          </a:ln>
        </p:spPr>
        <p:txBody>
          <a:bodyPr lIns="23090" tIns="23090" rIns="23090" bIns="23090" anchor="ctr"/>
          <a:lstStyle/>
          <a:p>
            <a:pPr algn="ctr">
              <a:defRPr>
                <a:solidFill>
                  <a:srgbClr val="FFFFFF"/>
                </a:solidFill>
              </a:defRPr>
            </a:pPr>
            <a:endParaRPr sz="910"/>
          </a:p>
        </p:txBody>
      </p:sp>
      <p:sp>
        <p:nvSpPr>
          <p:cNvPr id="682" name="Shape 682"/>
          <p:cNvSpPr/>
          <p:nvPr/>
        </p:nvSpPr>
        <p:spPr>
          <a:xfrm>
            <a:off x="323850" y="404813"/>
            <a:ext cx="2735263" cy="748396"/>
          </a:xfrm>
          <a:prstGeom prst="rect">
            <a:avLst/>
          </a:prstGeom>
          <a:solidFill>
            <a:srgbClr val="65B3A1"/>
          </a:solidFill>
          <a:ln w="12700">
            <a:miter lim="400000"/>
          </a:ln>
        </p:spPr>
        <p:txBody>
          <a:bodyPr lIns="23090" tIns="23090" rIns="23090" bIns="23090" anchor="ctr"/>
          <a:lstStyle/>
          <a:p>
            <a:pPr algn="ctr">
              <a:defRPr>
                <a:solidFill>
                  <a:srgbClr val="FFFFFF"/>
                </a:solidFill>
              </a:defRPr>
            </a:pPr>
            <a:endParaRPr sz="910"/>
          </a:p>
        </p:txBody>
      </p:sp>
      <p:sp>
        <p:nvSpPr>
          <p:cNvPr id="683" name="Shape 683"/>
          <p:cNvSpPr/>
          <p:nvPr/>
        </p:nvSpPr>
        <p:spPr>
          <a:xfrm>
            <a:off x="476182" y="546385"/>
            <a:ext cx="2383809" cy="487329"/>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400" dirty="0">
                <a:solidFill>
                  <a:schemeClr val="tx1"/>
                </a:solidFill>
                <a:latin typeface="Verdana" charset="0"/>
                <a:ea typeface="Verdana" charset="0"/>
                <a:cs typeface="Verdana" charset="0"/>
              </a:rPr>
              <a:t>Natalia and Rodrigo </a:t>
            </a:r>
            <a:r>
              <a:rPr lang="en-AU" sz="1400" dirty="0" smtClean="0">
                <a:solidFill>
                  <a:schemeClr val="tx1"/>
                </a:solidFill>
                <a:latin typeface="Verdana" charset="0"/>
                <a:ea typeface="Verdana" charset="0"/>
                <a:cs typeface="Verdana" charset="0"/>
              </a:rPr>
              <a:t/>
            </a:r>
            <a:br>
              <a:rPr lang="en-AU" sz="1400" dirty="0" smtClean="0">
                <a:solidFill>
                  <a:schemeClr val="tx1"/>
                </a:solidFill>
                <a:latin typeface="Verdana" charset="0"/>
                <a:ea typeface="Verdana" charset="0"/>
                <a:cs typeface="Verdana" charset="0"/>
              </a:rPr>
            </a:br>
            <a:r>
              <a:rPr lang="en-AU" sz="1400" b="0" dirty="0" smtClean="0">
                <a:solidFill>
                  <a:schemeClr val="tx1"/>
                </a:solidFill>
                <a:latin typeface="Verdana" charset="0"/>
                <a:ea typeface="Verdana" charset="0"/>
                <a:cs typeface="Verdana" charset="0"/>
              </a:rPr>
              <a:t>The </a:t>
            </a:r>
            <a:r>
              <a:rPr lang="en-AU" sz="1400" b="0" dirty="0">
                <a:solidFill>
                  <a:schemeClr val="tx1"/>
                </a:solidFill>
                <a:latin typeface="Verdana" charset="0"/>
                <a:ea typeface="Verdana" charset="0"/>
                <a:cs typeface="Verdana" charset="0"/>
              </a:rPr>
              <a:t>cultural connectors</a:t>
            </a:r>
          </a:p>
        </p:txBody>
      </p:sp>
      <p:sp>
        <p:nvSpPr>
          <p:cNvPr id="685" name="Shape 685"/>
          <p:cNvSpPr/>
          <p:nvPr/>
        </p:nvSpPr>
        <p:spPr>
          <a:xfrm>
            <a:off x="476182" y="1360440"/>
            <a:ext cx="2424609" cy="2238834"/>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chemeClr val="tx1">
                    <a:lumMod val="75000"/>
                    <a:lumOff val="25000"/>
                  </a:schemeClr>
                </a:solidFill>
                <a:latin typeface="Verdana" charset="0"/>
                <a:ea typeface="Verdana" charset="0"/>
                <a:cs typeface="Verdana" charset="0"/>
              </a:rPr>
              <a:t>Natalia and Rodrigo recently moved to Crescent City from LA with their two boys aged 9 and 15</a:t>
            </a:r>
          </a:p>
          <a:p>
            <a:pPr>
              <a:spcBef>
                <a:spcPts val="565"/>
              </a:spcBef>
            </a:pPr>
            <a:r>
              <a:rPr lang="en-AU" sz="1000" dirty="0">
                <a:solidFill>
                  <a:schemeClr val="tx1">
                    <a:lumMod val="75000"/>
                    <a:lumOff val="25000"/>
                  </a:schemeClr>
                </a:solidFill>
                <a:latin typeface="Verdana" charset="0"/>
                <a:ea typeface="Verdana" charset="0"/>
                <a:cs typeface="Verdana" charset="0"/>
              </a:rPr>
              <a:t>Both Natalia and Rodrigo work full time.  Natalia got a pay increase with her new role in the city and the family have lost some of their entitlements</a:t>
            </a:r>
          </a:p>
          <a:p>
            <a:pPr>
              <a:spcBef>
                <a:spcPts val="565"/>
              </a:spcBef>
            </a:pPr>
            <a:r>
              <a:rPr lang="en-AU" sz="1000" dirty="0">
                <a:solidFill>
                  <a:schemeClr val="tx1">
                    <a:lumMod val="75000"/>
                    <a:lumOff val="25000"/>
                  </a:schemeClr>
                </a:solidFill>
                <a:latin typeface="Verdana" charset="0"/>
                <a:ea typeface="Verdana" charset="0"/>
                <a:cs typeface="Verdana" charset="0"/>
              </a:rPr>
              <a:t>They are finding it difficult to know what’s available to them and have found it confusing needing to reapply for entitlements</a:t>
            </a:r>
          </a:p>
        </p:txBody>
      </p:sp>
      <p:sp>
        <p:nvSpPr>
          <p:cNvPr id="691" name="Shape 691"/>
          <p:cNvSpPr/>
          <p:nvPr/>
        </p:nvSpPr>
        <p:spPr>
          <a:xfrm>
            <a:off x="6011600" y="404812"/>
            <a:ext cx="31732" cy="3890265"/>
          </a:xfrm>
          <a:prstGeom prst="line">
            <a:avLst/>
          </a:prstGeom>
          <a:noFill/>
          <a:ln>
            <a:solidFill>
              <a:srgbClr val="65B3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solidFill>
                <a:schemeClr val="lt1"/>
              </a:solidFill>
            </a:endParaRPr>
          </a:p>
        </p:txBody>
      </p:sp>
      <p:sp>
        <p:nvSpPr>
          <p:cNvPr id="62" name="Shape 691"/>
          <p:cNvSpPr/>
          <p:nvPr/>
        </p:nvSpPr>
        <p:spPr>
          <a:xfrm rot="5400000">
            <a:off x="5939631" y="1414560"/>
            <a:ext cx="0" cy="5761037"/>
          </a:xfrm>
          <a:prstGeom prst="line">
            <a:avLst/>
          </a:prstGeom>
          <a:noFill/>
          <a:ln>
            <a:solidFill>
              <a:srgbClr val="65B3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p>
        </p:txBody>
      </p:sp>
      <p:sp>
        <p:nvSpPr>
          <p:cNvPr id="17" name="Shape 685"/>
          <p:cNvSpPr/>
          <p:nvPr/>
        </p:nvSpPr>
        <p:spPr>
          <a:xfrm>
            <a:off x="3271124" y="1165395"/>
            <a:ext cx="2572669" cy="2974420"/>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Natalia and Rodrigo care deeply for their family and their culture</a:t>
            </a:r>
          </a:p>
          <a:p>
            <a:pPr>
              <a:spcBef>
                <a:spcPts val="565"/>
              </a:spcBef>
            </a:pPr>
            <a:r>
              <a:rPr lang="en-AU" sz="1000" dirty="0">
                <a:solidFill>
                  <a:srgbClr val="636466"/>
                </a:solidFill>
                <a:latin typeface="Verdana" charset="0"/>
                <a:ea typeface="Verdana" charset="0"/>
                <a:cs typeface="Verdana" charset="0"/>
              </a:rPr>
              <a:t>Preparing and cooking food for their family and community is an important way of keeping culturally connected</a:t>
            </a:r>
          </a:p>
          <a:p>
            <a:pPr>
              <a:spcBef>
                <a:spcPts val="565"/>
              </a:spcBef>
            </a:pPr>
            <a:r>
              <a:rPr lang="en-AU" sz="1000" dirty="0">
                <a:solidFill>
                  <a:srgbClr val="636466"/>
                </a:solidFill>
                <a:latin typeface="Verdana" charset="0"/>
                <a:ea typeface="Verdana" charset="0"/>
                <a:cs typeface="Verdana" charset="0"/>
              </a:rPr>
              <a:t>Making connections with other Hispanic families has been a life line - providing food and support while they find their feet </a:t>
            </a:r>
          </a:p>
          <a:p>
            <a:pPr>
              <a:spcBef>
                <a:spcPts val="565"/>
              </a:spcBef>
            </a:pPr>
            <a:r>
              <a:rPr lang="en-AU" sz="1000" dirty="0">
                <a:solidFill>
                  <a:srgbClr val="636466"/>
                </a:solidFill>
                <a:latin typeface="Verdana" charset="0"/>
                <a:ea typeface="Verdana" charset="0"/>
                <a:cs typeface="Verdana" charset="0"/>
              </a:rPr>
              <a:t>They have a car, which is critical to getting to and from work and being able to attend activities, events and church</a:t>
            </a:r>
          </a:p>
          <a:p>
            <a:pPr>
              <a:spcBef>
                <a:spcPts val="565"/>
              </a:spcBef>
            </a:pPr>
            <a:r>
              <a:rPr lang="en-AU" sz="1000" dirty="0">
                <a:solidFill>
                  <a:srgbClr val="636466"/>
                </a:solidFill>
                <a:latin typeface="Verdana" charset="0"/>
                <a:ea typeface="Verdana" charset="0"/>
                <a:cs typeface="Verdana" charset="0"/>
              </a:rPr>
              <a:t>They’re knowledgeable about gardening and are starting up a home garden with support from Open Door</a:t>
            </a:r>
          </a:p>
        </p:txBody>
      </p:sp>
      <p:sp>
        <p:nvSpPr>
          <p:cNvPr id="18" name="Shape 685"/>
          <p:cNvSpPr/>
          <p:nvPr/>
        </p:nvSpPr>
        <p:spPr>
          <a:xfrm>
            <a:off x="6211139" y="1165395"/>
            <a:ext cx="2480574" cy="2897476"/>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The small pay increase Natalia has received impacted the family’s SNAP entitlements</a:t>
            </a:r>
          </a:p>
          <a:p>
            <a:pPr>
              <a:spcBef>
                <a:spcPts val="565"/>
              </a:spcBef>
            </a:pPr>
            <a:r>
              <a:rPr lang="en-AU" sz="1000" dirty="0">
                <a:solidFill>
                  <a:srgbClr val="636466"/>
                </a:solidFill>
                <a:latin typeface="Verdana" charset="0"/>
                <a:ea typeface="Verdana" charset="0"/>
                <a:cs typeface="Verdana" charset="0"/>
              </a:rPr>
              <a:t>They’ve found the process of reapplying for entitlements in a new county confusing and time-consuming</a:t>
            </a:r>
          </a:p>
          <a:p>
            <a:pPr>
              <a:spcBef>
                <a:spcPts val="565"/>
              </a:spcBef>
            </a:pPr>
            <a:r>
              <a:rPr lang="en-AU" sz="1000" dirty="0">
                <a:solidFill>
                  <a:srgbClr val="636466"/>
                </a:solidFill>
                <a:latin typeface="Verdana" charset="0"/>
                <a:ea typeface="Verdana" charset="0"/>
                <a:cs typeface="Verdana" charset="0"/>
              </a:rPr>
              <a:t>While some of the families they’ve met have told them about services, they’re unsure whether they’re accessing everything they could be to help their family</a:t>
            </a:r>
          </a:p>
          <a:p>
            <a:pPr>
              <a:spcBef>
                <a:spcPts val="565"/>
              </a:spcBef>
            </a:pPr>
            <a:r>
              <a:rPr lang="en-AU" sz="1000" dirty="0">
                <a:solidFill>
                  <a:srgbClr val="636466"/>
                </a:solidFill>
                <a:latin typeface="Verdana" charset="0"/>
                <a:ea typeface="Verdana" charset="0"/>
                <a:cs typeface="Verdana" charset="0"/>
              </a:rPr>
              <a:t>Settling the children in to their new schools has been hard, especially with Natalia and Rodrigo both working full time</a:t>
            </a:r>
          </a:p>
        </p:txBody>
      </p:sp>
      <p:sp>
        <p:nvSpPr>
          <p:cNvPr id="2" name="Rectangle 1"/>
          <p:cNvSpPr/>
          <p:nvPr/>
        </p:nvSpPr>
        <p:spPr>
          <a:xfrm>
            <a:off x="323850" y="404813"/>
            <a:ext cx="8496300" cy="5806804"/>
          </a:xfrm>
          <a:prstGeom prst="rect">
            <a:avLst/>
          </a:prstGeom>
          <a:noFill/>
          <a:ln>
            <a:solidFill>
              <a:srgbClr val="65B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6" name="Rectangle 5"/>
          <p:cNvSpPr/>
          <p:nvPr/>
        </p:nvSpPr>
        <p:spPr>
          <a:xfrm>
            <a:off x="443341" y="3806506"/>
            <a:ext cx="2560622" cy="1549783"/>
          </a:xfrm>
          <a:prstGeom prst="rect">
            <a:avLst/>
          </a:prstGeom>
          <a:solidFill>
            <a:srgbClr val="65B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4" name="Rectangle 3"/>
          <p:cNvSpPr/>
          <p:nvPr/>
        </p:nvSpPr>
        <p:spPr>
          <a:xfrm>
            <a:off x="443340" y="3806505"/>
            <a:ext cx="2457451" cy="1441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19" name="Shape 685"/>
          <p:cNvSpPr/>
          <p:nvPr/>
        </p:nvSpPr>
        <p:spPr>
          <a:xfrm>
            <a:off x="587240" y="4061595"/>
            <a:ext cx="2179034" cy="1123849"/>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lnSpc>
                <a:spcPts val="1400"/>
              </a:lnSpc>
            </a:pPr>
            <a:r>
              <a:rPr lang="en-AU" sz="1000" b="1" i="1" dirty="0">
                <a:solidFill>
                  <a:schemeClr val="tx1"/>
                </a:solidFill>
                <a:latin typeface="Verdana" charset="0"/>
                <a:ea typeface="Verdana" charset="0"/>
                <a:cs typeface="Verdana" charset="0"/>
              </a:rPr>
              <a:t>“We’ve met a lot of people from the same state in Mexico so we’re getting to know them through sharing meals with our neighbors.”</a:t>
            </a:r>
          </a:p>
          <a:p>
            <a:pPr>
              <a:lnSpc>
                <a:spcPts val="1400"/>
              </a:lnSpc>
            </a:pPr>
            <a:endParaRPr lang="en-AU" sz="1000" b="1" i="1" dirty="0">
              <a:solidFill>
                <a:schemeClr val="tx1"/>
              </a:solidFill>
              <a:latin typeface="Verdana" charset="0"/>
              <a:ea typeface="Verdana" charset="0"/>
              <a:cs typeface="Verdana" charset="0"/>
            </a:endParaRPr>
          </a:p>
        </p:txBody>
      </p:sp>
      <p:sp>
        <p:nvSpPr>
          <p:cNvPr id="5" name="Freeform 4"/>
          <p:cNvSpPr/>
          <p:nvPr/>
        </p:nvSpPr>
        <p:spPr>
          <a:xfrm>
            <a:off x="1823079" y="5185445"/>
            <a:ext cx="331553" cy="224983"/>
          </a:xfrm>
          <a:custGeom>
            <a:avLst/>
            <a:gdLst>
              <a:gd name="connsiteX0" fmla="*/ 0 w 393895"/>
              <a:gd name="connsiteY0" fmla="*/ 14068 h 267287"/>
              <a:gd name="connsiteX1" fmla="*/ 196947 w 393895"/>
              <a:gd name="connsiteY1" fmla="*/ 267287 h 267287"/>
              <a:gd name="connsiteX2" fmla="*/ 393895 w 393895"/>
              <a:gd name="connsiteY2" fmla="*/ 0 h 267287"/>
              <a:gd name="connsiteX3" fmla="*/ 393895 w 393895"/>
              <a:gd name="connsiteY3" fmla="*/ 0 h 267287"/>
            </a:gdLst>
            <a:ahLst/>
            <a:cxnLst>
              <a:cxn ang="0">
                <a:pos x="connsiteX0" y="connsiteY0"/>
              </a:cxn>
              <a:cxn ang="0">
                <a:pos x="connsiteX1" y="connsiteY1"/>
              </a:cxn>
              <a:cxn ang="0">
                <a:pos x="connsiteX2" y="connsiteY2"/>
              </a:cxn>
              <a:cxn ang="0">
                <a:pos x="connsiteX3" y="connsiteY3"/>
              </a:cxn>
            </a:cxnLst>
            <a:rect l="l" t="t" r="r" b="b"/>
            <a:pathLst>
              <a:path w="393895" h="267287">
                <a:moveTo>
                  <a:pt x="0" y="14068"/>
                </a:moveTo>
                <a:lnTo>
                  <a:pt x="196947" y="267287"/>
                </a:lnTo>
                <a:lnTo>
                  <a:pt x="393895" y="0"/>
                </a:lnTo>
                <a:lnTo>
                  <a:pt x="393895" y="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32" name="Shape 683"/>
          <p:cNvSpPr/>
          <p:nvPr/>
        </p:nvSpPr>
        <p:spPr>
          <a:xfrm>
            <a:off x="3271124" y="4400464"/>
            <a:ext cx="1793904"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Wouldn’t it be amazing if:</a:t>
            </a:r>
            <a:endParaRPr sz="1131">
              <a:solidFill>
                <a:schemeClr val="tx1"/>
              </a:solidFill>
            </a:endParaRPr>
          </a:p>
        </p:txBody>
      </p:sp>
      <p:sp>
        <p:nvSpPr>
          <p:cNvPr id="25" name="Shape 691"/>
          <p:cNvSpPr/>
          <p:nvPr/>
        </p:nvSpPr>
        <p:spPr>
          <a:xfrm>
            <a:off x="3044690" y="404812"/>
            <a:ext cx="0" cy="5806805"/>
          </a:xfrm>
          <a:prstGeom prst="line">
            <a:avLst/>
          </a:prstGeom>
          <a:ln w="12700">
            <a:solidFill>
              <a:srgbClr val="65B3A1"/>
            </a:solidFill>
            <a:prstDash val="solid"/>
            <a:miter/>
          </a:ln>
        </p:spPr>
        <p:txBody>
          <a:bodyPr lIns="23090" tIns="23090" rIns="23090" bIns="23090"/>
          <a:lstStyle/>
          <a:p>
            <a:endParaRPr sz="910"/>
          </a:p>
        </p:txBody>
      </p:sp>
      <p:sp>
        <p:nvSpPr>
          <p:cNvPr id="12" name="TextBox 11"/>
          <p:cNvSpPr txBox="1"/>
          <p:nvPr/>
        </p:nvSpPr>
        <p:spPr>
          <a:xfrm>
            <a:off x="3271123" y="4725091"/>
            <a:ext cx="5420589" cy="1477328"/>
          </a:xfrm>
          <a:prstGeom prst="rect">
            <a:avLst/>
          </a:prstGeom>
          <a:noFill/>
        </p:spPr>
        <p:txBody>
          <a:bodyPr wrap="square" numCol="2" rtlCol="0">
            <a:spAutoFit/>
          </a:bodyPr>
          <a:lstStyle/>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If families were able to save more </a:t>
            </a:r>
            <a:r>
              <a:rPr lang="en-AU" sz="1000" dirty="0" smtClean="0">
                <a:solidFill>
                  <a:srgbClr val="636466"/>
                </a:solidFill>
                <a:latin typeface="Verdana" charset="0"/>
                <a:ea typeface="Verdana" charset="0"/>
                <a:cs typeface="Verdana" charset="0"/>
                <a:sym typeface="Arial"/>
              </a:rPr>
              <a:t/>
            </a:r>
            <a:br>
              <a:rPr lang="en-AU" sz="1000" dirty="0" smtClean="0">
                <a:solidFill>
                  <a:srgbClr val="636466"/>
                </a:solidFill>
                <a:latin typeface="Verdana" charset="0"/>
                <a:ea typeface="Verdana" charset="0"/>
                <a:cs typeface="Verdana" charset="0"/>
                <a:sym typeface="Arial"/>
              </a:rPr>
            </a:br>
            <a:r>
              <a:rPr lang="en-AU" sz="1000" dirty="0" smtClean="0">
                <a:solidFill>
                  <a:srgbClr val="636466"/>
                </a:solidFill>
                <a:latin typeface="Verdana" charset="0"/>
                <a:ea typeface="Verdana" charset="0"/>
                <a:cs typeface="Verdana" charset="0"/>
                <a:sym typeface="Arial"/>
              </a:rPr>
              <a:t>to </a:t>
            </a:r>
            <a:r>
              <a:rPr lang="en-AU" sz="1000" dirty="0">
                <a:solidFill>
                  <a:srgbClr val="636466"/>
                </a:solidFill>
                <a:latin typeface="Verdana" charset="0"/>
                <a:ea typeface="Verdana" charset="0"/>
                <a:cs typeface="Verdana" charset="0"/>
                <a:sym typeface="Arial"/>
              </a:rPr>
              <a:t>get them through emergencies</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There was a grace period in relation to entitlements when people receive a pay increase</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All neighbors watched out for and supported each </a:t>
            </a:r>
            <a:r>
              <a:rPr lang="en-AU" sz="1000" dirty="0" smtClean="0">
                <a:solidFill>
                  <a:srgbClr val="636466"/>
                </a:solidFill>
                <a:latin typeface="Verdana" charset="0"/>
                <a:ea typeface="Verdana" charset="0"/>
                <a:cs typeface="Verdana" charset="0"/>
                <a:sym typeface="Arial"/>
              </a:rPr>
              <a:t>other</a:t>
            </a:r>
            <a:br>
              <a:rPr lang="en-AU" sz="1000" dirty="0" smtClean="0">
                <a:solidFill>
                  <a:srgbClr val="636466"/>
                </a:solidFill>
                <a:latin typeface="Verdana" charset="0"/>
                <a:ea typeface="Verdana" charset="0"/>
                <a:cs typeface="Verdana" charset="0"/>
                <a:sym typeface="Arial"/>
              </a:rPr>
            </a:br>
            <a:endParaRPr lang="en-AU"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There was a minimum basic income for all</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Services were open longer hours to accommodate parents who work full-time</a:t>
            </a:r>
          </a:p>
        </p:txBody>
      </p:sp>
      <p:grpSp>
        <p:nvGrpSpPr>
          <p:cNvPr id="9" name="Group 8"/>
          <p:cNvGrpSpPr/>
          <p:nvPr/>
        </p:nvGrpSpPr>
        <p:grpSpPr>
          <a:xfrm>
            <a:off x="3346687" y="468791"/>
            <a:ext cx="4271599" cy="533115"/>
            <a:chOff x="3346687" y="468791"/>
            <a:chExt cx="4271599" cy="533115"/>
          </a:xfrm>
        </p:grpSpPr>
        <p:sp>
          <p:nvSpPr>
            <p:cNvPr id="26" name="Shape 683"/>
            <p:cNvSpPr/>
            <p:nvPr/>
          </p:nvSpPr>
          <p:spPr>
            <a:xfrm>
              <a:off x="3930942" y="626230"/>
              <a:ext cx="71989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Strengths</a:t>
              </a:r>
              <a:endParaRPr sz="1131">
                <a:solidFill>
                  <a:schemeClr val="tx1"/>
                </a:solidFill>
              </a:endParaRPr>
            </a:p>
          </p:txBody>
        </p:sp>
        <p:sp>
          <p:nvSpPr>
            <p:cNvPr id="29" name="Shape 683"/>
            <p:cNvSpPr/>
            <p:nvPr/>
          </p:nvSpPr>
          <p:spPr>
            <a:xfrm>
              <a:off x="6802214" y="626230"/>
              <a:ext cx="81607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Challenges</a:t>
              </a:r>
              <a:endParaRPr sz="1131">
                <a:solidFill>
                  <a:schemeClr val="tx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1139" y="468791"/>
              <a:ext cx="532183" cy="53218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687" y="501554"/>
              <a:ext cx="500352" cy="500352"/>
            </a:xfrm>
            <a:prstGeom prst="rect">
              <a:avLst/>
            </a:prstGeom>
          </p:spPr>
        </p:pic>
      </p:grpSp>
      <p:sp>
        <p:nvSpPr>
          <p:cNvPr id="2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24</a:t>
            </a:fld>
            <a:endParaRPr lang="en-AU" dirty="0"/>
          </a:p>
        </p:txBody>
      </p:sp>
      <p:cxnSp>
        <p:nvCxnSpPr>
          <p:cNvPr id="30" name="Straight Connector 29"/>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8519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k object 16"/>
          <p:cNvSpPr/>
          <p:nvPr/>
        </p:nvSpPr>
        <p:spPr>
          <a:xfrm>
            <a:off x="2" y="-24888"/>
            <a:ext cx="9144000" cy="728206"/>
          </a:xfrm>
          <a:custGeom>
            <a:avLst/>
            <a:gdLst/>
            <a:ahLst/>
            <a:cxnLst/>
            <a:rect l="l" t="t" r="r" b="b"/>
            <a:pathLst>
              <a:path w="12801600" h="763270">
                <a:moveTo>
                  <a:pt x="0" y="763206"/>
                </a:moveTo>
                <a:lnTo>
                  <a:pt x="12801600" y="763206"/>
                </a:lnTo>
                <a:lnTo>
                  <a:pt x="12801600" y="0"/>
                </a:lnTo>
                <a:lnTo>
                  <a:pt x="0" y="0"/>
                </a:lnTo>
                <a:lnTo>
                  <a:pt x="0" y="763206"/>
                </a:lnTo>
                <a:close/>
              </a:path>
            </a:pathLst>
          </a:custGeom>
          <a:solidFill>
            <a:srgbClr val="65B3A1"/>
          </a:solidFill>
        </p:spPr>
        <p:txBody>
          <a:bodyPr wrap="square" lIns="0" tIns="0" rIns="0" bIns="0" rtlCol="0"/>
          <a:lstStyle/>
          <a:p>
            <a:endParaRPr sz="1350"/>
          </a:p>
        </p:txBody>
      </p:sp>
      <p:sp>
        <p:nvSpPr>
          <p:cNvPr id="182" name="object 105"/>
          <p:cNvSpPr/>
          <p:nvPr/>
        </p:nvSpPr>
        <p:spPr>
          <a:xfrm>
            <a:off x="2145928" y="153938"/>
            <a:ext cx="5535551" cy="432434"/>
          </a:xfrm>
          <a:custGeom>
            <a:avLst/>
            <a:gdLst/>
            <a:ahLst/>
            <a:cxnLst/>
            <a:rect l="l" t="t" r="r" b="b"/>
            <a:pathLst>
              <a:path w="5624830" h="432434">
                <a:moveTo>
                  <a:pt x="0" y="432003"/>
                </a:moveTo>
                <a:lnTo>
                  <a:pt x="5624664" y="432003"/>
                </a:lnTo>
                <a:lnTo>
                  <a:pt x="5624664" y="0"/>
                </a:lnTo>
                <a:lnTo>
                  <a:pt x="0" y="0"/>
                </a:lnTo>
                <a:lnTo>
                  <a:pt x="0" y="432003"/>
                </a:lnTo>
                <a:close/>
              </a:path>
            </a:pathLst>
          </a:custGeom>
          <a:solidFill>
            <a:srgbClr val="D0E8E2"/>
          </a:solidFill>
        </p:spPr>
        <p:txBody>
          <a:bodyPr wrap="square" lIns="0" tIns="0" rIns="0" bIns="0" rtlCol="0"/>
          <a:lstStyle/>
          <a:p>
            <a:endParaRPr/>
          </a:p>
        </p:txBody>
      </p:sp>
      <p:sp>
        <p:nvSpPr>
          <p:cNvPr id="183" name="object 106"/>
          <p:cNvSpPr/>
          <p:nvPr/>
        </p:nvSpPr>
        <p:spPr>
          <a:xfrm>
            <a:off x="232555" y="153938"/>
            <a:ext cx="7445375" cy="432434"/>
          </a:xfrm>
          <a:custGeom>
            <a:avLst/>
            <a:gdLst/>
            <a:ahLst/>
            <a:cxnLst/>
            <a:rect l="l" t="t" r="r" b="b"/>
            <a:pathLst>
              <a:path w="7445375" h="432434">
                <a:moveTo>
                  <a:pt x="0" y="432003"/>
                </a:moveTo>
                <a:lnTo>
                  <a:pt x="7445273" y="432003"/>
                </a:lnTo>
                <a:lnTo>
                  <a:pt x="7445273" y="0"/>
                </a:lnTo>
                <a:lnTo>
                  <a:pt x="0" y="0"/>
                </a:lnTo>
                <a:lnTo>
                  <a:pt x="0" y="432003"/>
                </a:lnTo>
                <a:close/>
              </a:path>
            </a:pathLst>
          </a:custGeom>
          <a:ln w="12699">
            <a:solidFill>
              <a:srgbClr val="64B3A0"/>
            </a:solidFill>
          </a:ln>
        </p:spPr>
        <p:txBody>
          <a:bodyPr wrap="square" lIns="0" tIns="0" rIns="0" bIns="0" rtlCol="0"/>
          <a:lstStyle/>
          <a:p>
            <a:endParaRPr/>
          </a:p>
        </p:txBody>
      </p:sp>
      <p:sp>
        <p:nvSpPr>
          <p:cNvPr id="184" name="object 107"/>
          <p:cNvSpPr/>
          <p:nvPr/>
        </p:nvSpPr>
        <p:spPr>
          <a:xfrm>
            <a:off x="83051" y="153938"/>
            <a:ext cx="1970405" cy="432434"/>
          </a:xfrm>
          <a:custGeom>
            <a:avLst/>
            <a:gdLst/>
            <a:ahLst/>
            <a:cxnLst/>
            <a:rect l="l" t="t" r="r" b="b"/>
            <a:pathLst>
              <a:path w="1970405" h="432434">
                <a:moveTo>
                  <a:pt x="0" y="432003"/>
                </a:moveTo>
                <a:lnTo>
                  <a:pt x="1970112" y="432003"/>
                </a:lnTo>
                <a:lnTo>
                  <a:pt x="1970112" y="0"/>
                </a:lnTo>
                <a:lnTo>
                  <a:pt x="0" y="0"/>
                </a:lnTo>
                <a:lnTo>
                  <a:pt x="0" y="432003"/>
                </a:lnTo>
                <a:close/>
              </a:path>
            </a:pathLst>
          </a:custGeom>
          <a:ln w="12699">
            <a:solidFill>
              <a:srgbClr val="64B3A0"/>
            </a:solidFill>
          </a:ln>
        </p:spPr>
        <p:txBody>
          <a:bodyPr wrap="square" lIns="0" tIns="0" rIns="0" bIns="0" rtlCol="0"/>
          <a:lstStyle/>
          <a:p>
            <a:endParaRPr/>
          </a:p>
        </p:txBody>
      </p:sp>
      <p:sp>
        <p:nvSpPr>
          <p:cNvPr id="185" name="object 108"/>
          <p:cNvSpPr txBox="1"/>
          <p:nvPr/>
        </p:nvSpPr>
        <p:spPr>
          <a:xfrm>
            <a:off x="83051" y="153925"/>
            <a:ext cx="2052989" cy="430107"/>
          </a:xfrm>
          <a:prstGeom prst="rect">
            <a:avLst/>
          </a:prstGeom>
          <a:solidFill>
            <a:srgbClr val="FFFFFF"/>
          </a:solidFill>
        </p:spPr>
        <p:txBody>
          <a:bodyPr vert="horz" wrap="square" lIns="0" tIns="58419" rIns="0" bIns="0" rtlCol="0">
            <a:noAutofit/>
          </a:bodyPr>
          <a:lstStyle/>
          <a:p>
            <a:pPr marL="125095" marR="133985">
              <a:lnSpc>
                <a:spcPct val="100000"/>
              </a:lnSpc>
              <a:spcBef>
                <a:spcPts val="459"/>
              </a:spcBef>
            </a:pPr>
            <a:r>
              <a:rPr sz="900" b="1">
                <a:solidFill>
                  <a:srgbClr val="231F20"/>
                </a:solidFill>
                <a:latin typeface="Verdana" charset="0"/>
                <a:ea typeface="Verdana" charset="0"/>
                <a:cs typeface="Verdana" charset="0"/>
              </a:rPr>
              <a:t>A </a:t>
            </a:r>
            <a:r>
              <a:rPr sz="900" b="1" spc="-5">
                <a:solidFill>
                  <a:srgbClr val="231F20"/>
                </a:solidFill>
                <a:latin typeface="Verdana" charset="0"/>
                <a:ea typeface="Verdana" charset="0"/>
                <a:cs typeface="Verdana" charset="0"/>
              </a:rPr>
              <a:t>monthly food cycle for  Natalia and </a:t>
            </a:r>
            <a:r>
              <a:rPr sz="900" b="1" spc="-10">
                <a:solidFill>
                  <a:srgbClr val="231F20"/>
                </a:solidFill>
                <a:latin typeface="Verdana" charset="0"/>
                <a:ea typeface="Verdana" charset="0"/>
                <a:cs typeface="Verdana" charset="0"/>
              </a:rPr>
              <a:t>Rodrigo’s</a:t>
            </a:r>
            <a:r>
              <a:rPr sz="900" b="1" spc="-80">
                <a:solidFill>
                  <a:srgbClr val="231F20"/>
                </a:solidFill>
                <a:latin typeface="Verdana" charset="0"/>
                <a:ea typeface="Verdana" charset="0"/>
                <a:cs typeface="Verdana" charset="0"/>
              </a:rPr>
              <a:t> </a:t>
            </a:r>
            <a:r>
              <a:rPr sz="900" b="1">
                <a:solidFill>
                  <a:srgbClr val="231F20"/>
                </a:solidFill>
                <a:latin typeface="Verdana" charset="0"/>
                <a:ea typeface="Verdana" charset="0"/>
                <a:cs typeface="Verdana" charset="0"/>
              </a:rPr>
              <a:t>family</a:t>
            </a:r>
            <a:endParaRPr sz="900">
              <a:latin typeface="Verdana" charset="0"/>
              <a:ea typeface="Verdana" charset="0"/>
              <a:cs typeface="Verdana" charset="0"/>
            </a:endParaRPr>
          </a:p>
        </p:txBody>
      </p:sp>
      <p:sp>
        <p:nvSpPr>
          <p:cNvPr id="186" name="object 109"/>
          <p:cNvSpPr txBox="1"/>
          <p:nvPr/>
        </p:nvSpPr>
        <p:spPr>
          <a:xfrm>
            <a:off x="2152289" y="222850"/>
            <a:ext cx="1320800" cy="228268"/>
          </a:xfrm>
          <a:prstGeom prst="rect">
            <a:avLst/>
          </a:prstGeom>
        </p:spPr>
        <p:txBody>
          <a:bodyPr vert="horz" wrap="square" lIns="0" tIns="12700" rIns="0" bIns="0" rtlCol="0">
            <a:spAutoFit/>
          </a:bodyPr>
          <a:lstStyle/>
          <a:p>
            <a:pPr marL="408940" marR="125730">
              <a:lnSpc>
                <a:spcPct val="100000"/>
              </a:lnSpc>
              <a:spcBef>
                <a:spcPts val="100"/>
              </a:spcBef>
            </a:pPr>
            <a:r>
              <a:rPr sz="700" b="1" spc="-5">
                <a:solidFill>
                  <a:srgbClr val="231F20"/>
                </a:solidFill>
                <a:latin typeface="Verdana" charset="0"/>
                <a:ea typeface="Verdana" charset="0"/>
                <a:cs typeface="Verdana" charset="0"/>
              </a:rPr>
              <a:t>Recently</a:t>
            </a:r>
            <a:r>
              <a:rPr sz="700" b="1" spc="-85">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moved  to Crescent</a:t>
            </a:r>
            <a:r>
              <a:rPr sz="700" b="1" spc="-95">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City</a:t>
            </a:r>
            <a:endParaRPr sz="700">
              <a:latin typeface="Verdana" charset="0"/>
              <a:ea typeface="Verdana" charset="0"/>
              <a:cs typeface="Verdana" charset="0"/>
            </a:endParaRPr>
          </a:p>
        </p:txBody>
      </p:sp>
      <p:sp>
        <p:nvSpPr>
          <p:cNvPr id="187" name="object 110"/>
          <p:cNvSpPr txBox="1"/>
          <p:nvPr/>
        </p:nvSpPr>
        <p:spPr>
          <a:xfrm>
            <a:off x="3498104" y="222850"/>
            <a:ext cx="1244600" cy="228268"/>
          </a:xfrm>
          <a:prstGeom prst="rect">
            <a:avLst/>
          </a:prstGeom>
        </p:spPr>
        <p:txBody>
          <a:bodyPr vert="horz" wrap="square" lIns="0" tIns="12700" rIns="0" bIns="0" rtlCol="0">
            <a:spAutoFit/>
          </a:bodyPr>
          <a:lstStyle/>
          <a:p>
            <a:pPr marL="439420" marR="169545">
              <a:lnSpc>
                <a:spcPct val="100000"/>
              </a:lnSpc>
              <a:spcBef>
                <a:spcPts val="100"/>
              </a:spcBef>
            </a:pPr>
            <a:r>
              <a:rPr sz="700" b="1" spc="-5">
                <a:solidFill>
                  <a:srgbClr val="231F20"/>
                </a:solidFill>
                <a:latin typeface="Verdana" charset="0"/>
                <a:ea typeface="Verdana" charset="0"/>
                <a:cs typeface="Verdana" charset="0"/>
              </a:rPr>
              <a:t>Both</a:t>
            </a:r>
            <a:r>
              <a:rPr sz="700" b="1" spc="-85">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parents  working</a:t>
            </a:r>
            <a:endParaRPr sz="700">
              <a:latin typeface="Verdana" charset="0"/>
              <a:ea typeface="Verdana" charset="0"/>
              <a:cs typeface="Verdana" charset="0"/>
            </a:endParaRPr>
          </a:p>
        </p:txBody>
      </p:sp>
      <p:sp>
        <p:nvSpPr>
          <p:cNvPr id="188" name="object 111"/>
          <p:cNvSpPr txBox="1"/>
          <p:nvPr/>
        </p:nvSpPr>
        <p:spPr>
          <a:xfrm>
            <a:off x="4767719" y="222850"/>
            <a:ext cx="1221105" cy="228268"/>
          </a:xfrm>
          <a:prstGeom prst="rect">
            <a:avLst/>
          </a:prstGeom>
        </p:spPr>
        <p:txBody>
          <a:bodyPr vert="horz" wrap="square" lIns="0" tIns="12700" rIns="0" bIns="0" rtlCol="0">
            <a:spAutoFit/>
          </a:bodyPr>
          <a:lstStyle/>
          <a:p>
            <a:pPr marL="429895" marR="43180">
              <a:lnSpc>
                <a:spcPct val="100000"/>
              </a:lnSpc>
              <a:spcBef>
                <a:spcPts val="100"/>
              </a:spcBef>
            </a:pPr>
            <a:r>
              <a:rPr sz="700" b="1" spc="-5">
                <a:solidFill>
                  <a:srgbClr val="231F20"/>
                </a:solidFill>
                <a:latin typeface="Verdana" charset="0"/>
                <a:ea typeface="Verdana" charset="0"/>
                <a:cs typeface="Verdana" charset="0"/>
              </a:rPr>
              <a:t>Reduced</a:t>
            </a:r>
            <a:r>
              <a:rPr sz="700" b="1" spc="-85">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SNAP  </a:t>
            </a:r>
            <a:r>
              <a:rPr sz="700" b="1" spc="-5">
                <a:solidFill>
                  <a:srgbClr val="231F20"/>
                </a:solidFill>
                <a:latin typeface="Verdana" charset="0"/>
                <a:ea typeface="Verdana" charset="0"/>
                <a:cs typeface="Verdana" charset="0"/>
              </a:rPr>
              <a:t>eligibility</a:t>
            </a:r>
            <a:endParaRPr sz="700">
              <a:latin typeface="Verdana" charset="0"/>
              <a:ea typeface="Verdana" charset="0"/>
              <a:cs typeface="Verdana" charset="0"/>
            </a:endParaRPr>
          </a:p>
        </p:txBody>
      </p:sp>
      <p:sp>
        <p:nvSpPr>
          <p:cNvPr id="189" name="object 112"/>
          <p:cNvSpPr txBox="1"/>
          <p:nvPr/>
        </p:nvSpPr>
        <p:spPr>
          <a:xfrm>
            <a:off x="6013819" y="222850"/>
            <a:ext cx="1775183" cy="228268"/>
          </a:xfrm>
          <a:prstGeom prst="rect">
            <a:avLst/>
          </a:prstGeom>
        </p:spPr>
        <p:txBody>
          <a:bodyPr vert="horz" wrap="square" lIns="0" tIns="12700" rIns="0" bIns="0" rtlCol="0">
            <a:spAutoFit/>
          </a:bodyPr>
          <a:lstStyle/>
          <a:p>
            <a:pPr marL="448309" marR="147955">
              <a:lnSpc>
                <a:spcPct val="100000"/>
              </a:lnSpc>
              <a:spcBef>
                <a:spcPts val="100"/>
              </a:spcBef>
            </a:pPr>
            <a:r>
              <a:rPr sz="700" b="1">
                <a:solidFill>
                  <a:srgbClr val="231F20"/>
                </a:solidFill>
                <a:latin typeface="Verdana" charset="0"/>
                <a:ea typeface="Verdana" charset="0"/>
                <a:cs typeface="Verdana" charset="0"/>
              </a:rPr>
              <a:t>Food being provided</a:t>
            </a:r>
            <a:r>
              <a:rPr sz="700" b="1" spc="-100">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by  other </a:t>
            </a:r>
            <a:r>
              <a:rPr sz="700" b="1" spc="-5">
                <a:solidFill>
                  <a:srgbClr val="231F20"/>
                </a:solidFill>
                <a:latin typeface="Verdana" charset="0"/>
                <a:ea typeface="Verdana" charset="0"/>
                <a:cs typeface="Verdana" charset="0"/>
              </a:rPr>
              <a:t>families at</a:t>
            </a:r>
            <a:r>
              <a:rPr sz="700" b="1" spc="-90">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times</a:t>
            </a:r>
            <a:endParaRPr sz="700">
              <a:latin typeface="Verdana" charset="0"/>
              <a:ea typeface="Verdana" charset="0"/>
              <a:cs typeface="Verdana" charset="0"/>
            </a:endParaRPr>
          </a:p>
        </p:txBody>
      </p:sp>
      <p:sp>
        <p:nvSpPr>
          <p:cNvPr id="190" name="object 113"/>
          <p:cNvSpPr/>
          <p:nvPr/>
        </p:nvSpPr>
        <p:spPr>
          <a:xfrm>
            <a:off x="3485404" y="147590"/>
            <a:ext cx="0" cy="445134"/>
          </a:xfrm>
          <a:custGeom>
            <a:avLst/>
            <a:gdLst/>
            <a:ahLst/>
            <a:cxnLst/>
            <a:rect l="l" t="t" r="r" b="b"/>
            <a:pathLst>
              <a:path h="445134">
                <a:moveTo>
                  <a:pt x="0" y="0"/>
                </a:moveTo>
                <a:lnTo>
                  <a:pt x="0" y="444703"/>
                </a:lnTo>
              </a:path>
            </a:pathLst>
          </a:custGeom>
          <a:ln w="25400">
            <a:solidFill>
              <a:srgbClr val="64B3A0"/>
            </a:solidFill>
          </a:ln>
        </p:spPr>
        <p:txBody>
          <a:bodyPr wrap="square" lIns="0" tIns="0" rIns="0" bIns="0" rtlCol="0"/>
          <a:lstStyle/>
          <a:p>
            <a:endParaRPr/>
          </a:p>
        </p:txBody>
      </p:sp>
      <p:sp>
        <p:nvSpPr>
          <p:cNvPr id="191" name="object 114"/>
          <p:cNvSpPr/>
          <p:nvPr/>
        </p:nvSpPr>
        <p:spPr>
          <a:xfrm>
            <a:off x="2139589" y="147590"/>
            <a:ext cx="0" cy="445134"/>
          </a:xfrm>
          <a:custGeom>
            <a:avLst/>
            <a:gdLst/>
            <a:ahLst/>
            <a:cxnLst/>
            <a:rect l="l" t="t" r="r" b="b"/>
            <a:pathLst>
              <a:path h="445134">
                <a:moveTo>
                  <a:pt x="0" y="0"/>
                </a:moveTo>
                <a:lnTo>
                  <a:pt x="0" y="444703"/>
                </a:lnTo>
              </a:path>
            </a:pathLst>
          </a:custGeom>
          <a:ln w="25400">
            <a:solidFill>
              <a:srgbClr val="64B3A0"/>
            </a:solidFill>
          </a:ln>
        </p:spPr>
        <p:txBody>
          <a:bodyPr wrap="square" lIns="0" tIns="0" rIns="0" bIns="0" rtlCol="0"/>
          <a:lstStyle/>
          <a:p>
            <a:endParaRPr/>
          </a:p>
        </p:txBody>
      </p:sp>
      <p:sp>
        <p:nvSpPr>
          <p:cNvPr id="192" name="object 115"/>
          <p:cNvSpPr/>
          <p:nvPr/>
        </p:nvSpPr>
        <p:spPr>
          <a:xfrm>
            <a:off x="4755019" y="147590"/>
            <a:ext cx="0" cy="445134"/>
          </a:xfrm>
          <a:custGeom>
            <a:avLst/>
            <a:gdLst/>
            <a:ahLst/>
            <a:cxnLst/>
            <a:rect l="l" t="t" r="r" b="b"/>
            <a:pathLst>
              <a:path h="445134">
                <a:moveTo>
                  <a:pt x="0" y="0"/>
                </a:moveTo>
                <a:lnTo>
                  <a:pt x="0" y="444703"/>
                </a:lnTo>
              </a:path>
            </a:pathLst>
          </a:custGeom>
          <a:ln w="25400">
            <a:solidFill>
              <a:srgbClr val="64B3A0"/>
            </a:solidFill>
          </a:ln>
        </p:spPr>
        <p:txBody>
          <a:bodyPr wrap="square" lIns="0" tIns="0" rIns="0" bIns="0" rtlCol="0"/>
          <a:lstStyle/>
          <a:p>
            <a:endParaRPr/>
          </a:p>
        </p:txBody>
      </p:sp>
      <p:sp>
        <p:nvSpPr>
          <p:cNvPr id="193" name="object 116"/>
          <p:cNvSpPr/>
          <p:nvPr/>
        </p:nvSpPr>
        <p:spPr>
          <a:xfrm>
            <a:off x="6001119" y="147590"/>
            <a:ext cx="0" cy="445134"/>
          </a:xfrm>
          <a:custGeom>
            <a:avLst/>
            <a:gdLst/>
            <a:ahLst/>
            <a:cxnLst/>
            <a:rect l="l" t="t" r="r" b="b"/>
            <a:pathLst>
              <a:path h="445134">
                <a:moveTo>
                  <a:pt x="0" y="0"/>
                </a:moveTo>
                <a:lnTo>
                  <a:pt x="0" y="444703"/>
                </a:lnTo>
              </a:path>
            </a:pathLst>
          </a:custGeom>
          <a:ln w="25400">
            <a:solidFill>
              <a:srgbClr val="64B3A0"/>
            </a:solidFill>
          </a:ln>
        </p:spPr>
        <p:txBody>
          <a:bodyPr wrap="square" lIns="0" tIns="0" rIns="0" bIns="0" rtlCol="0"/>
          <a:lstStyle/>
          <a:p>
            <a:endParaRPr/>
          </a:p>
        </p:txBody>
      </p:sp>
      <p:sp>
        <p:nvSpPr>
          <p:cNvPr id="194" name="object 166"/>
          <p:cNvSpPr/>
          <p:nvPr/>
        </p:nvSpPr>
        <p:spPr>
          <a:xfrm>
            <a:off x="3600244" y="256667"/>
            <a:ext cx="194945" cy="242570"/>
          </a:xfrm>
          <a:custGeom>
            <a:avLst/>
            <a:gdLst/>
            <a:ahLst/>
            <a:cxnLst/>
            <a:rect l="l" t="t" r="r" b="b"/>
            <a:pathLst>
              <a:path w="194945" h="242570">
                <a:moveTo>
                  <a:pt x="173228" y="0"/>
                </a:moveTo>
                <a:lnTo>
                  <a:pt x="22428" y="0"/>
                </a:lnTo>
                <a:lnTo>
                  <a:pt x="13694" y="1763"/>
                </a:lnTo>
                <a:lnTo>
                  <a:pt x="6565" y="6572"/>
                </a:lnTo>
                <a:lnTo>
                  <a:pt x="1761" y="13705"/>
                </a:lnTo>
                <a:lnTo>
                  <a:pt x="0" y="22440"/>
                </a:lnTo>
                <a:lnTo>
                  <a:pt x="0" y="219760"/>
                </a:lnTo>
                <a:lnTo>
                  <a:pt x="1761" y="228496"/>
                </a:lnTo>
                <a:lnTo>
                  <a:pt x="6565" y="235629"/>
                </a:lnTo>
                <a:lnTo>
                  <a:pt x="13694" y="240438"/>
                </a:lnTo>
                <a:lnTo>
                  <a:pt x="22428" y="242201"/>
                </a:lnTo>
                <a:lnTo>
                  <a:pt x="173850" y="242201"/>
                </a:lnTo>
                <a:lnTo>
                  <a:pt x="181810" y="240596"/>
                </a:lnTo>
                <a:lnTo>
                  <a:pt x="188318" y="236218"/>
                </a:lnTo>
                <a:lnTo>
                  <a:pt x="191301" y="231813"/>
                </a:lnTo>
                <a:lnTo>
                  <a:pt x="15773" y="231813"/>
                </a:lnTo>
                <a:lnTo>
                  <a:pt x="10375" y="226415"/>
                </a:lnTo>
                <a:lnTo>
                  <a:pt x="10375" y="15786"/>
                </a:lnTo>
                <a:lnTo>
                  <a:pt x="15773" y="10388"/>
                </a:lnTo>
                <a:lnTo>
                  <a:pt x="190978" y="10388"/>
                </a:lnTo>
                <a:lnTo>
                  <a:pt x="188150" y="6197"/>
                </a:lnTo>
                <a:lnTo>
                  <a:pt x="181442" y="1671"/>
                </a:lnTo>
                <a:lnTo>
                  <a:pt x="173228" y="0"/>
                </a:lnTo>
                <a:close/>
              </a:path>
              <a:path w="194945" h="242570">
                <a:moveTo>
                  <a:pt x="189217" y="216509"/>
                </a:moveTo>
                <a:lnTo>
                  <a:pt x="186283" y="216509"/>
                </a:lnTo>
                <a:lnTo>
                  <a:pt x="183959" y="218833"/>
                </a:lnTo>
                <a:lnTo>
                  <a:pt x="183959" y="227291"/>
                </a:lnTo>
                <a:lnTo>
                  <a:pt x="179438" y="231813"/>
                </a:lnTo>
                <a:lnTo>
                  <a:pt x="191301" y="231813"/>
                </a:lnTo>
                <a:lnTo>
                  <a:pt x="192716" y="229723"/>
                </a:lnTo>
                <a:lnTo>
                  <a:pt x="194348" y="221767"/>
                </a:lnTo>
                <a:lnTo>
                  <a:pt x="194312" y="218833"/>
                </a:lnTo>
                <a:lnTo>
                  <a:pt x="192087" y="216547"/>
                </a:lnTo>
                <a:lnTo>
                  <a:pt x="189217" y="216509"/>
                </a:lnTo>
                <a:close/>
              </a:path>
              <a:path w="194945" h="242570">
                <a:moveTo>
                  <a:pt x="190978" y="10388"/>
                </a:moveTo>
                <a:lnTo>
                  <a:pt x="179158" y="10388"/>
                </a:lnTo>
                <a:lnTo>
                  <a:pt x="183959" y="15189"/>
                </a:lnTo>
                <a:lnTo>
                  <a:pt x="183959" y="23990"/>
                </a:lnTo>
                <a:lnTo>
                  <a:pt x="186296" y="26314"/>
                </a:lnTo>
                <a:lnTo>
                  <a:pt x="192024" y="26301"/>
                </a:lnTo>
                <a:lnTo>
                  <a:pt x="194335" y="23990"/>
                </a:lnTo>
                <a:lnTo>
                  <a:pt x="194348" y="21120"/>
                </a:lnTo>
                <a:lnTo>
                  <a:pt x="192676" y="12905"/>
                </a:lnTo>
                <a:lnTo>
                  <a:pt x="190978" y="10388"/>
                </a:lnTo>
                <a:close/>
              </a:path>
            </a:pathLst>
          </a:custGeom>
          <a:solidFill>
            <a:srgbClr val="231F20"/>
          </a:solidFill>
        </p:spPr>
        <p:txBody>
          <a:bodyPr wrap="square" lIns="0" tIns="0" rIns="0" bIns="0" rtlCol="0"/>
          <a:lstStyle/>
          <a:p>
            <a:endParaRPr/>
          </a:p>
        </p:txBody>
      </p:sp>
      <p:sp>
        <p:nvSpPr>
          <p:cNvPr id="195" name="object 167"/>
          <p:cNvSpPr/>
          <p:nvPr/>
        </p:nvSpPr>
        <p:spPr>
          <a:xfrm>
            <a:off x="3707767" y="296032"/>
            <a:ext cx="163830" cy="163830"/>
          </a:xfrm>
          <a:custGeom>
            <a:avLst/>
            <a:gdLst/>
            <a:ahLst/>
            <a:cxnLst/>
            <a:rect l="l" t="t" r="r" b="b"/>
            <a:pathLst>
              <a:path w="163829" h="163829">
                <a:moveTo>
                  <a:pt x="81630" y="0"/>
                </a:moveTo>
                <a:lnTo>
                  <a:pt x="49854" y="6415"/>
                </a:lnTo>
                <a:lnTo>
                  <a:pt x="23905" y="23910"/>
                </a:lnTo>
                <a:lnTo>
                  <a:pt x="6410" y="49859"/>
                </a:lnTo>
                <a:lnTo>
                  <a:pt x="0" y="81661"/>
                </a:lnTo>
                <a:lnTo>
                  <a:pt x="6421" y="113425"/>
                </a:lnTo>
                <a:lnTo>
                  <a:pt x="23917" y="139361"/>
                </a:lnTo>
                <a:lnTo>
                  <a:pt x="49865" y="156847"/>
                </a:lnTo>
                <a:lnTo>
                  <a:pt x="81630" y="163258"/>
                </a:lnTo>
                <a:lnTo>
                  <a:pt x="113400" y="156845"/>
                </a:lnTo>
                <a:lnTo>
                  <a:pt x="119242" y="152908"/>
                </a:lnTo>
                <a:lnTo>
                  <a:pt x="81630" y="152908"/>
                </a:lnTo>
                <a:lnTo>
                  <a:pt x="53899" y="147310"/>
                </a:lnTo>
                <a:lnTo>
                  <a:pt x="31252" y="132043"/>
                </a:lnTo>
                <a:lnTo>
                  <a:pt x="15979" y="109379"/>
                </a:lnTo>
                <a:lnTo>
                  <a:pt x="10388" y="81635"/>
                </a:lnTo>
                <a:lnTo>
                  <a:pt x="15982" y="53930"/>
                </a:lnTo>
                <a:lnTo>
                  <a:pt x="31252" y="31283"/>
                </a:lnTo>
                <a:lnTo>
                  <a:pt x="53899" y="16013"/>
                </a:lnTo>
                <a:lnTo>
                  <a:pt x="81630" y="10414"/>
                </a:lnTo>
                <a:lnTo>
                  <a:pt x="119272" y="10413"/>
                </a:lnTo>
                <a:lnTo>
                  <a:pt x="113395" y="6448"/>
                </a:lnTo>
                <a:lnTo>
                  <a:pt x="81630" y="0"/>
                </a:lnTo>
                <a:close/>
              </a:path>
              <a:path w="163829" h="163829">
                <a:moveTo>
                  <a:pt x="119272" y="10413"/>
                </a:moveTo>
                <a:lnTo>
                  <a:pt x="81630" y="10414"/>
                </a:lnTo>
                <a:lnTo>
                  <a:pt x="109361" y="16013"/>
                </a:lnTo>
                <a:lnTo>
                  <a:pt x="132008" y="31283"/>
                </a:lnTo>
                <a:lnTo>
                  <a:pt x="147277" y="53930"/>
                </a:lnTo>
                <a:lnTo>
                  <a:pt x="152877" y="81661"/>
                </a:lnTo>
                <a:lnTo>
                  <a:pt x="147235" y="109397"/>
                </a:lnTo>
                <a:lnTo>
                  <a:pt x="131974" y="132014"/>
                </a:lnTo>
                <a:lnTo>
                  <a:pt x="109341" y="147285"/>
                </a:lnTo>
                <a:lnTo>
                  <a:pt x="81630" y="152908"/>
                </a:lnTo>
                <a:lnTo>
                  <a:pt x="119242" y="152908"/>
                </a:lnTo>
                <a:lnTo>
                  <a:pt x="139346" y="139353"/>
                </a:lnTo>
                <a:lnTo>
                  <a:pt x="156841" y="113409"/>
                </a:lnTo>
                <a:lnTo>
                  <a:pt x="163260" y="81635"/>
                </a:lnTo>
                <a:lnTo>
                  <a:pt x="156832" y="49895"/>
                </a:lnTo>
                <a:lnTo>
                  <a:pt x="139336" y="23952"/>
                </a:lnTo>
                <a:lnTo>
                  <a:pt x="119272" y="10413"/>
                </a:lnTo>
                <a:close/>
              </a:path>
            </a:pathLst>
          </a:custGeom>
          <a:solidFill>
            <a:srgbClr val="231F20"/>
          </a:solidFill>
        </p:spPr>
        <p:txBody>
          <a:bodyPr wrap="square" lIns="0" tIns="0" rIns="0" bIns="0" rtlCol="0"/>
          <a:lstStyle/>
          <a:p>
            <a:endParaRPr/>
          </a:p>
        </p:txBody>
      </p:sp>
      <p:sp>
        <p:nvSpPr>
          <p:cNvPr id="196" name="object 168"/>
          <p:cNvSpPr/>
          <p:nvPr/>
        </p:nvSpPr>
        <p:spPr>
          <a:xfrm>
            <a:off x="3784203" y="323000"/>
            <a:ext cx="37465" cy="60325"/>
          </a:xfrm>
          <a:custGeom>
            <a:avLst/>
            <a:gdLst/>
            <a:ahLst/>
            <a:cxnLst/>
            <a:rect l="l" t="t" r="r" b="b"/>
            <a:pathLst>
              <a:path w="37464" h="60325">
                <a:moveTo>
                  <a:pt x="8064" y="0"/>
                </a:moveTo>
                <a:lnTo>
                  <a:pt x="2324" y="0"/>
                </a:lnTo>
                <a:lnTo>
                  <a:pt x="0" y="2324"/>
                </a:lnTo>
                <a:lnTo>
                  <a:pt x="0" y="57569"/>
                </a:lnTo>
                <a:lnTo>
                  <a:pt x="2324" y="59893"/>
                </a:lnTo>
                <a:lnTo>
                  <a:pt x="34582" y="59893"/>
                </a:lnTo>
                <a:lnTo>
                  <a:pt x="36906" y="57569"/>
                </a:lnTo>
                <a:lnTo>
                  <a:pt x="36906" y="51828"/>
                </a:lnTo>
                <a:lnTo>
                  <a:pt x="34582" y="49504"/>
                </a:lnTo>
                <a:lnTo>
                  <a:pt x="10388" y="49504"/>
                </a:lnTo>
                <a:lnTo>
                  <a:pt x="10388" y="2324"/>
                </a:lnTo>
                <a:lnTo>
                  <a:pt x="8064" y="0"/>
                </a:lnTo>
                <a:close/>
              </a:path>
            </a:pathLst>
          </a:custGeom>
          <a:solidFill>
            <a:srgbClr val="231F20"/>
          </a:solidFill>
        </p:spPr>
        <p:txBody>
          <a:bodyPr wrap="square" lIns="0" tIns="0" rIns="0" bIns="0" rtlCol="0"/>
          <a:lstStyle/>
          <a:p>
            <a:endParaRPr/>
          </a:p>
        </p:txBody>
      </p:sp>
      <p:sp>
        <p:nvSpPr>
          <p:cNvPr id="197" name="object 169"/>
          <p:cNvSpPr/>
          <p:nvPr/>
        </p:nvSpPr>
        <p:spPr>
          <a:xfrm>
            <a:off x="3635201" y="292568"/>
            <a:ext cx="95885" cy="10795"/>
          </a:xfrm>
          <a:custGeom>
            <a:avLst/>
            <a:gdLst/>
            <a:ahLst/>
            <a:cxnLst/>
            <a:rect l="l" t="t" r="r" b="b"/>
            <a:pathLst>
              <a:path w="95885" h="10795">
                <a:moveTo>
                  <a:pt x="92951" y="0"/>
                </a:moveTo>
                <a:lnTo>
                  <a:pt x="2324" y="0"/>
                </a:lnTo>
                <a:lnTo>
                  <a:pt x="0" y="2324"/>
                </a:lnTo>
                <a:lnTo>
                  <a:pt x="12" y="8064"/>
                </a:lnTo>
                <a:lnTo>
                  <a:pt x="2311" y="10388"/>
                </a:lnTo>
                <a:lnTo>
                  <a:pt x="92951" y="10388"/>
                </a:lnTo>
                <a:lnTo>
                  <a:pt x="95275" y="8064"/>
                </a:lnTo>
                <a:lnTo>
                  <a:pt x="95275" y="2324"/>
                </a:lnTo>
                <a:lnTo>
                  <a:pt x="92951" y="0"/>
                </a:lnTo>
                <a:close/>
              </a:path>
            </a:pathLst>
          </a:custGeom>
          <a:solidFill>
            <a:srgbClr val="231F20"/>
          </a:solidFill>
        </p:spPr>
        <p:txBody>
          <a:bodyPr wrap="square" lIns="0" tIns="0" rIns="0" bIns="0" rtlCol="0"/>
          <a:lstStyle/>
          <a:p>
            <a:endParaRPr/>
          </a:p>
        </p:txBody>
      </p:sp>
      <p:sp>
        <p:nvSpPr>
          <p:cNvPr id="198" name="object 170"/>
          <p:cNvSpPr/>
          <p:nvPr/>
        </p:nvSpPr>
        <p:spPr>
          <a:xfrm>
            <a:off x="3635201" y="316109"/>
            <a:ext cx="77470" cy="10795"/>
          </a:xfrm>
          <a:custGeom>
            <a:avLst/>
            <a:gdLst/>
            <a:ahLst/>
            <a:cxnLst/>
            <a:rect l="l" t="t" r="r" b="b"/>
            <a:pathLst>
              <a:path w="77470" h="10795">
                <a:moveTo>
                  <a:pt x="75018" y="0"/>
                </a:moveTo>
                <a:lnTo>
                  <a:pt x="2324" y="0"/>
                </a:lnTo>
                <a:lnTo>
                  <a:pt x="0" y="2324"/>
                </a:lnTo>
                <a:lnTo>
                  <a:pt x="0" y="8064"/>
                </a:lnTo>
                <a:lnTo>
                  <a:pt x="2324" y="10388"/>
                </a:lnTo>
                <a:lnTo>
                  <a:pt x="75018" y="10388"/>
                </a:lnTo>
                <a:lnTo>
                  <a:pt x="77342" y="8064"/>
                </a:lnTo>
                <a:lnTo>
                  <a:pt x="77342" y="2324"/>
                </a:lnTo>
                <a:lnTo>
                  <a:pt x="75018" y="0"/>
                </a:lnTo>
                <a:close/>
              </a:path>
            </a:pathLst>
          </a:custGeom>
          <a:solidFill>
            <a:srgbClr val="231F20"/>
          </a:solidFill>
        </p:spPr>
        <p:txBody>
          <a:bodyPr wrap="square" lIns="0" tIns="0" rIns="0" bIns="0" rtlCol="0"/>
          <a:lstStyle/>
          <a:p>
            <a:endParaRPr/>
          </a:p>
        </p:txBody>
      </p:sp>
      <p:sp>
        <p:nvSpPr>
          <p:cNvPr id="199" name="object 171"/>
          <p:cNvSpPr/>
          <p:nvPr/>
        </p:nvSpPr>
        <p:spPr>
          <a:xfrm>
            <a:off x="3635203" y="339683"/>
            <a:ext cx="58419" cy="10795"/>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a:p>
        </p:txBody>
      </p:sp>
      <p:sp>
        <p:nvSpPr>
          <p:cNvPr id="200" name="object 172"/>
          <p:cNvSpPr/>
          <p:nvPr/>
        </p:nvSpPr>
        <p:spPr>
          <a:xfrm>
            <a:off x="3635203" y="363225"/>
            <a:ext cx="58419" cy="10795"/>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a:p>
        </p:txBody>
      </p:sp>
      <p:sp>
        <p:nvSpPr>
          <p:cNvPr id="201" name="object 173"/>
          <p:cNvSpPr/>
          <p:nvPr/>
        </p:nvSpPr>
        <p:spPr>
          <a:xfrm>
            <a:off x="3635203" y="386765"/>
            <a:ext cx="58419" cy="10795"/>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a:p>
        </p:txBody>
      </p:sp>
      <p:sp>
        <p:nvSpPr>
          <p:cNvPr id="202" name="object 174"/>
          <p:cNvSpPr/>
          <p:nvPr/>
        </p:nvSpPr>
        <p:spPr>
          <a:xfrm>
            <a:off x="3635203" y="410306"/>
            <a:ext cx="58419" cy="10795"/>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a:p>
        </p:txBody>
      </p:sp>
      <p:sp>
        <p:nvSpPr>
          <p:cNvPr id="203" name="object 175"/>
          <p:cNvSpPr/>
          <p:nvPr/>
        </p:nvSpPr>
        <p:spPr>
          <a:xfrm>
            <a:off x="3635202" y="433849"/>
            <a:ext cx="77470" cy="10795"/>
          </a:xfrm>
          <a:custGeom>
            <a:avLst/>
            <a:gdLst/>
            <a:ahLst/>
            <a:cxnLst/>
            <a:rect l="l" t="t" r="r" b="b"/>
            <a:pathLst>
              <a:path w="77470" h="10795">
                <a:moveTo>
                  <a:pt x="75018" y="0"/>
                </a:moveTo>
                <a:lnTo>
                  <a:pt x="2324" y="0"/>
                </a:lnTo>
                <a:lnTo>
                  <a:pt x="0" y="2324"/>
                </a:lnTo>
                <a:lnTo>
                  <a:pt x="0" y="8064"/>
                </a:lnTo>
                <a:lnTo>
                  <a:pt x="2324" y="10388"/>
                </a:lnTo>
                <a:lnTo>
                  <a:pt x="75018" y="10388"/>
                </a:lnTo>
                <a:lnTo>
                  <a:pt x="77342" y="8064"/>
                </a:lnTo>
                <a:lnTo>
                  <a:pt x="77342" y="2324"/>
                </a:lnTo>
                <a:lnTo>
                  <a:pt x="75018" y="0"/>
                </a:lnTo>
                <a:close/>
              </a:path>
            </a:pathLst>
          </a:custGeom>
          <a:solidFill>
            <a:srgbClr val="231F20"/>
          </a:solidFill>
        </p:spPr>
        <p:txBody>
          <a:bodyPr wrap="square" lIns="0" tIns="0" rIns="0" bIns="0" rtlCol="0"/>
          <a:lstStyle/>
          <a:p>
            <a:endParaRPr/>
          </a:p>
        </p:txBody>
      </p:sp>
      <p:sp>
        <p:nvSpPr>
          <p:cNvPr id="204" name="object 176"/>
          <p:cNvSpPr/>
          <p:nvPr/>
        </p:nvSpPr>
        <p:spPr>
          <a:xfrm>
            <a:off x="3635204" y="457389"/>
            <a:ext cx="95885" cy="10795"/>
          </a:xfrm>
          <a:custGeom>
            <a:avLst/>
            <a:gdLst/>
            <a:ahLst/>
            <a:cxnLst/>
            <a:rect l="l" t="t" r="r" b="b"/>
            <a:pathLst>
              <a:path w="95885" h="10795">
                <a:moveTo>
                  <a:pt x="92951" y="0"/>
                </a:moveTo>
                <a:lnTo>
                  <a:pt x="2324" y="0"/>
                </a:lnTo>
                <a:lnTo>
                  <a:pt x="0" y="2324"/>
                </a:lnTo>
                <a:lnTo>
                  <a:pt x="0" y="8064"/>
                </a:lnTo>
                <a:lnTo>
                  <a:pt x="2324" y="10388"/>
                </a:lnTo>
                <a:lnTo>
                  <a:pt x="92951" y="10388"/>
                </a:lnTo>
                <a:lnTo>
                  <a:pt x="95275" y="8064"/>
                </a:lnTo>
                <a:lnTo>
                  <a:pt x="95275" y="2324"/>
                </a:lnTo>
                <a:lnTo>
                  <a:pt x="92951" y="0"/>
                </a:lnTo>
                <a:close/>
              </a:path>
            </a:pathLst>
          </a:custGeom>
          <a:solidFill>
            <a:srgbClr val="231F20"/>
          </a:solidFill>
        </p:spPr>
        <p:txBody>
          <a:bodyPr wrap="square" lIns="0" tIns="0" rIns="0" bIns="0" rtlCol="0"/>
          <a:lstStyle/>
          <a:p>
            <a:endParaRPr/>
          </a:p>
        </p:txBody>
      </p:sp>
      <p:sp>
        <p:nvSpPr>
          <p:cNvPr id="205" name="object 177"/>
          <p:cNvSpPr/>
          <p:nvPr/>
        </p:nvSpPr>
        <p:spPr>
          <a:xfrm>
            <a:off x="4838094" y="270823"/>
            <a:ext cx="296545" cy="213995"/>
          </a:xfrm>
          <a:custGeom>
            <a:avLst/>
            <a:gdLst/>
            <a:ahLst/>
            <a:cxnLst/>
            <a:rect l="l" t="t" r="r" b="b"/>
            <a:pathLst>
              <a:path w="296545" h="213995">
                <a:moveTo>
                  <a:pt x="268084" y="0"/>
                </a:moveTo>
                <a:lnTo>
                  <a:pt x="28244" y="0"/>
                </a:lnTo>
                <a:lnTo>
                  <a:pt x="17262" y="2223"/>
                </a:lnTo>
                <a:lnTo>
                  <a:pt x="8283" y="8283"/>
                </a:lnTo>
                <a:lnTo>
                  <a:pt x="2223" y="17262"/>
                </a:lnTo>
                <a:lnTo>
                  <a:pt x="0" y="28244"/>
                </a:lnTo>
                <a:lnTo>
                  <a:pt x="0" y="185635"/>
                </a:lnTo>
                <a:lnTo>
                  <a:pt x="2223" y="196623"/>
                </a:lnTo>
                <a:lnTo>
                  <a:pt x="8283" y="205601"/>
                </a:lnTo>
                <a:lnTo>
                  <a:pt x="17262" y="211658"/>
                </a:lnTo>
                <a:lnTo>
                  <a:pt x="28244" y="213880"/>
                </a:lnTo>
                <a:lnTo>
                  <a:pt x="268084" y="213880"/>
                </a:lnTo>
                <a:lnTo>
                  <a:pt x="279071" y="211657"/>
                </a:lnTo>
                <a:lnTo>
                  <a:pt x="288050" y="205597"/>
                </a:lnTo>
                <a:lnTo>
                  <a:pt x="289264" y="203796"/>
                </a:lnTo>
                <a:lnTo>
                  <a:pt x="28244" y="203796"/>
                </a:lnTo>
                <a:lnTo>
                  <a:pt x="21185" y="202368"/>
                </a:lnTo>
                <a:lnTo>
                  <a:pt x="15411" y="198474"/>
                </a:lnTo>
                <a:lnTo>
                  <a:pt x="11514" y="192700"/>
                </a:lnTo>
                <a:lnTo>
                  <a:pt x="10083" y="185635"/>
                </a:lnTo>
                <a:lnTo>
                  <a:pt x="10083" y="71767"/>
                </a:lnTo>
                <a:lnTo>
                  <a:pt x="296329" y="71767"/>
                </a:lnTo>
                <a:lnTo>
                  <a:pt x="296329" y="61671"/>
                </a:lnTo>
                <a:lnTo>
                  <a:pt x="10083" y="61671"/>
                </a:lnTo>
                <a:lnTo>
                  <a:pt x="10083" y="28244"/>
                </a:lnTo>
                <a:lnTo>
                  <a:pt x="11514" y="21187"/>
                </a:lnTo>
                <a:lnTo>
                  <a:pt x="15411" y="15417"/>
                </a:lnTo>
                <a:lnTo>
                  <a:pt x="21185" y="11524"/>
                </a:lnTo>
                <a:lnTo>
                  <a:pt x="28244" y="10096"/>
                </a:lnTo>
                <a:lnTo>
                  <a:pt x="289278" y="10096"/>
                </a:lnTo>
                <a:lnTo>
                  <a:pt x="288055" y="8283"/>
                </a:lnTo>
                <a:lnTo>
                  <a:pt x="279073" y="2223"/>
                </a:lnTo>
                <a:lnTo>
                  <a:pt x="268084" y="0"/>
                </a:lnTo>
                <a:close/>
              </a:path>
              <a:path w="296545" h="213995">
                <a:moveTo>
                  <a:pt x="296329" y="71767"/>
                </a:moveTo>
                <a:lnTo>
                  <a:pt x="286245" y="71767"/>
                </a:lnTo>
                <a:lnTo>
                  <a:pt x="286245" y="185635"/>
                </a:lnTo>
                <a:lnTo>
                  <a:pt x="284816" y="192700"/>
                </a:lnTo>
                <a:lnTo>
                  <a:pt x="280922" y="198474"/>
                </a:lnTo>
                <a:lnTo>
                  <a:pt x="275149" y="202368"/>
                </a:lnTo>
                <a:lnTo>
                  <a:pt x="268084" y="203796"/>
                </a:lnTo>
                <a:lnTo>
                  <a:pt x="289264" y="203796"/>
                </a:lnTo>
                <a:lnTo>
                  <a:pt x="294107" y="196617"/>
                </a:lnTo>
                <a:lnTo>
                  <a:pt x="296329" y="185635"/>
                </a:lnTo>
                <a:lnTo>
                  <a:pt x="296329" y="71767"/>
                </a:lnTo>
                <a:close/>
              </a:path>
              <a:path w="296545" h="213995">
                <a:moveTo>
                  <a:pt x="90804" y="132308"/>
                </a:moveTo>
                <a:lnTo>
                  <a:pt x="32524" y="132308"/>
                </a:lnTo>
                <a:lnTo>
                  <a:pt x="30264" y="134569"/>
                </a:lnTo>
                <a:lnTo>
                  <a:pt x="30264" y="140144"/>
                </a:lnTo>
                <a:lnTo>
                  <a:pt x="32524" y="142405"/>
                </a:lnTo>
                <a:lnTo>
                  <a:pt x="90804" y="142405"/>
                </a:lnTo>
                <a:lnTo>
                  <a:pt x="93065" y="140144"/>
                </a:lnTo>
                <a:lnTo>
                  <a:pt x="93065" y="134569"/>
                </a:lnTo>
                <a:lnTo>
                  <a:pt x="90804" y="132308"/>
                </a:lnTo>
                <a:close/>
              </a:path>
              <a:path w="296545" h="213995">
                <a:moveTo>
                  <a:pt x="187223" y="100914"/>
                </a:moveTo>
                <a:lnTo>
                  <a:pt x="32524" y="100914"/>
                </a:lnTo>
                <a:lnTo>
                  <a:pt x="30264" y="103174"/>
                </a:lnTo>
                <a:lnTo>
                  <a:pt x="30264" y="108750"/>
                </a:lnTo>
                <a:lnTo>
                  <a:pt x="32524" y="111010"/>
                </a:lnTo>
                <a:lnTo>
                  <a:pt x="187223" y="111010"/>
                </a:lnTo>
                <a:lnTo>
                  <a:pt x="189483" y="108750"/>
                </a:lnTo>
                <a:lnTo>
                  <a:pt x="189483" y="103174"/>
                </a:lnTo>
                <a:lnTo>
                  <a:pt x="187223" y="100914"/>
                </a:lnTo>
                <a:close/>
              </a:path>
              <a:path w="296545" h="213995">
                <a:moveTo>
                  <a:pt x="258991" y="100914"/>
                </a:moveTo>
                <a:lnTo>
                  <a:pt x="208572" y="100914"/>
                </a:lnTo>
                <a:lnTo>
                  <a:pt x="206311" y="103174"/>
                </a:lnTo>
                <a:lnTo>
                  <a:pt x="206311" y="108750"/>
                </a:lnTo>
                <a:lnTo>
                  <a:pt x="208572" y="111010"/>
                </a:lnTo>
                <a:lnTo>
                  <a:pt x="258991" y="111010"/>
                </a:lnTo>
                <a:lnTo>
                  <a:pt x="261251" y="108750"/>
                </a:lnTo>
                <a:lnTo>
                  <a:pt x="261251" y="103174"/>
                </a:lnTo>
                <a:lnTo>
                  <a:pt x="258991" y="100914"/>
                </a:lnTo>
                <a:close/>
              </a:path>
              <a:path w="296545" h="213995">
                <a:moveTo>
                  <a:pt x="289278" y="10096"/>
                </a:moveTo>
                <a:lnTo>
                  <a:pt x="268084" y="10096"/>
                </a:lnTo>
                <a:lnTo>
                  <a:pt x="275149" y="11524"/>
                </a:lnTo>
                <a:lnTo>
                  <a:pt x="280922" y="15417"/>
                </a:lnTo>
                <a:lnTo>
                  <a:pt x="284816" y="21187"/>
                </a:lnTo>
                <a:lnTo>
                  <a:pt x="286245" y="28244"/>
                </a:lnTo>
                <a:lnTo>
                  <a:pt x="286245" y="61671"/>
                </a:lnTo>
                <a:lnTo>
                  <a:pt x="296329" y="61671"/>
                </a:lnTo>
                <a:lnTo>
                  <a:pt x="296329" y="28244"/>
                </a:lnTo>
                <a:lnTo>
                  <a:pt x="294112" y="17262"/>
                </a:lnTo>
                <a:lnTo>
                  <a:pt x="289278" y="10096"/>
                </a:lnTo>
                <a:close/>
              </a:path>
            </a:pathLst>
          </a:custGeom>
          <a:solidFill>
            <a:srgbClr val="231F20"/>
          </a:solidFill>
        </p:spPr>
        <p:txBody>
          <a:bodyPr wrap="square" lIns="0" tIns="0" rIns="0" bIns="0" rtlCol="0"/>
          <a:lstStyle/>
          <a:p>
            <a:endParaRPr/>
          </a:p>
        </p:txBody>
      </p:sp>
      <p:sp>
        <p:nvSpPr>
          <p:cNvPr id="206" name="object 178"/>
          <p:cNvSpPr/>
          <p:nvPr/>
        </p:nvSpPr>
        <p:spPr>
          <a:xfrm>
            <a:off x="6078667" y="263182"/>
            <a:ext cx="296545" cy="235585"/>
          </a:xfrm>
          <a:custGeom>
            <a:avLst/>
            <a:gdLst/>
            <a:ahLst/>
            <a:cxnLst/>
            <a:rect l="l" t="t" r="r" b="b"/>
            <a:pathLst>
              <a:path w="296545" h="235584">
                <a:moveTo>
                  <a:pt x="296341" y="119684"/>
                </a:moveTo>
                <a:lnTo>
                  <a:pt x="0" y="119684"/>
                </a:lnTo>
                <a:lnTo>
                  <a:pt x="0" y="127406"/>
                </a:lnTo>
                <a:lnTo>
                  <a:pt x="11662" y="169242"/>
                </a:lnTo>
                <a:lnTo>
                  <a:pt x="43448" y="203442"/>
                </a:lnTo>
                <a:lnTo>
                  <a:pt x="90552" y="226520"/>
                </a:lnTo>
                <a:lnTo>
                  <a:pt x="148170" y="234988"/>
                </a:lnTo>
                <a:lnTo>
                  <a:pt x="205789" y="226520"/>
                </a:lnTo>
                <a:lnTo>
                  <a:pt x="220027" y="219544"/>
                </a:lnTo>
                <a:lnTo>
                  <a:pt x="148170" y="219544"/>
                </a:lnTo>
                <a:lnTo>
                  <a:pt x="99005" y="212991"/>
                </a:lnTo>
                <a:lnTo>
                  <a:pt x="58124" y="195032"/>
                </a:lnTo>
                <a:lnTo>
                  <a:pt x="29202" y="168222"/>
                </a:lnTo>
                <a:lnTo>
                  <a:pt x="15913" y="135115"/>
                </a:lnTo>
                <a:lnTo>
                  <a:pt x="294192" y="135115"/>
                </a:lnTo>
                <a:lnTo>
                  <a:pt x="296341" y="127406"/>
                </a:lnTo>
                <a:lnTo>
                  <a:pt x="296341" y="119684"/>
                </a:lnTo>
                <a:close/>
              </a:path>
              <a:path w="296545" h="235584">
                <a:moveTo>
                  <a:pt x="294192" y="135115"/>
                </a:moveTo>
                <a:lnTo>
                  <a:pt x="280428" y="135115"/>
                </a:lnTo>
                <a:lnTo>
                  <a:pt x="267137" y="168222"/>
                </a:lnTo>
                <a:lnTo>
                  <a:pt x="238212" y="195032"/>
                </a:lnTo>
                <a:lnTo>
                  <a:pt x="197330" y="212991"/>
                </a:lnTo>
                <a:lnTo>
                  <a:pt x="148170" y="219544"/>
                </a:lnTo>
                <a:lnTo>
                  <a:pt x="220027" y="219544"/>
                </a:lnTo>
                <a:lnTo>
                  <a:pt x="252893" y="203442"/>
                </a:lnTo>
                <a:lnTo>
                  <a:pt x="284679" y="169242"/>
                </a:lnTo>
                <a:lnTo>
                  <a:pt x="294192" y="135115"/>
                </a:lnTo>
                <a:close/>
              </a:path>
              <a:path w="296545" h="235584">
                <a:moveTo>
                  <a:pt x="21869" y="48526"/>
                </a:moveTo>
                <a:lnTo>
                  <a:pt x="17132" y="63233"/>
                </a:lnTo>
                <a:lnTo>
                  <a:pt x="23190" y="65176"/>
                </a:lnTo>
                <a:lnTo>
                  <a:pt x="27050" y="68834"/>
                </a:lnTo>
                <a:lnTo>
                  <a:pt x="29375" y="71818"/>
                </a:lnTo>
                <a:lnTo>
                  <a:pt x="27673" y="72580"/>
                </a:lnTo>
                <a:lnTo>
                  <a:pt x="27266" y="72783"/>
                </a:lnTo>
                <a:lnTo>
                  <a:pt x="15394" y="81295"/>
                </a:lnTo>
                <a:lnTo>
                  <a:pt x="9102" y="93271"/>
                </a:lnTo>
                <a:lnTo>
                  <a:pt x="7213" y="105827"/>
                </a:lnTo>
                <a:lnTo>
                  <a:pt x="7120" y="107359"/>
                </a:lnTo>
                <a:lnTo>
                  <a:pt x="8026" y="119684"/>
                </a:lnTo>
                <a:lnTo>
                  <a:pt x="289051" y="119684"/>
                </a:lnTo>
                <a:lnTo>
                  <a:pt x="23799" y="119672"/>
                </a:lnTo>
                <a:lnTo>
                  <a:pt x="22825" y="112703"/>
                </a:lnTo>
                <a:lnTo>
                  <a:pt x="46659" y="82407"/>
                </a:lnTo>
                <a:lnTo>
                  <a:pt x="58202" y="81295"/>
                </a:lnTo>
                <a:lnTo>
                  <a:pt x="87474" y="81295"/>
                </a:lnTo>
                <a:lnTo>
                  <a:pt x="83629" y="76327"/>
                </a:lnTo>
                <a:lnTo>
                  <a:pt x="87630" y="71712"/>
                </a:lnTo>
                <a:lnTo>
                  <a:pt x="91619" y="68097"/>
                </a:lnTo>
                <a:lnTo>
                  <a:pt x="70484" y="68097"/>
                </a:lnTo>
                <a:lnTo>
                  <a:pt x="67494" y="67056"/>
                </a:lnTo>
                <a:lnTo>
                  <a:pt x="44754" y="67056"/>
                </a:lnTo>
                <a:lnTo>
                  <a:pt x="41745" y="62578"/>
                </a:lnTo>
                <a:lnTo>
                  <a:pt x="37060" y="57429"/>
                </a:lnTo>
                <a:lnTo>
                  <a:pt x="30501" y="52461"/>
                </a:lnTo>
                <a:lnTo>
                  <a:pt x="21869" y="48526"/>
                </a:lnTo>
                <a:close/>
              </a:path>
              <a:path w="296545" h="235584">
                <a:moveTo>
                  <a:pt x="87474" y="81295"/>
                </a:moveTo>
                <a:lnTo>
                  <a:pt x="58202" y="81295"/>
                </a:lnTo>
                <a:lnTo>
                  <a:pt x="69481" y="84582"/>
                </a:lnTo>
                <a:lnTo>
                  <a:pt x="75741" y="90859"/>
                </a:lnTo>
                <a:lnTo>
                  <a:pt x="79687" y="99502"/>
                </a:lnTo>
                <a:lnTo>
                  <a:pt x="81788" y="109458"/>
                </a:lnTo>
                <a:lnTo>
                  <a:pt x="82511" y="119672"/>
                </a:lnTo>
                <a:lnTo>
                  <a:pt x="97891" y="119672"/>
                </a:lnTo>
                <a:lnTo>
                  <a:pt x="96804" y="105827"/>
                </a:lnTo>
                <a:lnTo>
                  <a:pt x="94060" y="93970"/>
                </a:lnTo>
                <a:lnTo>
                  <a:pt x="89667" y="84128"/>
                </a:lnTo>
                <a:lnTo>
                  <a:pt x="87474" y="81295"/>
                </a:lnTo>
                <a:close/>
              </a:path>
              <a:path w="296545" h="235584">
                <a:moveTo>
                  <a:pt x="177751" y="55885"/>
                </a:moveTo>
                <a:lnTo>
                  <a:pt x="123705" y="55885"/>
                </a:lnTo>
                <a:lnTo>
                  <a:pt x="132946" y="57707"/>
                </a:lnTo>
                <a:lnTo>
                  <a:pt x="142344" y="61717"/>
                </a:lnTo>
                <a:lnTo>
                  <a:pt x="161093" y="85486"/>
                </a:lnTo>
                <a:lnTo>
                  <a:pt x="158876" y="99809"/>
                </a:lnTo>
                <a:lnTo>
                  <a:pt x="127761" y="119672"/>
                </a:lnTo>
                <a:lnTo>
                  <a:pt x="162521" y="119672"/>
                </a:lnTo>
                <a:lnTo>
                  <a:pt x="176274" y="82407"/>
                </a:lnTo>
                <a:lnTo>
                  <a:pt x="174351" y="73705"/>
                </a:lnTo>
                <a:lnTo>
                  <a:pt x="171075" y="66560"/>
                </a:lnTo>
                <a:lnTo>
                  <a:pt x="171132" y="66209"/>
                </a:lnTo>
                <a:lnTo>
                  <a:pt x="177751" y="55885"/>
                </a:lnTo>
                <a:close/>
              </a:path>
              <a:path w="296545" h="235584">
                <a:moveTo>
                  <a:pt x="284518" y="17792"/>
                </a:moveTo>
                <a:lnTo>
                  <a:pt x="225577" y="17792"/>
                </a:lnTo>
                <a:lnTo>
                  <a:pt x="212524" y="33589"/>
                </a:lnTo>
                <a:lnTo>
                  <a:pt x="196719" y="57035"/>
                </a:lnTo>
                <a:lnTo>
                  <a:pt x="182443" y="86329"/>
                </a:lnTo>
                <a:lnTo>
                  <a:pt x="173977" y="119672"/>
                </a:lnTo>
                <a:lnTo>
                  <a:pt x="191312" y="119672"/>
                </a:lnTo>
                <a:lnTo>
                  <a:pt x="194995" y="114185"/>
                </a:lnTo>
                <a:lnTo>
                  <a:pt x="198653" y="109080"/>
                </a:lnTo>
                <a:lnTo>
                  <a:pt x="202310" y="104305"/>
                </a:lnTo>
                <a:lnTo>
                  <a:pt x="217938" y="104305"/>
                </a:lnTo>
                <a:lnTo>
                  <a:pt x="217836" y="102502"/>
                </a:lnTo>
                <a:lnTo>
                  <a:pt x="219183" y="91350"/>
                </a:lnTo>
                <a:lnTo>
                  <a:pt x="223968" y="80429"/>
                </a:lnTo>
                <a:lnTo>
                  <a:pt x="201802" y="80429"/>
                </a:lnTo>
                <a:lnTo>
                  <a:pt x="229593" y="36996"/>
                </a:lnTo>
                <a:lnTo>
                  <a:pt x="269392" y="21031"/>
                </a:lnTo>
                <a:lnTo>
                  <a:pt x="285453" y="21031"/>
                </a:lnTo>
                <a:lnTo>
                  <a:pt x="284518" y="17792"/>
                </a:lnTo>
                <a:close/>
              </a:path>
              <a:path w="296545" h="235584">
                <a:moveTo>
                  <a:pt x="217938" y="104305"/>
                </a:moveTo>
                <a:lnTo>
                  <a:pt x="202310" y="104305"/>
                </a:lnTo>
                <a:lnTo>
                  <a:pt x="202526" y="110185"/>
                </a:lnTo>
                <a:lnTo>
                  <a:pt x="203593" y="115417"/>
                </a:lnTo>
                <a:lnTo>
                  <a:pt x="204850" y="119672"/>
                </a:lnTo>
                <a:lnTo>
                  <a:pt x="221208" y="119672"/>
                </a:lnTo>
                <a:lnTo>
                  <a:pt x="219043" y="112890"/>
                </a:lnTo>
                <a:lnTo>
                  <a:pt x="218937" y="112332"/>
                </a:lnTo>
                <a:lnTo>
                  <a:pt x="217938" y="104305"/>
                </a:lnTo>
                <a:close/>
              </a:path>
              <a:path w="296545" h="235584">
                <a:moveTo>
                  <a:pt x="281040" y="65678"/>
                </a:moveTo>
                <a:lnTo>
                  <a:pt x="247430" y="65678"/>
                </a:lnTo>
                <a:lnTo>
                  <a:pt x="254455" y="66222"/>
                </a:lnTo>
                <a:lnTo>
                  <a:pt x="261454" y="68580"/>
                </a:lnTo>
                <a:lnTo>
                  <a:pt x="267143" y="71551"/>
                </a:lnTo>
                <a:lnTo>
                  <a:pt x="271030" y="76771"/>
                </a:lnTo>
                <a:lnTo>
                  <a:pt x="273329" y="84543"/>
                </a:lnTo>
                <a:lnTo>
                  <a:pt x="274994" y="88953"/>
                </a:lnTo>
                <a:lnTo>
                  <a:pt x="276779" y="97123"/>
                </a:lnTo>
                <a:lnTo>
                  <a:pt x="276441" y="108064"/>
                </a:lnTo>
                <a:lnTo>
                  <a:pt x="271310" y="119672"/>
                </a:lnTo>
                <a:lnTo>
                  <a:pt x="289051" y="119672"/>
                </a:lnTo>
                <a:lnTo>
                  <a:pt x="292217" y="106745"/>
                </a:lnTo>
                <a:lnTo>
                  <a:pt x="292132" y="99502"/>
                </a:lnTo>
                <a:lnTo>
                  <a:pt x="291976" y="94213"/>
                </a:lnTo>
                <a:lnTo>
                  <a:pt x="289891" y="84873"/>
                </a:lnTo>
                <a:lnTo>
                  <a:pt x="287985" y="79641"/>
                </a:lnTo>
                <a:lnTo>
                  <a:pt x="284759" y="71551"/>
                </a:lnTo>
                <a:lnTo>
                  <a:pt x="281040" y="65678"/>
                </a:lnTo>
                <a:close/>
              </a:path>
              <a:path w="296545" h="235584">
                <a:moveTo>
                  <a:pt x="285453" y="21031"/>
                </a:moveTo>
                <a:lnTo>
                  <a:pt x="269392" y="21031"/>
                </a:lnTo>
                <a:lnTo>
                  <a:pt x="271259" y="27546"/>
                </a:lnTo>
                <a:lnTo>
                  <a:pt x="259210" y="33119"/>
                </a:lnTo>
                <a:lnTo>
                  <a:pt x="242903" y="43062"/>
                </a:lnTo>
                <a:lnTo>
                  <a:pt x="223410" y="58468"/>
                </a:lnTo>
                <a:lnTo>
                  <a:pt x="201802" y="80429"/>
                </a:lnTo>
                <a:lnTo>
                  <a:pt x="223968" y="80429"/>
                </a:lnTo>
                <a:lnTo>
                  <a:pt x="224802" y="78524"/>
                </a:lnTo>
                <a:lnTo>
                  <a:pt x="229057" y="74282"/>
                </a:lnTo>
                <a:lnTo>
                  <a:pt x="233210" y="70472"/>
                </a:lnTo>
                <a:lnTo>
                  <a:pt x="237197" y="67081"/>
                </a:lnTo>
                <a:lnTo>
                  <a:pt x="241391" y="66222"/>
                </a:lnTo>
                <a:lnTo>
                  <a:pt x="247430" y="65678"/>
                </a:lnTo>
                <a:lnTo>
                  <a:pt x="281040" y="65678"/>
                </a:lnTo>
                <a:lnTo>
                  <a:pt x="280425" y="64706"/>
                </a:lnTo>
                <a:lnTo>
                  <a:pt x="258673" y="51333"/>
                </a:lnTo>
                <a:lnTo>
                  <a:pt x="268415" y="45848"/>
                </a:lnTo>
                <a:lnTo>
                  <a:pt x="275893" y="42384"/>
                </a:lnTo>
                <a:lnTo>
                  <a:pt x="280720" y="40565"/>
                </a:lnTo>
                <a:lnTo>
                  <a:pt x="282535" y="40011"/>
                </a:lnTo>
                <a:lnTo>
                  <a:pt x="290398" y="38163"/>
                </a:lnTo>
                <a:lnTo>
                  <a:pt x="285453" y="21031"/>
                </a:lnTo>
                <a:close/>
              </a:path>
              <a:path w="296545" h="235584">
                <a:moveTo>
                  <a:pt x="155155" y="51587"/>
                </a:moveTo>
                <a:lnTo>
                  <a:pt x="73405" y="51587"/>
                </a:lnTo>
                <a:lnTo>
                  <a:pt x="77596" y="52565"/>
                </a:lnTo>
                <a:lnTo>
                  <a:pt x="82511" y="55359"/>
                </a:lnTo>
                <a:lnTo>
                  <a:pt x="76250" y="60667"/>
                </a:lnTo>
                <a:lnTo>
                  <a:pt x="71227" y="67081"/>
                </a:lnTo>
                <a:lnTo>
                  <a:pt x="70484" y="68097"/>
                </a:lnTo>
                <a:lnTo>
                  <a:pt x="91619" y="68097"/>
                </a:lnTo>
                <a:lnTo>
                  <a:pt x="94313" y="65655"/>
                </a:lnTo>
                <a:lnTo>
                  <a:pt x="103410" y="59917"/>
                </a:lnTo>
                <a:lnTo>
                  <a:pt x="114655" y="56261"/>
                </a:lnTo>
                <a:lnTo>
                  <a:pt x="123705" y="55885"/>
                </a:lnTo>
                <a:lnTo>
                  <a:pt x="177751" y="55885"/>
                </a:lnTo>
                <a:lnTo>
                  <a:pt x="178105" y="55359"/>
                </a:lnTo>
                <a:lnTo>
                  <a:pt x="178622" y="54724"/>
                </a:lnTo>
                <a:lnTo>
                  <a:pt x="159969" y="54724"/>
                </a:lnTo>
                <a:lnTo>
                  <a:pt x="155155" y="51587"/>
                </a:lnTo>
                <a:close/>
              </a:path>
              <a:path w="296545" h="235584">
                <a:moveTo>
                  <a:pt x="72243" y="36798"/>
                </a:moveTo>
                <a:lnTo>
                  <a:pt x="44970" y="66560"/>
                </a:lnTo>
                <a:lnTo>
                  <a:pt x="46189" y="66776"/>
                </a:lnTo>
                <a:lnTo>
                  <a:pt x="45694" y="66852"/>
                </a:lnTo>
                <a:lnTo>
                  <a:pt x="45237" y="66967"/>
                </a:lnTo>
                <a:lnTo>
                  <a:pt x="44754" y="67056"/>
                </a:lnTo>
                <a:lnTo>
                  <a:pt x="67494" y="67056"/>
                </a:lnTo>
                <a:lnTo>
                  <a:pt x="67348" y="67005"/>
                </a:lnTo>
                <a:lnTo>
                  <a:pt x="64160" y="66370"/>
                </a:lnTo>
                <a:lnTo>
                  <a:pt x="60985" y="66065"/>
                </a:lnTo>
                <a:lnTo>
                  <a:pt x="62369" y="61429"/>
                </a:lnTo>
                <a:lnTo>
                  <a:pt x="65404" y="54470"/>
                </a:lnTo>
                <a:lnTo>
                  <a:pt x="73405" y="51587"/>
                </a:lnTo>
                <a:lnTo>
                  <a:pt x="155155" y="51587"/>
                </a:lnTo>
                <a:lnTo>
                  <a:pt x="151042" y="48909"/>
                </a:lnTo>
                <a:lnTo>
                  <a:pt x="145325" y="46139"/>
                </a:lnTo>
                <a:lnTo>
                  <a:pt x="96507" y="46139"/>
                </a:lnTo>
                <a:lnTo>
                  <a:pt x="87998" y="40785"/>
                </a:lnTo>
                <a:lnTo>
                  <a:pt x="79902" y="37668"/>
                </a:lnTo>
                <a:lnTo>
                  <a:pt x="72243" y="36798"/>
                </a:lnTo>
                <a:close/>
              </a:path>
              <a:path w="296545" h="235584">
                <a:moveTo>
                  <a:pt x="238886" y="0"/>
                </a:moveTo>
                <a:lnTo>
                  <a:pt x="185958" y="23198"/>
                </a:lnTo>
                <a:lnTo>
                  <a:pt x="159969" y="54724"/>
                </a:lnTo>
                <a:lnTo>
                  <a:pt x="178622" y="54724"/>
                </a:lnTo>
                <a:lnTo>
                  <a:pt x="189676" y="41167"/>
                </a:lnTo>
                <a:lnTo>
                  <a:pt x="205629" y="27349"/>
                </a:lnTo>
                <a:lnTo>
                  <a:pt x="225577" y="17792"/>
                </a:lnTo>
                <a:lnTo>
                  <a:pt x="284518" y="17792"/>
                </a:lnTo>
                <a:lnTo>
                  <a:pt x="282531" y="10909"/>
                </a:lnTo>
                <a:lnTo>
                  <a:pt x="242950" y="10909"/>
                </a:lnTo>
                <a:lnTo>
                  <a:pt x="238886" y="0"/>
                </a:lnTo>
                <a:close/>
              </a:path>
              <a:path w="296545" h="235584">
                <a:moveTo>
                  <a:pt x="105016" y="9944"/>
                </a:moveTo>
                <a:lnTo>
                  <a:pt x="98640" y="24015"/>
                </a:lnTo>
                <a:lnTo>
                  <a:pt x="104609" y="26720"/>
                </a:lnTo>
                <a:lnTo>
                  <a:pt x="107505" y="35217"/>
                </a:lnTo>
                <a:lnTo>
                  <a:pt x="108750" y="41747"/>
                </a:lnTo>
                <a:lnTo>
                  <a:pt x="104330" y="42773"/>
                </a:lnTo>
                <a:lnTo>
                  <a:pt x="100241" y="44297"/>
                </a:lnTo>
                <a:lnTo>
                  <a:pt x="96507" y="46139"/>
                </a:lnTo>
                <a:lnTo>
                  <a:pt x="145325" y="46139"/>
                </a:lnTo>
                <a:lnTo>
                  <a:pt x="142120" y="44586"/>
                </a:lnTo>
                <a:lnTo>
                  <a:pt x="133159" y="41744"/>
                </a:lnTo>
                <a:lnTo>
                  <a:pt x="124244" y="40411"/>
                </a:lnTo>
                <a:lnTo>
                  <a:pt x="122486" y="32582"/>
                </a:lnTo>
                <a:lnTo>
                  <a:pt x="119068" y="23958"/>
                </a:lnTo>
                <a:lnTo>
                  <a:pt x="113432" y="15944"/>
                </a:lnTo>
                <a:lnTo>
                  <a:pt x="105016" y="9944"/>
                </a:lnTo>
                <a:close/>
              </a:path>
              <a:path w="296545" h="235584">
                <a:moveTo>
                  <a:pt x="280555" y="4064"/>
                </a:moveTo>
                <a:lnTo>
                  <a:pt x="242950" y="10909"/>
                </a:lnTo>
                <a:lnTo>
                  <a:pt x="282531" y="10909"/>
                </a:lnTo>
                <a:lnTo>
                  <a:pt x="280555" y="4064"/>
                </a:lnTo>
                <a:close/>
              </a:path>
            </a:pathLst>
          </a:custGeom>
          <a:solidFill>
            <a:srgbClr val="231F20"/>
          </a:solidFill>
        </p:spPr>
        <p:txBody>
          <a:bodyPr wrap="square" lIns="0" tIns="0" rIns="0" bIns="0" rtlCol="0"/>
          <a:lstStyle/>
          <a:p>
            <a:endParaRPr/>
          </a:p>
        </p:txBody>
      </p:sp>
      <p:sp>
        <p:nvSpPr>
          <p:cNvPr id="207" name="object 179"/>
          <p:cNvSpPr/>
          <p:nvPr/>
        </p:nvSpPr>
        <p:spPr>
          <a:xfrm>
            <a:off x="2255283" y="256329"/>
            <a:ext cx="203835" cy="202565"/>
          </a:xfrm>
          <a:custGeom>
            <a:avLst/>
            <a:gdLst/>
            <a:ahLst/>
            <a:cxnLst/>
            <a:rect l="l" t="t" r="r" b="b"/>
            <a:pathLst>
              <a:path w="203835" h="202565">
                <a:moveTo>
                  <a:pt x="103619" y="0"/>
                </a:moveTo>
                <a:lnTo>
                  <a:pt x="99885" y="0"/>
                </a:lnTo>
                <a:lnTo>
                  <a:pt x="2743" y="77101"/>
                </a:lnTo>
                <a:lnTo>
                  <a:pt x="990" y="78473"/>
                </a:lnTo>
                <a:lnTo>
                  <a:pt x="0" y="80556"/>
                </a:lnTo>
                <a:lnTo>
                  <a:pt x="0" y="199250"/>
                </a:lnTo>
                <a:lnTo>
                  <a:pt x="3225" y="202488"/>
                </a:lnTo>
                <a:lnTo>
                  <a:pt x="200266" y="202488"/>
                </a:lnTo>
                <a:lnTo>
                  <a:pt x="203504" y="199250"/>
                </a:lnTo>
                <a:lnTo>
                  <a:pt x="203504" y="188036"/>
                </a:lnTo>
                <a:lnTo>
                  <a:pt x="14439" y="188036"/>
                </a:lnTo>
                <a:lnTo>
                  <a:pt x="14439" y="86258"/>
                </a:lnTo>
                <a:lnTo>
                  <a:pt x="101752" y="16979"/>
                </a:lnTo>
                <a:lnTo>
                  <a:pt x="125015" y="16979"/>
                </a:lnTo>
                <a:lnTo>
                  <a:pt x="103619" y="0"/>
                </a:lnTo>
                <a:close/>
              </a:path>
              <a:path w="203835" h="202565">
                <a:moveTo>
                  <a:pt x="132816" y="106756"/>
                </a:moveTo>
                <a:lnTo>
                  <a:pt x="70675" y="106756"/>
                </a:lnTo>
                <a:lnTo>
                  <a:pt x="67449" y="109994"/>
                </a:lnTo>
                <a:lnTo>
                  <a:pt x="67449" y="188036"/>
                </a:lnTo>
                <a:lnTo>
                  <a:pt x="81889" y="188036"/>
                </a:lnTo>
                <a:lnTo>
                  <a:pt x="81889" y="121208"/>
                </a:lnTo>
                <a:lnTo>
                  <a:pt x="136055" y="121208"/>
                </a:lnTo>
                <a:lnTo>
                  <a:pt x="136055" y="109994"/>
                </a:lnTo>
                <a:lnTo>
                  <a:pt x="132816" y="106756"/>
                </a:lnTo>
                <a:close/>
              </a:path>
              <a:path w="203835" h="202565">
                <a:moveTo>
                  <a:pt x="136055" y="121208"/>
                </a:moveTo>
                <a:lnTo>
                  <a:pt x="121602" y="121208"/>
                </a:lnTo>
                <a:lnTo>
                  <a:pt x="121602" y="188036"/>
                </a:lnTo>
                <a:lnTo>
                  <a:pt x="136055" y="188036"/>
                </a:lnTo>
                <a:lnTo>
                  <a:pt x="136055" y="121208"/>
                </a:lnTo>
                <a:close/>
              </a:path>
              <a:path w="203835" h="202565">
                <a:moveTo>
                  <a:pt x="125015" y="16979"/>
                </a:moveTo>
                <a:lnTo>
                  <a:pt x="101752" y="16979"/>
                </a:lnTo>
                <a:lnTo>
                  <a:pt x="189052" y="86258"/>
                </a:lnTo>
                <a:lnTo>
                  <a:pt x="189052" y="188036"/>
                </a:lnTo>
                <a:lnTo>
                  <a:pt x="203504" y="188036"/>
                </a:lnTo>
                <a:lnTo>
                  <a:pt x="203498" y="80556"/>
                </a:lnTo>
                <a:lnTo>
                  <a:pt x="202501" y="78473"/>
                </a:lnTo>
                <a:lnTo>
                  <a:pt x="125015" y="16979"/>
                </a:lnTo>
                <a:close/>
              </a:path>
            </a:pathLst>
          </a:custGeom>
          <a:solidFill>
            <a:srgbClr val="231F20"/>
          </a:solidFill>
        </p:spPr>
        <p:txBody>
          <a:bodyPr wrap="square" lIns="0" tIns="0" rIns="0" bIns="0" rtlCol="0"/>
          <a:lstStyle/>
          <a:p>
            <a:endParaRPr/>
          </a:p>
        </p:txBody>
      </p:sp>
      <p:sp>
        <p:nvSpPr>
          <p:cNvPr id="3" name="Slide Number Placeholder 2"/>
          <p:cNvSpPr>
            <a:spLocks noGrp="1"/>
          </p:cNvSpPr>
          <p:nvPr>
            <p:ph type="sldNum" sz="quarter" idx="4"/>
          </p:nvPr>
        </p:nvSpPr>
        <p:spPr/>
        <p:txBody>
          <a:bodyPr/>
          <a:lstStyle/>
          <a:p>
            <a:fld id="{27D617BE-8250-D742-8F3A-8EE6AE56917F}" type="slidenum">
              <a:rPr lang="en-AU" smtClean="0"/>
              <a:pPr/>
              <a:t>25</a:t>
            </a:fld>
            <a:endParaRPr lang="en-AU" dirty="0"/>
          </a:p>
        </p:txBody>
      </p:sp>
      <p:sp>
        <p:nvSpPr>
          <p:cNvPr id="5" name="Slide Number Placeholder 2"/>
          <p:cNvSpPr txBox="1">
            <a:spLocks noChangeAspect="1"/>
          </p:cNvSpPr>
          <p:nvPr/>
        </p:nvSpPr>
        <p:spPr>
          <a:xfrm>
            <a:off x="6492477" y="6262487"/>
            <a:ext cx="2036825" cy="347730"/>
          </a:xfrm>
          <a:prstGeom prst="rect">
            <a:avLst/>
          </a:prstGeom>
        </p:spPr>
        <p:txBody>
          <a:bodyPr vert="horz" lIns="0" tIns="72000" rIns="0" bIns="0" rtlCol="0" anchor="t" anchorCtr="0"/>
          <a:lstStyle>
            <a:defPPr>
              <a:defRPr lang="en-US"/>
            </a:defPPr>
            <a:lvl1pPr marL="0" algn="r" defTabSz="801356" rtl="0" eaLnBrk="1" latinLnBrk="0" hangingPunct="1">
              <a:defRPr sz="684" b="0" i="0" kern="1200">
                <a:solidFill>
                  <a:schemeClr val="tx1">
                    <a:tint val="75000"/>
                  </a:schemeClr>
                </a:solidFill>
                <a:latin typeface="Verdana" charset="0"/>
                <a:ea typeface="Verdana" charset="0"/>
                <a:cs typeface="Verdana" charset="0"/>
              </a:defRPr>
            </a:lvl1pPr>
            <a:lvl2pPr marL="400677" algn="l" defTabSz="801356" rtl="0" eaLnBrk="1" latinLnBrk="0" hangingPunct="1">
              <a:defRPr sz="1578" kern="1200">
                <a:solidFill>
                  <a:schemeClr val="tx1"/>
                </a:solidFill>
                <a:latin typeface="+mn-lt"/>
                <a:ea typeface="+mn-ea"/>
                <a:cs typeface="+mn-cs"/>
              </a:defRPr>
            </a:lvl2pPr>
            <a:lvl3pPr marL="801356" algn="l" defTabSz="801356" rtl="0" eaLnBrk="1" latinLnBrk="0" hangingPunct="1">
              <a:defRPr sz="1578" kern="1200">
                <a:solidFill>
                  <a:schemeClr val="tx1"/>
                </a:solidFill>
                <a:latin typeface="+mn-lt"/>
                <a:ea typeface="+mn-ea"/>
                <a:cs typeface="+mn-cs"/>
              </a:defRPr>
            </a:lvl3pPr>
            <a:lvl4pPr marL="1202036" algn="l" defTabSz="801356" rtl="0" eaLnBrk="1" latinLnBrk="0" hangingPunct="1">
              <a:defRPr sz="1578" kern="1200">
                <a:solidFill>
                  <a:schemeClr val="tx1"/>
                </a:solidFill>
                <a:latin typeface="+mn-lt"/>
                <a:ea typeface="+mn-ea"/>
                <a:cs typeface="+mn-cs"/>
              </a:defRPr>
            </a:lvl4pPr>
            <a:lvl5pPr marL="1602715" algn="l" defTabSz="801356" rtl="0" eaLnBrk="1" latinLnBrk="0" hangingPunct="1">
              <a:defRPr sz="1578" kern="1200">
                <a:solidFill>
                  <a:schemeClr val="tx1"/>
                </a:solidFill>
                <a:latin typeface="+mn-lt"/>
                <a:ea typeface="+mn-ea"/>
                <a:cs typeface="+mn-cs"/>
              </a:defRPr>
            </a:lvl5pPr>
            <a:lvl6pPr marL="2003392" algn="l" defTabSz="801356" rtl="0" eaLnBrk="1" latinLnBrk="0" hangingPunct="1">
              <a:defRPr sz="1578" kern="1200">
                <a:solidFill>
                  <a:schemeClr val="tx1"/>
                </a:solidFill>
                <a:latin typeface="+mn-lt"/>
                <a:ea typeface="+mn-ea"/>
                <a:cs typeface="+mn-cs"/>
              </a:defRPr>
            </a:lvl6pPr>
            <a:lvl7pPr marL="2404070" algn="l" defTabSz="801356" rtl="0" eaLnBrk="1" latinLnBrk="0" hangingPunct="1">
              <a:defRPr sz="1578" kern="1200">
                <a:solidFill>
                  <a:schemeClr val="tx1"/>
                </a:solidFill>
                <a:latin typeface="+mn-lt"/>
                <a:ea typeface="+mn-ea"/>
                <a:cs typeface="+mn-cs"/>
              </a:defRPr>
            </a:lvl7pPr>
            <a:lvl8pPr marL="2804750" algn="l" defTabSz="801356" rtl="0" eaLnBrk="1" latinLnBrk="0" hangingPunct="1">
              <a:defRPr sz="1578" kern="1200">
                <a:solidFill>
                  <a:schemeClr val="tx1"/>
                </a:solidFill>
                <a:latin typeface="+mn-lt"/>
                <a:ea typeface="+mn-ea"/>
                <a:cs typeface="+mn-cs"/>
              </a:defRPr>
            </a:lvl8pPr>
            <a:lvl9pPr marL="3205428" algn="l" defTabSz="801356" rtl="0" eaLnBrk="1" latinLnBrk="0" hangingPunct="1">
              <a:defRPr sz="1578" kern="1200">
                <a:solidFill>
                  <a:schemeClr val="tx1"/>
                </a:solidFill>
                <a:latin typeface="+mn-lt"/>
                <a:ea typeface="+mn-ea"/>
                <a:cs typeface="+mn-cs"/>
              </a:defRPr>
            </a:lvl9pPr>
          </a:lstStyle>
          <a:p>
            <a:fld id="{B1D26779-8534-FA46-9D17-5C009FFC72E0}" type="slidenum">
              <a:rPr lang="en-US" smtClean="0"/>
              <a:pPr/>
              <a:t>25</a:t>
            </a:fld>
            <a:endParaRPr lang="en-US" dirty="0"/>
          </a:p>
        </p:txBody>
      </p:sp>
      <p:sp>
        <p:nvSpPr>
          <p:cNvPr id="6" name="bk object 17"/>
          <p:cNvSpPr/>
          <p:nvPr/>
        </p:nvSpPr>
        <p:spPr>
          <a:xfrm>
            <a:off x="3" y="703318"/>
            <a:ext cx="9144000" cy="6149296"/>
          </a:xfrm>
          <a:custGeom>
            <a:avLst/>
            <a:gdLst/>
            <a:ahLst/>
            <a:cxnLst/>
            <a:rect l="l" t="t" r="r" b="b"/>
            <a:pathLst>
              <a:path w="12801600" h="7009765">
                <a:moveTo>
                  <a:pt x="0" y="7009193"/>
                </a:moveTo>
                <a:lnTo>
                  <a:pt x="12801600" y="7009193"/>
                </a:lnTo>
                <a:lnTo>
                  <a:pt x="12801600" y="0"/>
                </a:lnTo>
                <a:lnTo>
                  <a:pt x="0" y="0"/>
                </a:lnTo>
                <a:lnTo>
                  <a:pt x="0" y="7009193"/>
                </a:lnTo>
                <a:close/>
              </a:path>
            </a:pathLst>
          </a:custGeom>
          <a:solidFill>
            <a:srgbClr val="F5F6F7"/>
          </a:solidFill>
        </p:spPr>
        <p:txBody>
          <a:bodyPr wrap="square" lIns="0" tIns="0" rIns="0" bIns="0" rtlCol="0"/>
          <a:lstStyle/>
          <a:p>
            <a:endParaRPr sz="1350"/>
          </a:p>
        </p:txBody>
      </p:sp>
      <p:sp>
        <p:nvSpPr>
          <p:cNvPr id="8" name="object 44"/>
          <p:cNvSpPr>
            <a:spLocks noChangeAspect="1"/>
          </p:cNvSpPr>
          <p:nvPr/>
        </p:nvSpPr>
        <p:spPr>
          <a:xfrm>
            <a:off x="83053" y="1050414"/>
            <a:ext cx="8952827" cy="5550338"/>
          </a:xfrm>
          <a:custGeom>
            <a:avLst/>
            <a:gdLst/>
            <a:ahLst/>
            <a:cxnLst/>
            <a:rect l="l" t="t" r="r" b="b"/>
            <a:pathLst>
              <a:path w="1495425" h="6424295">
                <a:moveTo>
                  <a:pt x="0" y="6423774"/>
                </a:moveTo>
                <a:lnTo>
                  <a:pt x="1494967" y="6423774"/>
                </a:lnTo>
                <a:lnTo>
                  <a:pt x="1494967" y="0"/>
                </a:lnTo>
                <a:lnTo>
                  <a:pt x="0" y="0"/>
                </a:lnTo>
                <a:lnTo>
                  <a:pt x="0" y="6423774"/>
                </a:lnTo>
                <a:close/>
              </a:path>
            </a:pathLst>
          </a:custGeom>
          <a:solidFill>
            <a:schemeClr val="bg1"/>
          </a:solidFill>
          <a:ln w="9525">
            <a:solidFill>
              <a:srgbClr val="231F20"/>
            </a:solidFill>
          </a:ln>
        </p:spPr>
        <p:txBody>
          <a:bodyPr wrap="square" lIns="0" tIns="0" rIns="0" bIns="0" rtlCol="0"/>
          <a:lstStyle/>
          <a:p>
            <a:endParaRPr sz="1350"/>
          </a:p>
        </p:txBody>
      </p:sp>
      <p:sp>
        <p:nvSpPr>
          <p:cNvPr id="10" name="object 4"/>
          <p:cNvSpPr txBox="1">
            <a:spLocks noChangeAspect="1"/>
          </p:cNvSpPr>
          <p:nvPr/>
        </p:nvSpPr>
        <p:spPr>
          <a:xfrm>
            <a:off x="1479490" y="1346209"/>
            <a:ext cx="1178017" cy="549576"/>
          </a:xfrm>
          <a:prstGeom prst="rect">
            <a:avLst/>
          </a:prstGeom>
        </p:spPr>
        <p:txBody>
          <a:bodyPr vert="horz" wrap="square" lIns="0" tIns="10861" rIns="0" bIns="0" rtlCol="0">
            <a:spAutoFit/>
          </a:bodyPr>
          <a:lstStyle/>
          <a:p>
            <a:pPr marL="10861" marR="109152">
              <a:spcBef>
                <a:spcPts val="86"/>
              </a:spcBef>
            </a:pPr>
            <a:r>
              <a:rPr lang="en-US" sz="700" spc="-21" dirty="0">
                <a:solidFill>
                  <a:srgbClr val="231F20"/>
                </a:solidFill>
                <a:latin typeface="Verdana" charset="0"/>
                <a:ea typeface="Verdana" charset="0"/>
                <a:cs typeface="Verdana" charset="0"/>
              </a:rPr>
              <a:t>Rodrigo is picked up  by a co-worker at 5am </a:t>
            </a:r>
            <a:r>
              <a:rPr lang="en-US" sz="700" spc="-21" dirty="0" smtClean="0">
                <a:solidFill>
                  <a:srgbClr val="231F20"/>
                </a:solidFill>
                <a:latin typeface="Verdana" charset="0"/>
                <a:ea typeface="Verdana" charset="0"/>
                <a:cs typeface="Verdana" charset="0"/>
              </a:rPr>
              <a:t>for </a:t>
            </a:r>
            <a:r>
              <a:rPr lang="en-US" sz="700" spc="-21" dirty="0">
                <a:solidFill>
                  <a:srgbClr val="231F20"/>
                </a:solidFill>
                <a:latin typeface="Verdana" charset="0"/>
                <a:ea typeface="Verdana" charset="0"/>
                <a:cs typeface="Verdana" charset="0"/>
              </a:rPr>
              <a:t>his job at a farm in </a:t>
            </a:r>
            <a:r>
              <a:rPr lang="en-US" sz="700" spc="-21" dirty="0" smtClean="0">
                <a:solidFill>
                  <a:srgbClr val="231F20"/>
                </a:solidFill>
                <a:latin typeface="Verdana" charset="0"/>
                <a:ea typeface="Verdana" charset="0"/>
                <a:cs typeface="Verdana" charset="0"/>
              </a:rPr>
              <a:t>Smith </a:t>
            </a:r>
            <a:r>
              <a:rPr lang="en-US" sz="700" spc="-21" dirty="0">
                <a:solidFill>
                  <a:srgbClr val="231F20"/>
                </a:solidFill>
                <a:latin typeface="Verdana" charset="0"/>
                <a:ea typeface="Verdana" charset="0"/>
                <a:cs typeface="Verdana" charset="0"/>
              </a:rPr>
              <a:t>River, where he </a:t>
            </a:r>
            <a:r>
              <a:rPr lang="en-US" sz="700" spc="-21" dirty="0" smtClean="0">
                <a:solidFill>
                  <a:srgbClr val="231F20"/>
                </a:solidFill>
                <a:latin typeface="Verdana" charset="0"/>
                <a:ea typeface="Verdana" charset="0"/>
                <a:cs typeface="Verdana" charset="0"/>
              </a:rPr>
              <a:t>works </a:t>
            </a:r>
            <a:r>
              <a:rPr lang="en-US" sz="700" spc="-21" dirty="0">
                <a:solidFill>
                  <a:srgbClr val="231F20"/>
                </a:solidFill>
                <a:latin typeface="Verdana" charset="0"/>
                <a:ea typeface="Verdana" charset="0"/>
                <a:cs typeface="Verdana" charset="0"/>
              </a:rPr>
              <a:t>six days a week.</a:t>
            </a:r>
          </a:p>
        </p:txBody>
      </p:sp>
      <p:sp>
        <p:nvSpPr>
          <p:cNvPr id="12" name="object 6"/>
          <p:cNvSpPr txBox="1">
            <a:spLocks noChangeAspect="1"/>
          </p:cNvSpPr>
          <p:nvPr/>
        </p:nvSpPr>
        <p:spPr>
          <a:xfrm>
            <a:off x="1496068" y="5490299"/>
            <a:ext cx="1034878" cy="749631"/>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a:solidFill>
                  <a:srgbClr val="231F20"/>
                </a:solidFill>
                <a:latin typeface="Arial"/>
                <a:cs typeface="Arial"/>
              </a:rPr>
              <a:t>Natalia and </a:t>
            </a:r>
            <a:r>
              <a:rPr lang="en-US" sz="800" spc="-10" dirty="0">
                <a:solidFill>
                  <a:srgbClr val="231F20"/>
                </a:solidFill>
                <a:latin typeface="Arial"/>
                <a:cs typeface="Arial"/>
              </a:rPr>
              <a:t>Rodrigo’s  </a:t>
            </a:r>
            <a:r>
              <a:rPr lang="en-US" sz="800" spc="-5" dirty="0">
                <a:solidFill>
                  <a:srgbClr val="231F20"/>
                </a:solidFill>
                <a:latin typeface="Arial"/>
                <a:cs typeface="Arial"/>
              </a:rPr>
              <a:t>neighbors bring over </a:t>
            </a:r>
            <a:r>
              <a:rPr lang="en-US" sz="800" dirty="0" smtClean="0">
                <a:solidFill>
                  <a:srgbClr val="231F20"/>
                </a:solidFill>
                <a:latin typeface="Arial"/>
                <a:cs typeface="Arial"/>
              </a:rPr>
              <a:t>a </a:t>
            </a:r>
            <a:r>
              <a:rPr lang="en-US" sz="800" spc="-5" dirty="0">
                <a:solidFill>
                  <a:srgbClr val="231F20"/>
                </a:solidFill>
                <a:latin typeface="Arial"/>
                <a:cs typeface="Arial"/>
              </a:rPr>
              <a:t>basket of </a:t>
            </a:r>
            <a:r>
              <a:rPr lang="en-US" sz="800" dirty="0">
                <a:solidFill>
                  <a:srgbClr val="231F20"/>
                </a:solidFill>
                <a:latin typeface="Arial"/>
                <a:cs typeface="Arial"/>
              </a:rPr>
              <a:t>food. They</a:t>
            </a:r>
            <a:r>
              <a:rPr lang="en-US" sz="800" spc="-105" dirty="0">
                <a:solidFill>
                  <a:srgbClr val="231F20"/>
                </a:solidFill>
                <a:latin typeface="Arial"/>
                <a:cs typeface="Arial"/>
              </a:rPr>
              <a:t> </a:t>
            </a:r>
            <a:r>
              <a:rPr lang="en-US" sz="800" spc="-5" dirty="0">
                <a:solidFill>
                  <a:srgbClr val="231F20"/>
                </a:solidFill>
                <a:latin typeface="Arial"/>
                <a:cs typeface="Arial"/>
              </a:rPr>
              <a:t>heard </a:t>
            </a:r>
            <a:r>
              <a:rPr lang="en-US" sz="800" spc="-5" dirty="0" smtClean="0">
                <a:solidFill>
                  <a:srgbClr val="231F20"/>
                </a:solidFill>
                <a:latin typeface="Arial"/>
                <a:cs typeface="Arial"/>
              </a:rPr>
              <a:t>about </a:t>
            </a:r>
            <a:r>
              <a:rPr lang="en-US" sz="800" dirty="0">
                <a:solidFill>
                  <a:srgbClr val="231F20"/>
                </a:solidFill>
                <a:latin typeface="Arial"/>
                <a:cs typeface="Arial"/>
              </a:rPr>
              <a:t>the car </a:t>
            </a:r>
            <a:r>
              <a:rPr lang="en-US" sz="800" spc="-5" dirty="0">
                <a:solidFill>
                  <a:srgbClr val="231F20"/>
                </a:solidFill>
                <a:latin typeface="Arial"/>
                <a:cs typeface="Arial"/>
              </a:rPr>
              <a:t>break </a:t>
            </a:r>
            <a:r>
              <a:rPr lang="en-US" sz="800" spc="-5" dirty="0" smtClean="0">
                <a:solidFill>
                  <a:srgbClr val="231F20"/>
                </a:solidFill>
                <a:latin typeface="Arial"/>
                <a:cs typeface="Arial"/>
              </a:rPr>
              <a:t>down </a:t>
            </a:r>
            <a:r>
              <a:rPr lang="en-US" sz="800" spc="-5" dirty="0">
                <a:solidFill>
                  <a:srgbClr val="231F20"/>
                </a:solidFill>
                <a:latin typeface="Arial"/>
                <a:cs typeface="Arial"/>
              </a:rPr>
              <a:t>and wanted </a:t>
            </a:r>
            <a:r>
              <a:rPr lang="en-US" sz="800" dirty="0">
                <a:solidFill>
                  <a:srgbClr val="231F20"/>
                </a:solidFill>
                <a:latin typeface="Arial"/>
                <a:cs typeface="Arial"/>
              </a:rPr>
              <a:t>to</a:t>
            </a:r>
            <a:r>
              <a:rPr lang="en-US" sz="800" spc="-90" dirty="0">
                <a:solidFill>
                  <a:srgbClr val="231F20"/>
                </a:solidFill>
                <a:latin typeface="Arial"/>
                <a:cs typeface="Arial"/>
              </a:rPr>
              <a:t> </a:t>
            </a:r>
            <a:r>
              <a:rPr lang="en-US" sz="800" spc="-5" dirty="0">
                <a:solidFill>
                  <a:srgbClr val="231F20"/>
                </a:solidFill>
                <a:latin typeface="Arial"/>
                <a:cs typeface="Arial"/>
              </a:rPr>
              <a:t>help.</a:t>
            </a:r>
            <a:endParaRPr lang="en-US" sz="800" dirty="0">
              <a:latin typeface="Arial"/>
              <a:cs typeface="Arial"/>
            </a:endParaRPr>
          </a:p>
        </p:txBody>
      </p:sp>
      <p:sp>
        <p:nvSpPr>
          <p:cNvPr id="14" name="object 9"/>
          <p:cNvSpPr txBox="1">
            <a:spLocks noChangeAspect="1"/>
          </p:cNvSpPr>
          <p:nvPr/>
        </p:nvSpPr>
        <p:spPr>
          <a:xfrm>
            <a:off x="2750858" y="4099639"/>
            <a:ext cx="1138633" cy="549576"/>
          </a:xfrm>
          <a:prstGeom prst="rect">
            <a:avLst/>
          </a:prstGeom>
        </p:spPr>
        <p:txBody>
          <a:bodyPr vert="horz" wrap="square" lIns="0" tIns="10861" rIns="0" bIns="0" rtlCol="0">
            <a:spAutoFit/>
          </a:bodyPr>
          <a:lstStyle/>
          <a:p>
            <a:pPr marL="10861" marR="4344">
              <a:spcBef>
                <a:spcPts val="86"/>
              </a:spcBef>
            </a:pPr>
            <a:r>
              <a:rPr lang="en-US" sz="700" spc="-4" dirty="0">
                <a:solidFill>
                  <a:srgbClr val="231F20"/>
                </a:solidFill>
                <a:latin typeface="Verdana" charset="0"/>
                <a:ea typeface="Verdana" charset="0"/>
                <a:cs typeface="Verdana" charset="0"/>
              </a:rPr>
              <a:t>The family car breaks  down. A family friend </a:t>
            </a:r>
            <a:r>
              <a:rPr lang="en-US" sz="700" spc="-4" dirty="0" smtClean="0">
                <a:solidFill>
                  <a:srgbClr val="231F20"/>
                </a:solidFill>
                <a:latin typeface="Verdana" charset="0"/>
                <a:ea typeface="Verdana" charset="0"/>
                <a:cs typeface="Verdana" charset="0"/>
              </a:rPr>
              <a:t>gives </a:t>
            </a:r>
            <a:r>
              <a:rPr lang="en-US" sz="700" spc="-4" dirty="0">
                <a:solidFill>
                  <a:srgbClr val="231F20"/>
                </a:solidFill>
                <a:latin typeface="Verdana" charset="0"/>
                <a:ea typeface="Verdana" charset="0"/>
                <a:cs typeface="Verdana" charset="0"/>
              </a:rPr>
              <a:t>Natalia a ride to work, </a:t>
            </a:r>
            <a:r>
              <a:rPr lang="en-US" sz="700" spc="-4" dirty="0" smtClean="0">
                <a:solidFill>
                  <a:srgbClr val="231F20"/>
                </a:solidFill>
                <a:latin typeface="Verdana" charset="0"/>
                <a:ea typeface="Verdana" charset="0"/>
                <a:cs typeface="Verdana" charset="0"/>
              </a:rPr>
              <a:t>and </a:t>
            </a:r>
            <a:r>
              <a:rPr lang="en-US" sz="700" spc="-4" dirty="0">
                <a:solidFill>
                  <a:srgbClr val="231F20"/>
                </a:solidFill>
                <a:latin typeface="Verdana" charset="0"/>
                <a:ea typeface="Verdana" charset="0"/>
                <a:cs typeface="Verdana" charset="0"/>
              </a:rPr>
              <a:t>drops the boys at school.</a:t>
            </a:r>
          </a:p>
        </p:txBody>
      </p:sp>
      <p:sp>
        <p:nvSpPr>
          <p:cNvPr id="16" name="object 11"/>
          <p:cNvSpPr txBox="1">
            <a:spLocks noChangeAspect="1"/>
          </p:cNvSpPr>
          <p:nvPr/>
        </p:nvSpPr>
        <p:spPr>
          <a:xfrm>
            <a:off x="6620072" y="4099640"/>
            <a:ext cx="1075654" cy="334132"/>
          </a:xfrm>
          <a:prstGeom prst="rect">
            <a:avLst/>
          </a:prstGeom>
        </p:spPr>
        <p:txBody>
          <a:bodyPr vert="horz" wrap="square" lIns="0" tIns="10861" rIns="0" bIns="0" rtlCol="0">
            <a:spAutoFit/>
          </a:bodyPr>
          <a:lstStyle/>
          <a:p>
            <a:pPr marL="10861" marR="4344">
              <a:spcBef>
                <a:spcPts val="86"/>
              </a:spcBef>
            </a:pPr>
            <a:r>
              <a:rPr lang="en-US" sz="700" dirty="0">
                <a:solidFill>
                  <a:srgbClr val="231F20"/>
                </a:solidFill>
                <a:latin typeface="Verdana" charset="0"/>
                <a:ea typeface="Verdana" charset="0"/>
                <a:cs typeface="Verdana" charset="0"/>
              </a:rPr>
              <a:t>The family gets invited to </a:t>
            </a:r>
            <a:r>
              <a:rPr lang="en-US" sz="700" dirty="0" smtClean="0">
                <a:solidFill>
                  <a:srgbClr val="231F20"/>
                </a:solidFill>
                <a:latin typeface="Verdana" charset="0"/>
                <a:ea typeface="Verdana" charset="0"/>
                <a:cs typeface="Verdana" charset="0"/>
              </a:rPr>
              <a:t>a </a:t>
            </a:r>
            <a:r>
              <a:rPr lang="en-US" sz="700" dirty="0">
                <a:solidFill>
                  <a:srgbClr val="231F20"/>
                </a:solidFill>
                <a:latin typeface="Verdana" charset="0"/>
                <a:ea typeface="Verdana" charset="0"/>
                <a:cs typeface="Verdana" charset="0"/>
              </a:rPr>
              <a:t>neighbor’s for tamales.</a:t>
            </a:r>
          </a:p>
        </p:txBody>
      </p:sp>
      <p:sp>
        <p:nvSpPr>
          <p:cNvPr id="17" name="object 12"/>
          <p:cNvSpPr txBox="1">
            <a:spLocks noChangeAspect="1"/>
          </p:cNvSpPr>
          <p:nvPr/>
        </p:nvSpPr>
        <p:spPr>
          <a:xfrm>
            <a:off x="4042251" y="2704646"/>
            <a:ext cx="1090280" cy="549576"/>
          </a:xfrm>
          <a:prstGeom prst="rect">
            <a:avLst/>
          </a:prstGeom>
        </p:spPr>
        <p:txBody>
          <a:bodyPr vert="horz" wrap="square" lIns="0" tIns="10861" rIns="0" bIns="0" rtlCol="0">
            <a:spAutoFit/>
          </a:bodyPr>
          <a:lstStyle/>
          <a:p>
            <a:pPr marL="10861" marR="4344">
              <a:spcBef>
                <a:spcPts val="86"/>
              </a:spcBef>
            </a:pPr>
            <a:r>
              <a:rPr lang="en-US" sz="700" spc="-4" dirty="0">
                <a:solidFill>
                  <a:srgbClr val="231F20"/>
                </a:solidFill>
                <a:latin typeface="Verdana" charset="0"/>
                <a:ea typeface="Verdana" charset="0"/>
                <a:cs typeface="Verdana" charset="0"/>
              </a:rPr>
              <a:t>Natalia is worried about  visiting the SNAP office. </a:t>
            </a:r>
            <a:r>
              <a:rPr lang="en-US" sz="700" spc="-4" dirty="0" smtClean="0">
                <a:solidFill>
                  <a:srgbClr val="231F20"/>
                </a:solidFill>
                <a:latin typeface="Verdana" charset="0"/>
                <a:ea typeface="Verdana" charset="0"/>
                <a:cs typeface="Verdana" charset="0"/>
              </a:rPr>
              <a:t>A </a:t>
            </a:r>
            <a:r>
              <a:rPr lang="en-US" sz="700" spc="-4" dirty="0">
                <a:solidFill>
                  <a:srgbClr val="231F20"/>
                </a:solidFill>
                <a:latin typeface="Verdana" charset="0"/>
                <a:ea typeface="Verdana" charset="0"/>
                <a:cs typeface="Verdana" charset="0"/>
              </a:rPr>
              <a:t>co-worker tells her  about the Promatores at </a:t>
            </a:r>
            <a:r>
              <a:rPr lang="en-US" sz="700" spc="-4" dirty="0" smtClean="0">
                <a:solidFill>
                  <a:srgbClr val="231F20"/>
                </a:solidFill>
                <a:latin typeface="Verdana" charset="0"/>
                <a:ea typeface="Verdana" charset="0"/>
                <a:cs typeface="Verdana" charset="0"/>
              </a:rPr>
              <a:t>Open </a:t>
            </a:r>
            <a:r>
              <a:rPr lang="en-US" sz="700" spc="-4" dirty="0">
                <a:solidFill>
                  <a:srgbClr val="231F20"/>
                </a:solidFill>
                <a:latin typeface="Verdana" charset="0"/>
                <a:ea typeface="Verdana" charset="0"/>
                <a:cs typeface="Verdana" charset="0"/>
              </a:rPr>
              <a:t>Door.</a:t>
            </a:r>
          </a:p>
        </p:txBody>
      </p:sp>
      <p:sp>
        <p:nvSpPr>
          <p:cNvPr id="18" name="object 13"/>
          <p:cNvSpPr txBox="1">
            <a:spLocks noChangeAspect="1"/>
          </p:cNvSpPr>
          <p:nvPr/>
        </p:nvSpPr>
        <p:spPr>
          <a:xfrm>
            <a:off x="5333013" y="2704645"/>
            <a:ext cx="1362470" cy="657298"/>
          </a:xfrm>
          <a:prstGeom prst="rect">
            <a:avLst/>
          </a:prstGeom>
        </p:spPr>
        <p:txBody>
          <a:bodyPr vert="horz" wrap="square" lIns="0" tIns="10861" rIns="0" bIns="0" rtlCol="0">
            <a:spAutoFit/>
          </a:bodyPr>
          <a:lstStyle/>
          <a:p>
            <a:pPr marL="10861" marR="210700">
              <a:spcBef>
                <a:spcPts val="86"/>
              </a:spcBef>
            </a:pPr>
            <a:r>
              <a:rPr lang="en-US" sz="700" spc="-21" dirty="0">
                <a:solidFill>
                  <a:srgbClr val="231F20"/>
                </a:solidFill>
                <a:latin typeface="Verdana" charset="0"/>
                <a:ea typeface="Verdana" charset="0"/>
                <a:cs typeface="Verdana" charset="0"/>
              </a:rPr>
              <a:t>The Open </a:t>
            </a:r>
            <a:r>
              <a:rPr lang="en-US" sz="700" spc="-21" dirty="0" smtClean="0">
                <a:solidFill>
                  <a:srgbClr val="231F20"/>
                </a:solidFill>
                <a:latin typeface="Verdana" charset="0"/>
                <a:ea typeface="Verdana" charset="0"/>
                <a:cs typeface="Verdana" charset="0"/>
              </a:rPr>
              <a:t>Door Promatores </a:t>
            </a:r>
            <a:r>
              <a:rPr lang="en-US" sz="700" spc="-21" dirty="0">
                <a:solidFill>
                  <a:srgbClr val="231F20"/>
                </a:solidFill>
                <a:latin typeface="Verdana" charset="0"/>
                <a:ea typeface="Verdana" charset="0"/>
                <a:cs typeface="Verdana" charset="0"/>
              </a:rPr>
              <a:t>meet with  Natalia and </a:t>
            </a:r>
            <a:r>
              <a:rPr lang="en-US" sz="700" spc="-21" dirty="0" smtClean="0">
                <a:solidFill>
                  <a:srgbClr val="231F20"/>
                </a:solidFill>
                <a:latin typeface="Verdana" charset="0"/>
                <a:ea typeface="Verdana" charset="0"/>
                <a:cs typeface="Verdana" charset="0"/>
              </a:rPr>
              <a:t>Rodrigo </a:t>
            </a:r>
            <a:r>
              <a:rPr lang="en-US" sz="700" spc="-21" dirty="0">
                <a:solidFill>
                  <a:srgbClr val="231F20"/>
                </a:solidFill>
                <a:latin typeface="Verdana" charset="0"/>
                <a:ea typeface="Verdana" charset="0"/>
                <a:cs typeface="Verdana" charset="0"/>
              </a:rPr>
              <a:t>at their home to help </a:t>
            </a:r>
            <a:r>
              <a:rPr lang="en-US" sz="700" spc="-21" dirty="0" smtClean="0">
                <a:solidFill>
                  <a:srgbClr val="231F20"/>
                </a:solidFill>
                <a:latin typeface="Verdana" charset="0"/>
                <a:ea typeface="Verdana" charset="0"/>
                <a:cs typeface="Verdana" charset="0"/>
              </a:rPr>
              <a:t>with </a:t>
            </a:r>
            <a:r>
              <a:rPr lang="en-US" sz="700" spc="-21" dirty="0">
                <a:solidFill>
                  <a:srgbClr val="231F20"/>
                </a:solidFill>
                <a:latin typeface="Verdana" charset="0"/>
                <a:ea typeface="Verdana" charset="0"/>
                <a:cs typeface="Verdana" charset="0"/>
              </a:rPr>
              <a:t>their SNAP </a:t>
            </a:r>
            <a:r>
              <a:rPr lang="en-US" sz="700" spc="-21" dirty="0" smtClean="0">
                <a:solidFill>
                  <a:srgbClr val="231F20"/>
                </a:solidFill>
                <a:latin typeface="Verdana" charset="0"/>
                <a:ea typeface="Verdana" charset="0"/>
                <a:cs typeface="Verdana" charset="0"/>
              </a:rPr>
              <a:t>case </a:t>
            </a:r>
            <a:r>
              <a:rPr lang="en-US" sz="700" spc="-21" dirty="0">
                <a:solidFill>
                  <a:srgbClr val="231F20"/>
                </a:solidFill>
                <a:latin typeface="Verdana" charset="0"/>
                <a:ea typeface="Verdana" charset="0"/>
                <a:cs typeface="Verdana" charset="0"/>
              </a:rPr>
              <a:t>and talk about home </a:t>
            </a:r>
            <a:r>
              <a:rPr lang="en-US" sz="700" spc="-21" dirty="0" smtClean="0">
                <a:solidFill>
                  <a:srgbClr val="231F20"/>
                </a:solidFill>
                <a:latin typeface="Verdana" charset="0"/>
                <a:ea typeface="Verdana" charset="0"/>
                <a:cs typeface="Verdana" charset="0"/>
              </a:rPr>
              <a:t>gardens</a:t>
            </a:r>
            <a:r>
              <a:rPr lang="en-US" sz="700" spc="-21" dirty="0">
                <a:solidFill>
                  <a:srgbClr val="231F20"/>
                </a:solidFill>
                <a:latin typeface="Verdana" charset="0"/>
                <a:ea typeface="Verdana" charset="0"/>
                <a:cs typeface="Verdana" charset="0"/>
              </a:rPr>
              <a:t>.</a:t>
            </a:r>
          </a:p>
        </p:txBody>
      </p:sp>
      <p:sp>
        <p:nvSpPr>
          <p:cNvPr id="19" name="object 14"/>
          <p:cNvSpPr txBox="1">
            <a:spLocks noChangeAspect="1"/>
          </p:cNvSpPr>
          <p:nvPr/>
        </p:nvSpPr>
        <p:spPr>
          <a:xfrm>
            <a:off x="6599207" y="2704646"/>
            <a:ext cx="1204642" cy="603214"/>
          </a:xfrm>
          <a:prstGeom prst="rect">
            <a:avLst/>
          </a:prstGeom>
        </p:spPr>
        <p:txBody>
          <a:bodyPr vert="horz" wrap="square" lIns="0" tIns="10861" rIns="0" bIns="0" rtlCol="0">
            <a:noAutofit/>
          </a:bodyPr>
          <a:lstStyle/>
          <a:p>
            <a:pPr marL="10861" marR="4344">
              <a:spcBef>
                <a:spcPts val="86"/>
              </a:spcBef>
            </a:pPr>
            <a:r>
              <a:rPr lang="en-US" sz="700" spc="-4" dirty="0">
                <a:solidFill>
                  <a:srgbClr val="231F20"/>
                </a:solidFill>
                <a:latin typeface="Verdana" charset="0"/>
                <a:ea typeface="Verdana" charset="0"/>
                <a:cs typeface="Verdana" charset="0"/>
              </a:rPr>
              <a:t>The family does their  weekly grocery shop at  Safeway.</a:t>
            </a:r>
          </a:p>
        </p:txBody>
      </p:sp>
      <p:sp>
        <p:nvSpPr>
          <p:cNvPr id="20" name="object 15"/>
          <p:cNvSpPr txBox="1">
            <a:spLocks noChangeAspect="1"/>
          </p:cNvSpPr>
          <p:nvPr/>
        </p:nvSpPr>
        <p:spPr>
          <a:xfrm>
            <a:off x="4031390" y="1348637"/>
            <a:ext cx="1068778" cy="334132"/>
          </a:xfrm>
          <a:prstGeom prst="rect">
            <a:avLst/>
          </a:prstGeom>
        </p:spPr>
        <p:txBody>
          <a:bodyPr vert="horz" wrap="square" lIns="0" tIns="10861" rIns="0" bIns="0" rtlCol="0">
            <a:spAutoFit/>
          </a:bodyPr>
          <a:lstStyle/>
          <a:p>
            <a:pPr marL="10861">
              <a:spcBef>
                <a:spcPts val="86"/>
              </a:spcBef>
            </a:pPr>
            <a:r>
              <a:rPr lang="en-US" sz="700" spc="-4" dirty="0">
                <a:solidFill>
                  <a:srgbClr val="231F20"/>
                </a:solidFill>
                <a:latin typeface="Verdana" charset="0"/>
                <a:ea typeface="Verdana" charset="0"/>
                <a:cs typeface="Verdana" charset="0"/>
              </a:rPr>
              <a:t>Natalia gets her first pay </a:t>
            </a:r>
            <a:r>
              <a:rPr lang="en-US" sz="700" spc="-4" dirty="0" smtClean="0">
                <a:solidFill>
                  <a:srgbClr val="231F20"/>
                </a:solidFill>
                <a:latin typeface="Verdana" charset="0"/>
                <a:ea typeface="Verdana" charset="0"/>
                <a:cs typeface="Verdana" charset="0"/>
              </a:rPr>
              <a:t>check </a:t>
            </a:r>
            <a:r>
              <a:rPr lang="en-US" sz="700" spc="-4" dirty="0">
                <a:solidFill>
                  <a:srgbClr val="231F20"/>
                </a:solidFill>
                <a:latin typeface="Verdana" charset="0"/>
                <a:ea typeface="Verdana" charset="0"/>
                <a:cs typeface="Verdana" charset="0"/>
              </a:rPr>
              <a:t>which includes her </a:t>
            </a:r>
            <a:r>
              <a:rPr lang="en-US" sz="700" spc="-4" dirty="0" smtClean="0">
                <a:solidFill>
                  <a:srgbClr val="231F20"/>
                </a:solidFill>
                <a:latin typeface="Verdana" charset="0"/>
                <a:ea typeface="Verdana" charset="0"/>
                <a:cs typeface="Verdana" charset="0"/>
              </a:rPr>
              <a:t>pay </a:t>
            </a:r>
            <a:r>
              <a:rPr lang="en-US" sz="700" spc="-4" dirty="0">
                <a:solidFill>
                  <a:srgbClr val="231F20"/>
                </a:solidFill>
                <a:latin typeface="Verdana" charset="0"/>
                <a:ea typeface="Verdana" charset="0"/>
                <a:cs typeface="Verdana" charset="0"/>
              </a:rPr>
              <a:t>raise.</a:t>
            </a:r>
          </a:p>
        </p:txBody>
      </p:sp>
      <p:sp>
        <p:nvSpPr>
          <p:cNvPr id="22" name="object 17"/>
          <p:cNvSpPr txBox="1">
            <a:spLocks noChangeAspect="1"/>
          </p:cNvSpPr>
          <p:nvPr/>
        </p:nvSpPr>
        <p:spPr>
          <a:xfrm>
            <a:off x="7928238" y="1348641"/>
            <a:ext cx="1024246" cy="334132"/>
          </a:xfrm>
          <a:prstGeom prst="rect">
            <a:avLst/>
          </a:prstGeom>
        </p:spPr>
        <p:txBody>
          <a:bodyPr vert="horz" wrap="square" lIns="0" tIns="10861" rIns="0" bIns="0" rtlCol="0">
            <a:spAutoFit/>
          </a:bodyPr>
          <a:lstStyle/>
          <a:p>
            <a:pPr marL="10861" marR="4344">
              <a:spcBef>
                <a:spcPts val="86"/>
              </a:spcBef>
            </a:pPr>
            <a:r>
              <a:rPr lang="en-US" sz="700" dirty="0">
                <a:solidFill>
                  <a:srgbClr val="231F20"/>
                </a:solidFill>
                <a:latin typeface="Verdana" charset="0"/>
                <a:ea typeface="Verdana" charset="0"/>
                <a:cs typeface="Verdana" charset="0"/>
              </a:rPr>
              <a:t>The family goes to watch </a:t>
            </a:r>
            <a:r>
              <a:rPr lang="en-US" sz="700" dirty="0" smtClean="0">
                <a:solidFill>
                  <a:srgbClr val="231F20"/>
                </a:solidFill>
                <a:latin typeface="Verdana" charset="0"/>
                <a:ea typeface="Verdana" charset="0"/>
                <a:cs typeface="Verdana" charset="0"/>
              </a:rPr>
              <a:t>soccer </a:t>
            </a:r>
            <a:r>
              <a:rPr lang="en-US" sz="700" dirty="0">
                <a:solidFill>
                  <a:srgbClr val="231F20"/>
                </a:solidFill>
                <a:latin typeface="Verdana" charset="0"/>
                <a:ea typeface="Verdana" charset="0"/>
                <a:cs typeface="Verdana" charset="0"/>
              </a:rPr>
              <a:t>games at La Joya.</a:t>
            </a:r>
          </a:p>
        </p:txBody>
      </p:sp>
      <p:sp>
        <p:nvSpPr>
          <p:cNvPr id="23" name="object 18"/>
          <p:cNvSpPr txBox="1">
            <a:spLocks noChangeAspect="1"/>
          </p:cNvSpPr>
          <p:nvPr/>
        </p:nvSpPr>
        <p:spPr>
          <a:xfrm>
            <a:off x="5326495" y="1348641"/>
            <a:ext cx="1141280" cy="441854"/>
          </a:xfrm>
          <a:prstGeom prst="rect">
            <a:avLst/>
          </a:prstGeom>
        </p:spPr>
        <p:txBody>
          <a:bodyPr vert="horz" wrap="square" lIns="0" tIns="10861" rIns="0" bIns="0" rtlCol="0">
            <a:noAutofit/>
          </a:bodyPr>
          <a:lstStyle/>
          <a:p>
            <a:pPr marL="10861" marR="4344">
              <a:spcBef>
                <a:spcPts val="86"/>
              </a:spcBef>
            </a:pPr>
            <a:r>
              <a:rPr lang="en-US" sz="700" dirty="0">
                <a:solidFill>
                  <a:srgbClr val="231F20"/>
                </a:solidFill>
                <a:latin typeface="Verdana" charset="0"/>
                <a:ea typeface="Verdana" charset="0"/>
                <a:cs typeface="Verdana" charset="0"/>
              </a:rPr>
              <a:t>The family celebrates  Natalia’s pay raise by  cooking a large meal  together.</a:t>
            </a:r>
          </a:p>
        </p:txBody>
      </p:sp>
      <p:sp>
        <p:nvSpPr>
          <p:cNvPr id="24" name="object 19"/>
          <p:cNvSpPr txBox="1">
            <a:spLocks noChangeAspect="1"/>
          </p:cNvSpPr>
          <p:nvPr/>
        </p:nvSpPr>
        <p:spPr>
          <a:xfrm>
            <a:off x="72190" y="803376"/>
            <a:ext cx="79461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Monday</a:t>
            </a:r>
            <a:endParaRPr sz="900">
              <a:latin typeface="Verdana" charset="0"/>
              <a:ea typeface="Verdana" charset="0"/>
              <a:cs typeface="Verdana" charset="0"/>
            </a:endParaRPr>
          </a:p>
        </p:txBody>
      </p:sp>
      <p:sp>
        <p:nvSpPr>
          <p:cNvPr id="25" name="object 20"/>
          <p:cNvSpPr txBox="1">
            <a:spLocks noChangeAspect="1"/>
          </p:cNvSpPr>
          <p:nvPr/>
        </p:nvSpPr>
        <p:spPr>
          <a:xfrm>
            <a:off x="1365932" y="803377"/>
            <a:ext cx="873949" cy="149467"/>
          </a:xfrm>
          <a:prstGeom prst="rect">
            <a:avLst/>
          </a:prstGeom>
        </p:spPr>
        <p:txBody>
          <a:bodyPr vert="horz" wrap="square" lIns="0" tIns="10861" rIns="0" bIns="0" rtlCol="0">
            <a:spAutoFit/>
          </a:bodyPr>
          <a:lstStyle/>
          <a:p>
            <a:pPr marL="10861">
              <a:spcBef>
                <a:spcPts val="86"/>
              </a:spcBef>
            </a:pPr>
            <a:r>
              <a:rPr sz="900" b="1" spc="-51">
                <a:solidFill>
                  <a:srgbClr val="231F20"/>
                </a:solidFill>
                <a:latin typeface="Verdana" charset="0"/>
                <a:ea typeface="Verdana" charset="0"/>
                <a:cs typeface="Verdana" charset="0"/>
              </a:rPr>
              <a:t>T</a:t>
            </a:r>
            <a:r>
              <a:rPr sz="900" b="1">
                <a:solidFill>
                  <a:srgbClr val="231F20"/>
                </a:solidFill>
                <a:latin typeface="Verdana" charset="0"/>
                <a:ea typeface="Verdana" charset="0"/>
                <a:cs typeface="Verdana" charset="0"/>
              </a:rPr>
              <a:t>ue</a:t>
            </a:r>
            <a:r>
              <a:rPr sz="900" b="1" spc="-4">
                <a:solidFill>
                  <a:srgbClr val="231F20"/>
                </a:solidFill>
                <a:latin typeface="Verdana" charset="0"/>
                <a:ea typeface="Verdana" charset="0"/>
                <a:cs typeface="Verdana" charset="0"/>
              </a:rPr>
              <a:t>s</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26" name="object 21"/>
          <p:cNvSpPr txBox="1">
            <a:spLocks noChangeAspect="1"/>
          </p:cNvSpPr>
          <p:nvPr/>
        </p:nvSpPr>
        <p:spPr>
          <a:xfrm>
            <a:off x="2657507" y="803376"/>
            <a:ext cx="972309" cy="149467"/>
          </a:xfrm>
          <a:prstGeom prst="rect">
            <a:avLst/>
          </a:prstGeom>
        </p:spPr>
        <p:txBody>
          <a:bodyPr vert="horz" wrap="square" lIns="0" tIns="10861" rIns="0" bIns="0" rtlCol="0">
            <a:spAutoFit/>
          </a:bodyPr>
          <a:lstStyle/>
          <a:p>
            <a:pPr marL="10861">
              <a:spcBef>
                <a:spcPts val="86"/>
              </a:spcBef>
            </a:pPr>
            <a:r>
              <a:rPr sz="900" b="1" spc="-13">
                <a:solidFill>
                  <a:srgbClr val="231F20"/>
                </a:solidFill>
                <a:latin typeface="Verdana" charset="0"/>
                <a:ea typeface="Verdana" charset="0"/>
                <a:cs typeface="Verdana" charset="0"/>
              </a:rPr>
              <a:t>W</a:t>
            </a:r>
            <a:r>
              <a:rPr sz="900" b="1" spc="-4">
                <a:solidFill>
                  <a:srgbClr val="231F20"/>
                </a:solidFill>
                <a:latin typeface="Verdana" charset="0"/>
                <a:ea typeface="Verdana" charset="0"/>
                <a:cs typeface="Verdana" charset="0"/>
              </a:rPr>
              <a:t>edne</a:t>
            </a:r>
            <a:r>
              <a:rPr sz="900" b="1">
                <a:solidFill>
                  <a:srgbClr val="231F20"/>
                </a:solidFill>
                <a:latin typeface="Verdana" charset="0"/>
                <a:ea typeface="Verdana" charset="0"/>
                <a:cs typeface="Verdana" charset="0"/>
              </a:rPr>
              <a:t>sday</a:t>
            </a:r>
            <a:endParaRPr sz="900">
              <a:latin typeface="Verdana" charset="0"/>
              <a:ea typeface="Verdana" charset="0"/>
              <a:cs typeface="Verdana" charset="0"/>
            </a:endParaRPr>
          </a:p>
        </p:txBody>
      </p:sp>
      <p:sp>
        <p:nvSpPr>
          <p:cNvPr id="27" name="object 22"/>
          <p:cNvSpPr txBox="1">
            <a:spLocks noChangeAspect="1"/>
          </p:cNvSpPr>
          <p:nvPr/>
        </p:nvSpPr>
        <p:spPr>
          <a:xfrm>
            <a:off x="3954328" y="803377"/>
            <a:ext cx="819571"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Thursday</a:t>
            </a:r>
            <a:endParaRPr sz="900">
              <a:latin typeface="Verdana" charset="0"/>
              <a:ea typeface="Verdana" charset="0"/>
              <a:cs typeface="Verdana" charset="0"/>
            </a:endParaRPr>
          </a:p>
        </p:txBody>
      </p:sp>
      <p:sp>
        <p:nvSpPr>
          <p:cNvPr id="28" name="object 23"/>
          <p:cNvSpPr txBox="1">
            <a:spLocks noChangeAspect="1"/>
          </p:cNvSpPr>
          <p:nvPr/>
        </p:nvSpPr>
        <p:spPr>
          <a:xfrm>
            <a:off x="5240653" y="803376"/>
            <a:ext cx="922927"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Fr</a:t>
            </a:r>
            <a:r>
              <a:rPr sz="900" b="1" spc="-4">
                <a:solidFill>
                  <a:srgbClr val="231F20"/>
                </a:solidFill>
                <a:latin typeface="Verdana" charset="0"/>
                <a:ea typeface="Verdana" charset="0"/>
                <a:cs typeface="Verdana" charset="0"/>
              </a:rPr>
              <a:t>i</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29" name="object 24"/>
          <p:cNvSpPr txBox="1">
            <a:spLocks noChangeAspect="1"/>
          </p:cNvSpPr>
          <p:nvPr/>
        </p:nvSpPr>
        <p:spPr>
          <a:xfrm>
            <a:off x="6539011" y="803376"/>
            <a:ext cx="986359"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Saturday</a:t>
            </a:r>
            <a:endParaRPr sz="900">
              <a:latin typeface="Verdana" charset="0"/>
              <a:ea typeface="Verdana" charset="0"/>
              <a:cs typeface="Verdana" charset="0"/>
            </a:endParaRPr>
          </a:p>
        </p:txBody>
      </p:sp>
      <p:sp>
        <p:nvSpPr>
          <p:cNvPr id="30" name="object 25"/>
          <p:cNvSpPr txBox="1">
            <a:spLocks noChangeAspect="1"/>
          </p:cNvSpPr>
          <p:nvPr/>
        </p:nvSpPr>
        <p:spPr>
          <a:xfrm>
            <a:off x="7823802" y="803377"/>
            <a:ext cx="76865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Sunday</a:t>
            </a:r>
            <a:endParaRPr sz="900">
              <a:latin typeface="Verdana" charset="0"/>
              <a:ea typeface="Verdana" charset="0"/>
              <a:cs typeface="Verdana" charset="0"/>
            </a:endParaRPr>
          </a:p>
        </p:txBody>
      </p:sp>
      <p:sp>
        <p:nvSpPr>
          <p:cNvPr id="31" name="object 26"/>
          <p:cNvSpPr>
            <a:spLocks noChangeAspect="1"/>
          </p:cNvSpPr>
          <p:nvPr/>
        </p:nvSpPr>
        <p:spPr>
          <a:xfrm>
            <a:off x="5240653" y="1050358"/>
            <a:ext cx="251956" cy="5550451"/>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32" name="object 27"/>
          <p:cNvSpPr>
            <a:spLocks noChangeAspect="1"/>
          </p:cNvSpPr>
          <p:nvPr/>
        </p:nvSpPr>
        <p:spPr>
          <a:xfrm>
            <a:off x="7803849" y="1044985"/>
            <a:ext cx="367057" cy="5555826"/>
          </a:xfrm>
          <a:custGeom>
            <a:avLst/>
            <a:gdLst/>
            <a:ahLst/>
            <a:cxnLst/>
            <a:rect l="l" t="t" r="r" b="b"/>
            <a:pathLst>
              <a:path h="911860">
                <a:moveTo>
                  <a:pt x="0" y="0"/>
                </a:moveTo>
                <a:lnTo>
                  <a:pt x="0" y="911579"/>
                </a:lnTo>
              </a:path>
            </a:pathLst>
          </a:custGeom>
          <a:ln w="3175">
            <a:solidFill>
              <a:srgbClr val="231F20"/>
            </a:solidFill>
          </a:ln>
        </p:spPr>
        <p:txBody>
          <a:bodyPr wrap="square" lIns="0" tIns="0" rIns="0" bIns="0" rtlCol="0"/>
          <a:lstStyle/>
          <a:p>
            <a:endParaRPr sz="1350"/>
          </a:p>
        </p:txBody>
      </p:sp>
      <p:sp>
        <p:nvSpPr>
          <p:cNvPr id="33" name="object 28"/>
          <p:cNvSpPr>
            <a:spLocks noChangeAspect="1"/>
          </p:cNvSpPr>
          <p:nvPr/>
        </p:nvSpPr>
        <p:spPr>
          <a:xfrm>
            <a:off x="2657507"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34" name="object 29"/>
          <p:cNvSpPr>
            <a:spLocks noChangeAspect="1"/>
          </p:cNvSpPr>
          <p:nvPr/>
        </p:nvSpPr>
        <p:spPr>
          <a:xfrm>
            <a:off x="83052" y="3797327"/>
            <a:ext cx="8952827" cy="52576"/>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35" name="object 30"/>
          <p:cNvSpPr>
            <a:spLocks noChangeAspect="1"/>
          </p:cNvSpPr>
          <p:nvPr/>
        </p:nvSpPr>
        <p:spPr>
          <a:xfrm>
            <a:off x="83052" y="5190154"/>
            <a:ext cx="8952827" cy="39500"/>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36" name="object 31"/>
          <p:cNvSpPr>
            <a:spLocks noChangeAspect="1"/>
          </p:cNvSpPr>
          <p:nvPr/>
        </p:nvSpPr>
        <p:spPr>
          <a:xfrm>
            <a:off x="1075386" y="3175246"/>
            <a:ext cx="1342097" cy="560136"/>
          </a:xfrm>
          <a:custGeom>
            <a:avLst/>
            <a:gdLst/>
            <a:ahLst/>
            <a:cxnLst/>
            <a:rect l="l" t="t" r="r" b="b"/>
            <a:pathLst>
              <a:path w="1079500" h="648335">
                <a:moveTo>
                  <a:pt x="0" y="648220"/>
                </a:moveTo>
                <a:lnTo>
                  <a:pt x="1079030" y="648220"/>
                </a:lnTo>
                <a:lnTo>
                  <a:pt x="1079030" y="0"/>
                </a:lnTo>
                <a:lnTo>
                  <a:pt x="0" y="0"/>
                </a:lnTo>
                <a:lnTo>
                  <a:pt x="0" y="648220"/>
                </a:lnTo>
                <a:close/>
              </a:path>
            </a:pathLst>
          </a:custGeom>
          <a:solidFill>
            <a:srgbClr val="C5C9CE"/>
          </a:solidFill>
        </p:spPr>
        <p:txBody>
          <a:bodyPr wrap="square" lIns="0" tIns="0" rIns="0" bIns="0" rtlCol="0"/>
          <a:lstStyle/>
          <a:p>
            <a:endParaRPr sz="1350"/>
          </a:p>
        </p:txBody>
      </p:sp>
      <p:sp>
        <p:nvSpPr>
          <p:cNvPr id="47" name="object 45"/>
          <p:cNvSpPr>
            <a:spLocks noChangeAspect="1"/>
          </p:cNvSpPr>
          <p:nvPr/>
        </p:nvSpPr>
        <p:spPr>
          <a:xfrm>
            <a:off x="83052" y="2404502"/>
            <a:ext cx="8952827" cy="0"/>
          </a:xfrm>
          <a:custGeom>
            <a:avLst/>
            <a:gdLst/>
            <a:ahLst/>
            <a:cxnLst/>
            <a:rect l="l" t="t" r="r" b="b"/>
            <a:pathLst>
              <a:path w="10574020">
                <a:moveTo>
                  <a:pt x="0" y="0"/>
                </a:moveTo>
                <a:lnTo>
                  <a:pt x="10573931" y="0"/>
                </a:lnTo>
              </a:path>
            </a:pathLst>
          </a:custGeom>
          <a:ln w="3175">
            <a:solidFill>
              <a:srgbClr val="231F20"/>
            </a:solidFill>
          </a:ln>
        </p:spPr>
        <p:txBody>
          <a:bodyPr wrap="square" lIns="0" tIns="0" rIns="0" bIns="0" rtlCol="0"/>
          <a:lstStyle/>
          <a:p>
            <a:endParaRPr sz="1350"/>
          </a:p>
        </p:txBody>
      </p:sp>
      <p:sp>
        <p:nvSpPr>
          <p:cNvPr id="50" name="object 51"/>
          <p:cNvSpPr>
            <a:spLocks noChangeAspect="1"/>
          </p:cNvSpPr>
          <p:nvPr/>
        </p:nvSpPr>
        <p:spPr>
          <a:xfrm>
            <a:off x="3511900" y="1773625"/>
            <a:ext cx="105378" cy="63091"/>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59" name="object 56"/>
          <p:cNvSpPr>
            <a:spLocks noChangeAspect="1"/>
          </p:cNvSpPr>
          <p:nvPr/>
        </p:nvSpPr>
        <p:spPr>
          <a:xfrm>
            <a:off x="7320335" y="3233924"/>
            <a:ext cx="105378" cy="63091"/>
          </a:xfrm>
          <a:custGeom>
            <a:avLst/>
            <a:gdLst/>
            <a:ahLst/>
            <a:cxnLst/>
            <a:rect l="l" t="t" r="r" b="b"/>
            <a:pathLst>
              <a:path w="124459"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65" name="object 71"/>
          <p:cNvSpPr>
            <a:spLocks noChangeAspect="1"/>
          </p:cNvSpPr>
          <p:nvPr/>
        </p:nvSpPr>
        <p:spPr>
          <a:xfrm>
            <a:off x="6441274" y="6111416"/>
            <a:ext cx="61829" cy="107529"/>
          </a:xfrm>
          <a:custGeom>
            <a:avLst/>
            <a:gdLst/>
            <a:ahLst/>
            <a:cxnLst/>
            <a:rect l="l" t="t" r="r" b="b"/>
            <a:pathLst>
              <a:path w="73025" h="124459">
                <a:moveTo>
                  <a:pt x="72402" y="0"/>
                </a:moveTo>
                <a:lnTo>
                  <a:pt x="0" y="62204"/>
                </a:lnTo>
                <a:lnTo>
                  <a:pt x="69215" y="124421"/>
                </a:lnTo>
                <a:lnTo>
                  <a:pt x="72402" y="0"/>
                </a:lnTo>
                <a:close/>
              </a:path>
            </a:pathLst>
          </a:custGeom>
          <a:solidFill>
            <a:srgbClr val="FFFFFF"/>
          </a:solidFill>
        </p:spPr>
        <p:txBody>
          <a:bodyPr wrap="square" lIns="0" tIns="0" rIns="0" bIns="0" rtlCol="0"/>
          <a:lstStyle/>
          <a:p>
            <a:endParaRPr sz="1350"/>
          </a:p>
        </p:txBody>
      </p:sp>
      <p:sp>
        <p:nvSpPr>
          <p:cNvPr id="87" name="object 97"/>
          <p:cNvSpPr>
            <a:spLocks noChangeAspect="1"/>
          </p:cNvSpPr>
          <p:nvPr/>
        </p:nvSpPr>
        <p:spPr>
          <a:xfrm>
            <a:off x="5294076" y="5244332"/>
            <a:ext cx="152691" cy="155807"/>
          </a:xfrm>
          <a:custGeom>
            <a:avLst/>
            <a:gdLst/>
            <a:ahLst/>
            <a:cxnLst/>
            <a:rect l="l" t="t" r="r" b="b"/>
            <a:pathLst>
              <a:path w="180340" h="180339">
                <a:moveTo>
                  <a:pt x="90004" y="0"/>
                </a:moveTo>
                <a:lnTo>
                  <a:pt x="54971" y="7072"/>
                </a:lnTo>
                <a:lnTo>
                  <a:pt x="26362" y="26360"/>
                </a:lnTo>
                <a:lnTo>
                  <a:pt x="7073" y="54965"/>
                </a:lnTo>
                <a:lnTo>
                  <a:pt x="0" y="89992"/>
                </a:lnTo>
                <a:lnTo>
                  <a:pt x="7073" y="125025"/>
                </a:lnTo>
                <a:lnTo>
                  <a:pt x="26362" y="153635"/>
                </a:lnTo>
                <a:lnTo>
                  <a:pt x="54971" y="172923"/>
                </a:lnTo>
                <a:lnTo>
                  <a:pt x="90004" y="179997"/>
                </a:lnTo>
                <a:lnTo>
                  <a:pt x="125038" y="172923"/>
                </a:lnTo>
                <a:lnTo>
                  <a:pt x="153647" y="153635"/>
                </a:lnTo>
                <a:lnTo>
                  <a:pt x="172936" y="125025"/>
                </a:lnTo>
                <a:lnTo>
                  <a:pt x="180009" y="89992"/>
                </a:lnTo>
                <a:lnTo>
                  <a:pt x="172936" y="54965"/>
                </a:lnTo>
                <a:lnTo>
                  <a:pt x="153647" y="26360"/>
                </a:lnTo>
                <a:lnTo>
                  <a:pt x="125038" y="7072"/>
                </a:lnTo>
                <a:lnTo>
                  <a:pt x="90004" y="0"/>
                </a:lnTo>
                <a:close/>
              </a:path>
            </a:pathLst>
          </a:custGeom>
          <a:solidFill>
            <a:srgbClr val="FFFFFF"/>
          </a:solidFill>
        </p:spPr>
        <p:txBody>
          <a:bodyPr wrap="square" lIns="0" tIns="0" rIns="0" bIns="0" rtlCol="0"/>
          <a:lstStyle/>
          <a:p>
            <a:endParaRPr sz="1350"/>
          </a:p>
        </p:txBody>
      </p:sp>
      <p:grpSp>
        <p:nvGrpSpPr>
          <p:cNvPr id="290" name="Group 289"/>
          <p:cNvGrpSpPr/>
          <p:nvPr/>
        </p:nvGrpSpPr>
        <p:grpSpPr>
          <a:xfrm>
            <a:off x="163877" y="3861247"/>
            <a:ext cx="183336" cy="187078"/>
            <a:chOff x="163877" y="3861247"/>
            <a:chExt cx="183336" cy="187078"/>
          </a:xfrm>
        </p:grpSpPr>
        <p:sp>
          <p:nvSpPr>
            <p:cNvPr id="289" name="object 105"/>
            <p:cNvSpPr>
              <a:spLocks noChangeAspect="1"/>
            </p:cNvSpPr>
            <p:nvPr/>
          </p:nvSpPr>
          <p:spPr>
            <a:xfrm>
              <a:off x="163877"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89" name="object 99"/>
            <p:cNvSpPr txBox="1">
              <a:spLocks noChangeAspect="1"/>
            </p:cNvSpPr>
            <p:nvPr/>
          </p:nvSpPr>
          <p:spPr>
            <a:xfrm>
              <a:off x="186768"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15</a:t>
              </a:r>
              <a:endParaRPr sz="770">
                <a:latin typeface="Arial"/>
                <a:cs typeface="Arial"/>
              </a:endParaRPr>
            </a:p>
          </p:txBody>
        </p:sp>
      </p:grpSp>
      <p:sp>
        <p:nvSpPr>
          <p:cNvPr id="90" name="object 100"/>
          <p:cNvSpPr txBox="1">
            <a:spLocks noChangeAspect="1"/>
          </p:cNvSpPr>
          <p:nvPr/>
        </p:nvSpPr>
        <p:spPr>
          <a:xfrm>
            <a:off x="217641" y="2485587"/>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8</a:t>
            </a:r>
            <a:endParaRPr sz="770">
              <a:latin typeface="Arial"/>
              <a:cs typeface="Arial"/>
            </a:endParaRPr>
          </a:p>
        </p:txBody>
      </p:sp>
      <p:sp>
        <p:nvSpPr>
          <p:cNvPr id="93" name="object 101"/>
          <p:cNvSpPr txBox="1">
            <a:spLocks noChangeAspect="1"/>
          </p:cNvSpPr>
          <p:nvPr/>
        </p:nvSpPr>
        <p:spPr>
          <a:xfrm>
            <a:off x="217641"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1</a:t>
            </a:r>
            <a:endParaRPr sz="770">
              <a:latin typeface="Arial"/>
              <a:cs typeface="Arial"/>
            </a:endParaRPr>
          </a:p>
        </p:txBody>
      </p:sp>
      <p:sp>
        <p:nvSpPr>
          <p:cNvPr id="94" name="object 102"/>
          <p:cNvSpPr>
            <a:spLocks noChangeAspect="1"/>
          </p:cNvSpPr>
          <p:nvPr/>
        </p:nvSpPr>
        <p:spPr>
          <a:xfrm>
            <a:off x="1455374"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95" name="object 103"/>
          <p:cNvSpPr txBox="1">
            <a:spLocks noChangeAspect="1"/>
          </p:cNvSpPr>
          <p:nvPr/>
        </p:nvSpPr>
        <p:spPr>
          <a:xfrm>
            <a:off x="1482514"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23</a:t>
            </a:r>
            <a:endParaRPr sz="770">
              <a:latin typeface="Arial"/>
              <a:cs typeface="Arial"/>
            </a:endParaRPr>
          </a:p>
        </p:txBody>
      </p:sp>
      <p:sp>
        <p:nvSpPr>
          <p:cNvPr id="97" name="object 105"/>
          <p:cNvSpPr>
            <a:spLocks noChangeAspect="1"/>
          </p:cNvSpPr>
          <p:nvPr/>
        </p:nvSpPr>
        <p:spPr>
          <a:xfrm>
            <a:off x="2770419"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98" name="object 106"/>
          <p:cNvSpPr txBox="1">
            <a:spLocks noChangeAspect="1"/>
          </p:cNvSpPr>
          <p:nvPr/>
        </p:nvSpPr>
        <p:spPr>
          <a:xfrm>
            <a:off x="1482514"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16</a:t>
            </a:r>
            <a:endParaRPr sz="770">
              <a:latin typeface="Arial"/>
              <a:cs typeface="Arial"/>
            </a:endParaRPr>
          </a:p>
        </p:txBody>
      </p:sp>
      <p:sp>
        <p:nvSpPr>
          <p:cNvPr id="99" name="object 107"/>
          <p:cNvSpPr>
            <a:spLocks noChangeAspect="1"/>
          </p:cNvSpPr>
          <p:nvPr/>
        </p:nvSpPr>
        <p:spPr>
          <a:xfrm>
            <a:off x="1455374"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00" name="object 108"/>
          <p:cNvSpPr txBox="1">
            <a:spLocks noChangeAspect="1"/>
          </p:cNvSpPr>
          <p:nvPr/>
        </p:nvSpPr>
        <p:spPr>
          <a:xfrm>
            <a:off x="1492623" y="2485587"/>
            <a:ext cx="1134281" cy="549576"/>
          </a:xfrm>
          <a:prstGeom prst="rect">
            <a:avLst/>
          </a:prstGeom>
        </p:spPr>
        <p:txBody>
          <a:bodyPr vert="horz" wrap="square" lIns="0" tIns="10861" rIns="0" bIns="0" rtlCol="0">
            <a:spAutoFit/>
          </a:bodyPr>
          <a:lstStyle/>
          <a:p>
            <a:pPr marL="27695">
              <a:spcBef>
                <a:spcPts val="86"/>
              </a:spcBef>
              <a:tabLst>
                <a:tab pos="213416" algn="l"/>
              </a:tabLst>
            </a:pPr>
            <a:r>
              <a:rPr sz="700" b="1">
                <a:solidFill>
                  <a:srgbClr val="231F20"/>
                </a:solidFill>
                <a:latin typeface="Verdana" charset="0"/>
                <a:ea typeface="Verdana" charset="0"/>
                <a:cs typeface="Verdana" charset="0"/>
              </a:rPr>
              <a:t>9	</a:t>
            </a:r>
            <a:r>
              <a:rPr lang="en-AU" sz="700" b="1" spc="-4" dirty="0" smtClean="0">
                <a:solidFill>
                  <a:srgbClr val="65B3A1"/>
                </a:solidFill>
                <a:latin typeface="Verdana" charset="0"/>
                <a:ea typeface="Verdana" charset="0"/>
                <a:cs typeface="Verdana" charset="0"/>
              </a:rPr>
              <a:t>Anxious</a:t>
            </a:r>
            <a:endParaRPr sz="700" smtClean="0">
              <a:solidFill>
                <a:srgbClr val="65B3A1"/>
              </a:solidFill>
              <a:latin typeface="Verdana" charset="0"/>
              <a:ea typeface="Verdana" charset="0"/>
              <a:cs typeface="Verdana" charset="0"/>
            </a:endParaRPr>
          </a:p>
          <a:p>
            <a:pPr>
              <a:spcBef>
                <a:spcPts val="30"/>
              </a:spcBef>
            </a:pPr>
            <a:endParaRPr sz="700" smtClean="0">
              <a:latin typeface="Verdana" charset="0"/>
              <a:ea typeface="Verdana" charset="0"/>
              <a:cs typeface="Verdana" charset="0"/>
            </a:endParaRPr>
          </a:p>
          <a:p>
            <a:pPr marL="10861" marR="4344"/>
            <a:r>
              <a:rPr lang="en-US" sz="700" spc="-17" dirty="0" smtClean="0">
                <a:solidFill>
                  <a:srgbClr val="231F20"/>
                </a:solidFill>
                <a:latin typeface="Verdana" charset="0"/>
                <a:ea typeface="Verdana" charset="0"/>
                <a:cs typeface="Verdana" charset="0"/>
              </a:rPr>
              <a:t>The </a:t>
            </a:r>
            <a:r>
              <a:rPr lang="en-US" sz="700" spc="-17" dirty="0">
                <a:solidFill>
                  <a:srgbClr val="231F20"/>
                </a:solidFill>
                <a:latin typeface="Verdana" charset="0"/>
                <a:ea typeface="Verdana" charset="0"/>
                <a:cs typeface="Verdana" charset="0"/>
              </a:rPr>
              <a:t>family loses some  SNAP entitlements  because of Natalia’s rise.</a:t>
            </a:r>
          </a:p>
        </p:txBody>
      </p:sp>
      <p:sp>
        <p:nvSpPr>
          <p:cNvPr id="101" name="object 109"/>
          <p:cNvSpPr txBox="1">
            <a:spLocks noChangeAspect="1"/>
          </p:cNvSpPr>
          <p:nvPr/>
        </p:nvSpPr>
        <p:spPr>
          <a:xfrm>
            <a:off x="2792381" y="2704644"/>
            <a:ext cx="1076167" cy="441854"/>
          </a:xfrm>
          <a:prstGeom prst="rect">
            <a:avLst/>
          </a:prstGeom>
        </p:spPr>
        <p:txBody>
          <a:bodyPr vert="horz" wrap="square" lIns="0" tIns="10861" rIns="0" bIns="0" rtlCol="0">
            <a:spAutoFit/>
          </a:bodyPr>
          <a:lstStyle/>
          <a:p>
            <a:pPr marL="10861" marR="4344">
              <a:spcBef>
                <a:spcPts val="86"/>
              </a:spcBef>
            </a:pPr>
            <a:r>
              <a:rPr lang="en-US" sz="700" spc="-21" dirty="0">
                <a:solidFill>
                  <a:srgbClr val="231F20"/>
                </a:solidFill>
                <a:latin typeface="Verdana" charset="0"/>
                <a:ea typeface="Verdana" charset="0"/>
                <a:cs typeface="Verdana" charset="0"/>
              </a:rPr>
              <a:t>Natalia and Rodrigo are  unsure if their boys will  still qualify for free or  reduced lunch.</a:t>
            </a:r>
          </a:p>
        </p:txBody>
      </p:sp>
      <p:sp>
        <p:nvSpPr>
          <p:cNvPr id="102" name="object 110"/>
          <p:cNvSpPr>
            <a:spLocks noChangeAspect="1"/>
          </p:cNvSpPr>
          <p:nvPr/>
        </p:nvSpPr>
        <p:spPr>
          <a:xfrm>
            <a:off x="2748032"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03" name="object 111"/>
          <p:cNvSpPr txBox="1">
            <a:spLocks noChangeAspect="1"/>
          </p:cNvSpPr>
          <p:nvPr/>
        </p:nvSpPr>
        <p:spPr>
          <a:xfrm>
            <a:off x="2771934"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10</a:t>
            </a:r>
            <a:endParaRPr sz="770">
              <a:latin typeface="Arial"/>
              <a:cs typeface="Arial"/>
            </a:endParaRPr>
          </a:p>
        </p:txBody>
      </p:sp>
      <p:sp>
        <p:nvSpPr>
          <p:cNvPr id="105" name="object 112"/>
          <p:cNvSpPr>
            <a:spLocks noChangeAspect="1"/>
          </p:cNvSpPr>
          <p:nvPr/>
        </p:nvSpPr>
        <p:spPr>
          <a:xfrm>
            <a:off x="1455374"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06" name="object 113"/>
          <p:cNvSpPr txBox="1">
            <a:spLocks noChangeAspect="1"/>
          </p:cNvSpPr>
          <p:nvPr/>
        </p:nvSpPr>
        <p:spPr>
          <a:xfrm>
            <a:off x="1509695"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2</a:t>
            </a:r>
            <a:endParaRPr sz="770">
              <a:latin typeface="Arial"/>
              <a:cs typeface="Arial"/>
            </a:endParaRPr>
          </a:p>
        </p:txBody>
      </p:sp>
      <p:sp>
        <p:nvSpPr>
          <p:cNvPr id="107" name="object 114"/>
          <p:cNvSpPr>
            <a:spLocks noChangeAspect="1"/>
          </p:cNvSpPr>
          <p:nvPr/>
        </p:nvSpPr>
        <p:spPr>
          <a:xfrm>
            <a:off x="2770419"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10" name="object 117"/>
          <p:cNvSpPr txBox="1">
            <a:spLocks noChangeAspect="1"/>
          </p:cNvSpPr>
          <p:nvPr/>
        </p:nvSpPr>
        <p:spPr>
          <a:xfrm>
            <a:off x="4069389"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18</a:t>
            </a:r>
            <a:endParaRPr sz="770">
              <a:latin typeface="Arial"/>
              <a:cs typeface="Arial"/>
            </a:endParaRPr>
          </a:p>
        </p:txBody>
      </p:sp>
      <p:sp>
        <p:nvSpPr>
          <p:cNvPr id="111" name="object 118"/>
          <p:cNvSpPr>
            <a:spLocks noChangeAspect="1"/>
          </p:cNvSpPr>
          <p:nvPr/>
        </p:nvSpPr>
        <p:spPr>
          <a:xfrm>
            <a:off x="4042251"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12" name="object 119"/>
          <p:cNvSpPr txBox="1">
            <a:spLocks noChangeAspect="1"/>
          </p:cNvSpPr>
          <p:nvPr/>
        </p:nvSpPr>
        <p:spPr>
          <a:xfrm>
            <a:off x="4069388" y="2485587"/>
            <a:ext cx="118819" cy="129461"/>
          </a:xfrm>
          <a:prstGeom prst="rect">
            <a:avLst/>
          </a:prstGeom>
        </p:spPr>
        <p:txBody>
          <a:bodyPr vert="horz" wrap="square" lIns="0" tIns="10861" rIns="0" bIns="0" rtlCol="0">
            <a:spAutoFit/>
          </a:bodyPr>
          <a:lstStyle/>
          <a:p>
            <a:pPr marL="10861">
              <a:spcBef>
                <a:spcPts val="86"/>
              </a:spcBef>
            </a:pPr>
            <a:r>
              <a:rPr sz="770" b="1" spc="-43">
                <a:solidFill>
                  <a:srgbClr val="231F20"/>
                </a:solidFill>
                <a:latin typeface="Arial"/>
                <a:cs typeface="Arial"/>
              </a:rPr>
              <a:t>11</a:t>
            </a:r>
            <a:endParaRPr sz="770">
              <a:latin typeface="Arial"/>
              <a:cs typeface="Arial"/>
            </a:endParaRPr>
          </a:p>
        </p:txBody>
      </p:sp>
      <p:sp>
        <p:nvSpPr>
          <p:cNvPr id="113" name="object 120"/>
          <p:cNvSpPr>
            <a:spLocks noChangeAspect="1"/>
          </p:cNvSpPr>
          <p:nvPr/>
        </p:nvSpPr>
        <p:spPr>
          <a:xfrm>
            <a:off x="4042251"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15" name="object 122"/>
          <p:cNvSpPr txBox="1">
            <a:spLocks noChangeAspect="1"/>
          </p:cNvSpPr>
          <p:nvPr/>
        </p:nvSpPr>
        <p:spPr>
          <a:xfrm>
            <a:off x="4096569"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4</a:t>
            </a:r>
            <a:endParaRPr sz="770">
              <a:latin typeface="Arial"/>
              <a:cs typeface="Arial"/>
            </a:endParaRPr>
          </a:p>
        </p:txBody>
      </p:sp>
      <p:sp>
        <p:nvSpPr>
          <p:cNvPr id="116" name="object 123"/>
          <p:cNvSpPr txBox="1">
            <a:spLocks noChangeAspect="1"/>
          </p:cNvSpPr>
          <p:nvPr/>
        </p:nvSpPr>
        <p:spPr>
          <a:xfrm>
            <a:off x="2802352"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3</a:t>
            </a:r>
            <a:endParaRPr sz="770">
              <a:latin typeface="Arial"/>
              <a:cs typeface="Arial"/>
            </a:endParaRPr>
          </a:p>
        </p:txBody>
      </p:sp>
      <p:sp>
        <p:nvSpPr>
          <p:cNvPr id="118" name="object 125"/>
          <p:cNvSpPr txBox="1">
            <a:spLocks noChangeAspect="1"/>
          </p:cNvSpPr>
          <p:nvPr/>
        </p:nvSpPr>
        <p:spPr>
          <a:xfrm>
            <a:off x="5353632"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26</a:t>
            </a:r>
            <a:endParaRPr sz="770">
              <a:latin typeface="Arial"/>
              <a:cs typeface="Arial"/>
            </a:endParaRPr>
          </a:p>
        </p:txBody>
      </p:sp>
      <p:sp>
        <p:nvSpPr>
          <p:cNvPr id="120" name="object 127"/>
          <p:cNvSpPr>
            <a:spLocks noChangeAspect="1"/>
          </p:cNvSpPr>
          <p:nvPr/>
        </p:nvSpPr>
        <p:spPr>
          <a:xfrm>
            <a:off x="6618298" y="3861247"/>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21" name="object 128"/>
          <p:cNvSpPr txBox="1">
            <a:spLocks noChangeAspect="1"/>
          </p:cNvSpPr>
          <p:nvPr/>
        </p:nvSpPr>
        <p:spPr>
          <a:xfrm>
            <a:off x="6645439" y="3880580"/>
            <a:ext cx="622591"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20   </a:t>
            </a:r>
            <a:r>
              <a:rPr sz="770" b="1">
                <a:solidFill>
                  <a:srgbClr val="65B3A1"/>
                </a:solidFill>
                <a:latin typeface="Arial"/>
                <a:cs typeface="Arial"/>
              </a:rPr>
              <a:t>Thankful</a:t>
            </a:r>
            <a:endParaRPr sz="770">
              <a:solidFill>
                <a:srgbClr val="65B3A1"/>
              </a:solidFill>
              <a:latin typeface="Arial"/>
              <a:cs typeface="Arial"/>
            </a:endParaRPr>
          </a:p>
        </p:txBody>
      </p:sp>
      <p:sp>
        <p:nvSpPr>
          <p:cNvPr id="122" name="object 129"/>
          <p:cNvSpPr>
            <a:spLocks noChangeAspect="1"/>
          </p:cNvSpPr>
          <p:nvPr/>
        </p:nvSpPr>
        <p:spPr>
          <a:xfrm>
            <a:off x="5326494"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23" name="object 130"/>
          <p:cNvSpPr txBox="1">
            <a:spLocks noChangeAspect="1"/>
          </p:cNvSpPr>
          <p:nvPr/>
        </p:nvSpPr>
        <p:spPr>
          <a:xfrm>
            <a:off x="5353632"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12</a:t>
            </a:r>
            <a:endParaRPr sz="770">
              <a:latin typeface="Arial"/>
              <a:cs typeface="Arial"/>
            </a:endParaRPr>
          </a:p>
        </p:txBody>
      </p:sp>
      <p:sp>
        <p:nvSpPr>
          <p:cNvPr id="124" name="object 131"/>
          <p:cNvSpPr>
            <a:spLocks noChangeAspect="1"/>
          </p:cNvSpPr>
          <p:nvPr/>
        </p:nvSpPr>
        <p:spPr>
          <a:xfrm>
            <a:off x="6621868"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26" name="object 133"/>
          <p:cNvSpPr>
            <a:spLocks noChangeAspect="1"/>
          </p:cNvSpPr>
          <p:nvPr/>
        </p:nvSpPr>
        <p:spPr>
          <a:xfrm>
            <a:off x="5326494"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28" name="object 135"/>
          <p:cNvSpPr>
            <a:spLocks noChangeAspect="1"/>
          </p:cNvSpPr>
          <p:nvPr/>
        </p:nvSpPr>
        <p:spPr>
          <a:xfrm>
            <a:off x="7920894"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29" name="object 136"/>
          <p:cNvSpPr txBox="1">
            <a:spLocks noChangeAspect="1"/>
          </p:cNvSpPr>
          <p:nvPr/>
        </p:nvSpPr>
        <p:spPr>
          <a:xfrm>
            <a:off x="5380813"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5</a:t>
            </a:r>
            <a:endParaRPr sz="770">
              <a:latin typeface="Arial"/>
              <a:cs typeface="Arial"/>
            </a:endParaRPr>
          </a:p>
        </p:txBody>
      </p:sp>
      <p:sp>
        <p:nvSpPr>
          <p:cNvPr id="130" name="object 137"/>
          <p:cNvSpPr txBox="1">
            <a:spLocks noChangeAspect="1"/>
          </p:cNvSpPr>
          <p:nvPr/>
        </p:nvSpPr>
        <p:spPr>
          <a:xfrm>
            <a:off x="6676187"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6</a:t>
            </a:r>
            <a:endParaRPr sz="770">
              <a:latin typeface="Arial"/>
              <a:cs typeface="Arial"/>
            </a:endParaRPr>
          </a:p>
        </p:txBody>
      </p:sp>
      <p:sp>
        <p:nvSpPr>
          <p:cNvPr id="131" name="object 138"/>
          <p:cNvSpPr txBox="1">
            <a:spLocks noChangeAspect="1"/>
          </p:cNvSpPr>
          <p:nvPr/>
        </p:nvSpPr>
        <p:spPr>
          <a:xfrm>
            <a:off x="796865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28</a:t>
            </a:r>
            <a:endParaRPr sz="770">
              <a:latin typeface="Arial"/>
              <a:cs typeface="Arial"/>
            </a:endParaRPr>
          </a:p>
        </p:txBody>
      </p:sp>
      <p:sp>
        <p:nvSpPr>
          <p:cNvPr id="132" name="object 139"/>
          <p:cNvSpPr txBox="1">
            <a:spLocks noChangeAspect="1"/>
          </p:cNvSpPr>
          <p:nvPr/>
        </p:nvSpPr>
        <p:spPr>
          <a:xfrm>
            <a:off x="7968650"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21</a:t>
            </a:r>
            <a:endParaRPr sz="770">
              <a:latin typeface="Arial"/>
              <a:cs typeface="Arial"/>
            </a:endParaRPr>
          </a:p>
        </p:txBody>
      </p:sp>
      <p:sp>
        <p:nvSpPr>
          <p:cNvPr id="133" name="object 140"/>
          <p:cNvSpPr txBox="1">
            <a:spLocks noChangeAspect="1"/>
          </p:cNvSpPr>
          <p:nvPr/>
        </p:nvSpPr>
        <p:spPr>
          <a:xfrm>
            <a:off x="7968650"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14</a:t>
            </a:r>
            <a:endParaRPr sz="770">
              <a:latin typeface="Arial"/>
              <a:cs typeface="Arial"/>
            </a:endParaRPr>
          </a:p>
        </p:txBody>
      </p:sp>
      <p:sp>
        <p:nvSpPr>
          <p:cNvPr id="134" name="object 141"/>
          <p:cNvSpPr txBox="1">
            <a:spLocks noChangeAspect="1"/>
          </p:cNvSpPr>
          <p:nvPr/>
        </p:nvSpPr>
        <p:spPr>
          <a:xfrm>
            <a:off x="7968648"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7</a:t>
            </a:r>
            <a:endParaRPr sz="770">
              <a:latin typeface="Arial"/>
              <a:cs typeface="Arial"/>
            </a:endParaRPr>
          </a:p>
        </p:txBody>
      </p:sp>
      <p:sp>
        <p:nvSpPr>
          <p:cNvPr id="136" name="object 143"/>
          <p:cNvSpPr txBox="1">
            <a:spLocks noChangeAspect="1"/>
          </p:cNvSpPr>
          <p:nvPr/>
        </p:nvSpPr>
        <p:spPr>
          <a:xfrm>
            <a:off x="2800187"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24</a:t>
            </a:r>
            <a:endParaRPr sz="770">
              <a:latin typeface="Arial"/>
              <a:cs typeface="Arial"/>
            </a:endParaRPr>
          </a:p>
        </p:txBody>
      </p:sp>
      <p:sp>
        <p:nvSpPr>
          <p:cNvPr id="137" name="object 144"/>
          <p:cNvSpPr txBox="1">
            <a:spLocks noChangeAspect="1"/>
          </p:cNvSpPr>
          <p:nvPr/>
        </p:nvSpPr>
        <p:spPr>
          <a:xfrm>
            <a:off x="2800187"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17</a:t>
            </a:r>
            <a:endParaRPr sz="770">
              <a:latin typeface="Arial"/>
              <a:cs typeface="Arial"/>
            </a:endParaRPr>
          </a:p>
        </p:txBody>
      </p:sp>
      <p:sp>
        <p:nvSpPr>
          <p:cNvPr id="157" name="object 167"/>
          <p:cNvSpPr>
            <a:spLocks noChangeAspect="1"/>
          </p:cNvSpPr>
          <p:nvPr/>
        </p:nvSpPr>
        <p:spPr>
          <a:xfrm>
            <a:off x="5999249" y="6450006"/>
            <a:ext cx="182261" cy="41694"/>
          </a:xfrm>
          <a:custGeom>
            <a:avLst/>
            <a:gdLst/>
            <a:ahLst/>
            <a:cxnLst/>
            <a:rect l="l" t="t" r="r" b="b"/>
            <a:pathLst>
              <a:path w="215265" h="48259">
                <a:moveTo>
                  <a:pt x="197675" y="0"/>
                </a:moveTo>
                <a:lnTo>
                  <a:pt x="4343" y="20320"/>
                </a:lnTo>
                <a:lnTo>
                  <a:pt x="0" y="47929"/>
                </a:lnTo>
                <a:lnTo>
                  <a:pt x="214820" y="25349"/>
                </a:lnTo>
                <a:lnTo>
                  <a:pt x="197675" y="0"/>
                </a:lnTo>
                <a:close/>
              </a:path>
            </a:pathLst>
          </a:custGeom>
          <a:solidFill>
            <a:srgbClr val="FFFFFF"/>
          </a:solidFill>
        </p:spPr>
        <p:txBody>
          <a:bodyPr wrap="square" lIns="0" tIns="0" rIns="0" bIns="0" rtlCol="0"/>
          <a:lstStyle/>
          <a:p>
            <a:endParaRPr sz="1350"/>
          </a:p>
        </p:txBody>
      </p:sp>
      <p:sp>
        <p:nvSpPr>
          <p:cNvPr id="160" name="object 170"/>
          <p:cNvSpPr>
            <a:spLocks noChangeAspect="1"/>
          </p:cNvSpPr>
          <p:nvPr/>
        </p:nvSpPr>
        <p:spPr>
          <a:xfrm>
            <a:off x="6229964" y="6181876"/>
            <a:ext cx="154304" cy="42243"/>
          </a:xfrm>
          <a:custGeom>
            <a:avLst/>
            <a:gdLst/>
            <a:ahLst/>
            <a:cxnLst/>
            <a:rect l="l" t="t" r="r" b="b"/>
            <a:pathLst>
              <a:path w="182245" h="48895">
                <a:moveTo>
                  <a:pt x="145576" y="0"/>
                </a:moveTo>
                <a:lnTo>
                  <a:pt x="93599" y="461"/>
                </a:lnTo>
                <a:lnTo>
                  <a:pt x="41621" y="2771"/>
                </a:lnTo>
                <a:lnTo>
                  <a:pt x="17995" y="4157"/>
                </a:lnTo>
                <a:lnTo>
                  <a:pt x="13664" y="19323"/>
                </a:lnTo>
                <a:lnTo>
                  <a:pt x="10345" y="28040"/>
                </a:lnTo>
                <a:lnTo>
                  <a:pt x="6353" y="33604"/>
                </a:lnTo>
                <a:lnTo>
                  <a:pt x="0" y="39311"/>
                </a:lnTo>
                <a:lnTo>
                  <a:pt x="23846" y="44604"/>
                </a:lnTo>
                <a:lnTo>
                  <a:pt x="86847" y="47323"/>
                </a:lnTo>
                <a:lnTo>
                  <a:pt x="151874" y="48324"/>
                </a:lnTo>
                <a:lnTo>
                  <a:pt x="181800" y="48467"/>
                </a:lnTo>
                <a:lnTo>
                  <a:pt x="174399" y="28040"/>
                </a:lnTo>
                <a:lnTo>
                  <a:pt x="170776" y="17087"/>
                </a:lnTo>
                <a:lnTo>
                  <a:pt x="169398" y="10393"/>
                </a:lnTo>
                <a:lnTo>
                  <a:pt x="169202" y="4157"/>
                </a:lnTo>
                <a:lnTo>
                  <a:pt x="145576" y="0"/>
                </a:lnTo>
                <a:close/>
              </a:path>
            </a:pathLst>
          </a:custGeom>
          <a:solidFill>
            <a:srgbClr val="F5F6F7"/>
          </a:solidFill>
        </p:spPr>
        <p:txBody>
          <a:bodyPr wrap="square" lIns="0" tIns="0" rIns="0" bIns="0" rtlCol="0"/>
          <a:lstStyle/>
          <a:p>
            <a:endParaRPr sz="1350"/>
          </a:p>
        </p:txBody>
      </p:sp>
      <p:sp>
        <p:nvSpPr>
          <p:cNvPr id="161" name="object 171"/>
          <p:cNvSpPr>
            <a:spLocks noChangeAspect="1"/>
          </p:cNvSpPr>
          <p:nvPr/>
        </p:nvSpPr>
        <p:spPr>
          <a:xfrm>
            <a:off x="6240733" y="6472575"/>
            <a:ext cx="137636" cy="21944"/>
          </a:xfrm>
          <a:custGeom>
            <a:avLst/>
            <a:gdLst/>
            <a:ahLst/>
            <a:cxnLst/>
            <a:rect l="l" t="t" r="r" b="b"/>
            <a:pathLst>
              <a:path w="162559" h="25400">
                <a:moveTo>
                  <a:pt x="162001" y="0"/>
                </a:moveTo>
                <a:lnTo>
                  <a:pt x="0" y="0"/>
                </a:lnTo>
                <a:lnTo>
                  <a:pt x="5397" y="25196"/>
                </a:lnTo>
                <a:lnTo>
                  <a:pt x="151206" y="25196"/>
                </a:lnTo>
                <a:lnTo>
                  <a:pt x="162001" y="0"/>
                </a:lnTo>
                <a:close/>
              </a:path>
            </a:pathLst>
          </a:custGeom>
          <a:solidFill>
            <a:srgbClr val="F5F6F7"/>
          </a:solidFill>
        </p:spPr>
        <p:txBody>
          <a:bodyPr wrap="square" lIns="0" tIns="0" rIns="0" bIns="0" rtlCol="0"/>
          <a:lstStyle/>
          <a:p>
            <a:endParaRPr sz="1350"/>
          </a:p>
        </p:txBody>
      </p:sp>
      <p:sp>
        <p:nvSpPr>
          <p:cNvPr id="165" name="object 28"/>
          <p:cNvSpPr>
            <a:spLocks noChangeAspect="1"/>
          </p:cNvSpPr>
          <p:nvPr/>
        </p:nvSpPr>
        <p:spPr>
          <a:xfrm>
            <a:off x="1365931" y="1044983"/>
            <a:ext cx="217054"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66" name="object 28"/>
          <p:cNvSpPr>
            <a:spLocks noChangeAspect="1"/>
          </p:cNvSpPr>
          <p:nvPr/>
        </p:nvSpPr>
        <p:spPr>
          <a:xfrm>
            <a:off x="3941950"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67" name="object 26"/>
          <p:cNvSpPr>
            <a:spLocks noChangeAspect="1"/>
          </p:cNvSpPr>
          <p:nvPr/>
        </p:nvSpPr>
        <p:spPr>
          <a:xfrm>
            <a:off x="6524245" y="1044983"/>
            <a:ext cx="251956" cy="5555825"/>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168" name="object 58"/>
          <p:cNvSpPr>
            <a:spLocks noChangeAspect="1"/>
          </p:cNvSpPr>
          <p:nvPr/>
        </p:nvSpPr>
        <p:spPr>
          <a:xfrm>
            <a:off x="6621700" y="5023162"/>
            <a:ext cx="1431900" cy="67486"/>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169" name="object 60"/>
          <p:cNvSpPr>
            <a:spLocks noChangeAspect="1"/>
          </p:cNvSpPr>
          <p:nvPr/>
        </p:nvSpPr>
        <p:spPr>
          <a:xfrm>
            <a:off x="6617549" y="4586089"/>
            <a:ext cx="1426907" cy="44163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170" name="object 59"/>
          <p:cNvSpPr txBox="1">
            <a:spLocks noChangeAspect="1"/>
          </p:cNvSpPr>
          <p:nvPr/>
        </p:nvSpPr>
        <p:spPr>
          <a:xfrm>
            <a:off x="6732731" y="4640317"/>
            <a:ext cx="1425213" cy="334132"/>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“It’s so nice to have neighbors to share food and our culture with.”</a:t>
            </a:r>
            <a:endParaRPr lang="en-US" sz="700" b="1" dirty="0">
              <a:solidFill>
                <a:srgbClr val="231F20"/>
              </a:solidFill>
              <a:latin typeface="Verdana" charset="0"/>
              <a:ea typeface="Verdana" charset="0"/>
              <a:cs typeface="Verdana" charset="0"/>
            </a:endParaRPr>
          </a:p>
        </p:txBody>
      </p:sp>
      <p:sp>
        <p:nvSpPr>
          <p:cNvPr id="171" name="object 62"/>
          <p:cNvSpPr>
            <a:spLocks noChangeAspect="1"/>
          </p:cNvSpPr>
          <p:nvPr/>
        </p:nvSpPr>
        <p:spPr>
          <a:xfrm>
            <a:off x="7573386" y="4552824"/>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grpSp>
        <p:nvGrpSpPr>
          <p:cNvPr id="315" name="Group 314"/>
          <p:cNvGrpSpPr/>
          <p:nvPr/>
        </p:nvGrpSpPr>
        <p:grpSpPr>
          <a:xfrm>
            <a:off x="2324049" y="4638565"/>
            <a:ext cx="1660515" cy="530261"/>
            <a:chOff x="2305761" y="4611133"/>
            <a:chExt cx="1660515" cy="530261"/>
          </a:xfrm>
        </p:grpSpPr>
        <p:sp>
          <p:nvSpPr>
            <p:cNvPr id="66" name="object 73"/>
            <p:cNvSpPr>
              <a:spLocks noChangeAspect="1"/>
            </p:cNvSpPr>
            <p:nvPr/>
          </p:nvSpPr>
          <p:spPr>
            <a:xfrm>
              <a:off x="2305761" y="4658613"/>
              <a:ext cx="1529444" cy="482781"/>
            </a:xfrm>
            <a:custGeom>
              <a:avLst/>
              <a:gdLst/>
              <a:ahLst/>
              <a:cxnLst/>
              <a:rect l="l" t="t" r="r" b="b"/>
              <a:pathLst>
                <a:path w="1856104" h="558800">
                  <a:moveTo>
                    <a:pt x="0" y="558685"/>
                  </a:moveTo>
                  <a:lnTo>
                    <a:pt x="1855990" y="558685"/>
                  </a:lnTo>
                  <a:lnTo>
                    <a:pt x="1855990" y="0"/>
                  </a:lnTo>
                  <a:lnTo>
                    <a:pt x="0" y="0"/>
                  </a:lnTo>
                  <a:lnTo>
                    <a:pt x="0" y="558685"/>
                  </a:lnTo>
                  <a:close/>
                </a:path>
              </a:pathLst>
            </a:custGeom>
            <a:solidFill>
              <a:srgbClr val="C5C9CE"/>
            </a:solidFill>
          </p:spPr>
          <p:txBody>
            <a:bodyPr wrap="square" lIns="0" tIns="0" rIns="0" bIns="0" rtlCol="0"/>
            <a:lstStyle/>
            <a:p>
              <a:endParaRPr sz="1350"/>
            </a:p>
          </p:txBody>
        </p:sp>
        <p:sp>
          <p:nvSpPr>
            <p:cNvPr id="67" name="object 75"/>
            <p:cNvSpPr>
              <a:spLocks noChangeAspect="1"/>
            </p:cNvSpPr>
            <p:nvPr/>
          </p:nvSpPr>
          <p:spPr>
            <a:xfrm>
              <a:off x="2367787" y="4644402"/>
              <a:ext cx="1598489" cy="441635"/>
            </a:xfrm>
            <a:custGeom>
              <a:avLst/>
              <a:gdLst/>
              <a:ahLst/>
              <a:cxnLst/>
              <a:rect l="l" t="t" r="r" b="b"/>
              <a:pathLst>
                <a:path w="1798954" h="511175">
                  <a:moveTo>
                    <a:pt x="0" y="511060"/>
                  </a:moveTo>
                  <a:lnTo>
                    <a:pt x="1798434" y="511060"/>
                  </a:lnTo>
                  <a:lnTo>
                    <a:pt x="1798434"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68" name="object 76"/>
            <p:cNvSpPr>
              <a:spLocks noChangeAspect="1"/>
            </p:cNvSpPr>
            <p:nvPr/>
          </p:nvSpPr>
          <p:spPr>
            <a:xfrm>
              <a:off x="3464456" y="4611133"/>
              <a:ext cx="105378" cy="62542"/>
            </a:xfrm>
            <a:custGeom>
              <a:avLst/>
              <a:gdLst/>
              <a:ahLst/>
              <a:cxnLst/>
              <a:rect l="l" t="t" r="r" b="b"/>
              <a:pathLst>
                <a:path w="124460" h="72389">
                  <a:moveTo>
                    <a:pt x="62217" y="0"/>
                  </a:moveTo>
                  <a:lnTo>
                    <a:pt x="0" y="69202"/>
                  </a:lnTo>
                  <a:lnTo>
                    <a:pt x="124421" y="72390"/>
                  </a:lnTo>
                  <a:lnTo>
                    <a:pt x="62217" y="0"/>
                  </a:lnTo>
                  <a:close/>
                </a:path>
              </a:pathLst>
            </a:custGeom>
            <a:solidFill>
              <a:srgbClr val="FFFFFF"/>
            </a:solidFill>
          </p:spPr>
          <p:txBody>
            <a:bodyPr wrap="square" lIns="0" tIns="0" rIns="0" bIns="0" rtlCol="0"/>
            <a:lstStyle/>
            <a:p>
              <a:endParaRPr sz="1350"/>
            </a:p>
          </p:txBody>
        </p:sp>
        <p:sp>
          <p:nvSpPr>
            <p:cNvPr id="69" name="object 77"/>
            <p:cNvSpPr>
              <a:spLocks noChangeAspect="1"/>
            </p:cNvSpPr>
            <p:nvPr/>
          </p:nvSpPr>
          <p:spPr>
            <a:xfrm>
              <a:off x="3464456" y="4611133"/>
              <a:ext cx="105378" cy="62542"/>
            </a:xfrm>
            <a:custGeom>
              <a:avLst/>
              <a:gdLst/>
              <a:ahLst/>
              <a:cxnLst/>
              <a:rect l="l" t="t" r="r" b="b"/>
              <a:pathLst>
                <a:path w="124460" h="72389">
                  <a:moveTo>
                    <a:pt x="124421" y="72390"/>
                  </a:moveTo>
                  <a:lnTo>
                    <a:pt x="62217" y="0"/>
                  </a:lnTo>
                  <a:lnTo>
                    <a:pt x="0" y="69202"/>
                  </a:lnTo>
                </a:path>
              </a:pathLst>
            </a:custGeom>
            <a:ln w="9524">
              <a:solidFill>
                <a:srgbClr val="231F20"/>
              </a:solidFill>
            </a:ln>
          </p:spPr>
          <p:txBody>
            <a:bodyPr wrap="square" lIns="0" tIns="0" rIns="0" bIns="0" rtlCol="0"/>
            <a:lstStyle/>
            <a:p>
              <a:endParaRPr sz="1350"/>
            </a:p>
          </p:txBody>
        </p:sp>
        <p:sp>
          <p:nvSpPr>
            <p:cNvPr id="175" name="object 74"/>
            <p:cNvSpPr txBox="1">
              <a:spLocks noChangeAspect="1"/>
            </p:cNvSpPr>
            <p:nvPr/>
          </p:nvSpPr>
          <p:spPr>
            <a:xfrm>
              <a:off x="2425352" y="4672603"/>
              <a:ext cx="1497939" cy="334132"/>
            </a:xfrm>
            <a:prstGeom prst="rect">
              <a:avLst/>
            </a:prstGeom>
          </p:spPr>
          <p:txBody>
            <a:bodyPr vert="horz" wrap="square" lIns="0" tIns="10861" rIns="0" bIns="0" rtlCol="0">
              <a:spAutoFit/>
            </a:bodyPr>
            <a:lstStyle/>
            <a:p>
              <a:pPr marL="49417" marR="4344" indent="-39100">
                <a:spcBef>
                  <a:spcPts val="86"/>
                </a:spcBef>
              </a:pPr>
              <a:r>
                <a:rPr lang="en-US" sz="700" b="1" dirty="0">
                  <a:solidFill>
                    <a:srgbClr val="231F20"/>
                  </a:solidFill>
                  <a:latin typeface="Verdana" charset="0"/>
                  <a:ea typeface="Verdana" charset="0"/>
                  <a:cs typeface="Verdana" charset="0"/>
                </a:rPr>
                <a:t>“How much will the car </a:t>
              </a:r>
              <a:r>
                <a:rPr lang="en-US" sz="700" b="1" dirty="0" smtClean="0">
                  <a:solidFill>
                    <a:srgbClr val="231F20"/>
                  </a:solidFill>
                  <a:latin typeface="Verdana" charset="0"/>
                  <a:ea typeface="Verdana" charset="0"/>
                  <a:cs typeface="Verdana" charset="0"/>
                </a:rPr>
                <a:t>cost </a:t>
              </a:r>
              <a:r>
                <a:rPr lang="en-US" sz="700" b="1" dirty="0">
                  <a:solidFill>
                    <a:srgbClr val="231F20"/>
                  </a:solidFill>
                  <a:latin typeface="Verdana" charset="0"/>
                  <a:ea typeface="Verdana" charset="0"/>
                  <a:cs typeface="Verdana" charset="0"/>
                </a:rPr>
                <a:t>to fix? $500? I’m not </a:t>
              </a:r>
              <a:r>
                <a:rPr lang="en-US" sz="700" b="1" dirty="0" smtClean="0">
                  <a:solidFill>
                    <a:srgbClr val="231F20"/>
                  </a:solidFill>
                  <a:latin typeface="Verdana" charset="0"/>
                  <a:ea typeface="Verdana" charset="0"/>
                  <a:cs typeface="Verdana" charset="0"/>
                </a:rPr>
                <a:t>sure </a:t>
              </a:r>
              <a:r>
                <a:rPr lang="en-US" sz="700" b="1" dirty="0">
                  <a:solidFill>
                    <a:srgbClr val="231F20"/>
                  </a:solidFill>
                  <a:latin typeface="Verdana" charset="0"/>
                  <a:ea typeface="Verdana" charset="0"/>
                  <a:cs typeface="Verdana" charset="0"/>
                </a:rPr>
                <a:t>how we can afford this.”</a:t>
              </a:r>
            </a:p>
          </p:txBody>
        </p:sp>
      </p:grpSp>
      <p:grpSp>
        <p:nvGrpSpPr>
          <p:cNvPr id="255" name="Group 254"/>
          <p:cNvGrpSpPr/>
          <p:nvPr/>
        </p:nvGrpSpPr>
        <p:grpSpPr>
          <a:xfrm>
            <a:off x="4117968" y="1980255"/>
            <a:ext cx="360032" cy="252115"/>
            <a:chOff x="5027472" y="1938596"/>
            <a:chExt cx="471897" cy="330449"/>
          </a:xfrm>
        </p:grpSpPr>
        <p:sp>
          <p:nvSpPr>
            <p:cNvPr id="256" name="object 197"/>
            <p:cNvSpPr/>
            <p:nvPr/>
          </p:nvSpPr>
          <p:spPr>
            <a:xfrm>
              <a:off x="5088902" y="1944014"/>
              <a:ext cx="410209" cy="271145"/>
            </a:xfrm>
            <a:custGeom>
              <a:avLst/>
              <a:gdLst/>
              <a:ahLst/>
              <a:cxnLst/>
              <a:rect l="l" t="t" r="r" b="b"/>
              <a:pathLst>
                <a:path w="410210" h="271144">
                  <a:moveTo>
                    <a:pt x="0" y="270713"/>
                  </a:moveTo>
                  <a:lnTo>
                    <a:pt x="409841" y="270713"/>
                  </a:lnTo>
                  <a:lnTo>
                    <a:pt x="409841" y="0"/>
                  </a:lnTo>
                  <a:lnTo>
                    <a:pt x="0" y="0"/>
                  </a:lnTo>
                  <a:lnTo>
                    <a:pt x="0" y="270713"/>
                  </a:lnTo>
                  <a:close/>
                </a:path>
              </a:pathLst>
            </a:custGeom>
            <a:solidFill>
              <a:srgbClr val="C5C9CE"/>
            </a:solidFill>
          </p:spPr>
          <p:txBody>
            <a:bodyPr wrap="square" lIns="0" tIns="0" rIns="0" bIns="0" rtlCol="0"/>
            <a:lstStyle/>
            <a:p>
              <a:endParaRPr/>
            </a:p>
          </p:txBody>
        </p:sp>
        <p:sp>
          <p:nvSpPr>
            <p:cNvPr id="257" name="object 208"/>
            <p:cNvSpPr/>
            <p:nvPr/>
          </p:nvSpPr>
          <p:spPr>
            <a:xfrm>
              <a:off x="5076280" y="1947298"/>
              <a:ext cx="422909" cy="0"/>
            </a:xfrm>
            <a:custGeom>
              <a:avLst/>
              <a:gdLst/>
              <a:ahLst/>
              <a:cxnLst/>
              <a:rect l="l" t="t" r="r" b="b"/>
              <a:pathLst>
                <a:path w="422910">
                  <a:moveTo>
                    <a:pt x="0" y="0"/>
                  </a:moveTo>
                  <a:lnTo>
                    <a:pt x="422465" y="0"/>
                  </a:lnTo>
                </a:path>
              </a:pathLst>
            </a:custGeom>
            <a:ln w="17779">
              <a:solidFill>
                <a:srgbClr val="231F20"/>
              </a:solidFill>
            </a:ln>
          </p:spPr>
          <p:txBody>
            <a:bodyPr wrap="square" lIns="0" tIns="0" rIns="0" bIns="0" rtlCol="0"/>
            <a:lstStyle/>
            <a:p>
              <a:endParaRPr/>
            </a:p>
          </p:txBody>
        </p:sp>
        <p:sp>
          <p:nvSpPr>
            <p:cNvPr id="258" name="object 213"/>
            <p:cNvSpPr/>
            <p:nvPr/>
          </p:nvSpPr>
          <p:spPr>
            <a:xfrm>
              <a:off x="5077659" y="1938609"/>
              <a:ext cx="62230" cy="62230"/>
            </a:xfrm>
            <a:custGeom>
              <a:avLst/>
              <a:gdLst/>
              <a:ahLst/>
              <a:cxnLst/>
              <a:rect l="l" t="t" r="r" b="b"/>
              <a:pathLst>
                <a:path w="62229" h="62230">
                  <a:moveTo>
                    <a:pt x="62229" y="0"/>
                  </a:moveTo>
                  <a:lnTo>
                    <a:pt x="0" y="0"/>
                  </a:lnTo>
                  <a:lnTo>
                    <a:pt x="25" y="62217"/>
                  </a:lnTo>
                  <a:lnTo>
                    <a:pt x="9067" y="62217"/>
                  </a:lnTo>
                  <a:lnTo>
                    <a:pt x="29750" y="58030"/>
                  </a:lnTo>
                  <a:lnTo>
                    <a:pt x="46650" y="46618"/>
                  </a:lnTo>
                  <a:lnTo>
                    <a:pt x="49096" y="42989"/>
                  </a:lnTo>
                  <a:lnTo>
                    <a:pt x="18084" y="42989"/>
                  </a:lnTo>
                  <a:lnTo>
                    <a:pt x="18084" y="18072"/>
                  </a:lnTo>
                  <a:lnTo>
                    <a:pt x="60400" y="18072"/>
                  </a:lnTo>
                  <a:lnTo>
                    <a:pt x="62229" y="9017"/>
                  </a:lnTo>
                  <a:lnTo>
                    <a:pt x="62229" y="0"/>
                  </a:lnTo>
                  <a:close/>
                </a:path>
                <a:path w="62229" h="62230">
                  <a:moveTo>
                    <a:pt x="60400" y="18072"/>
                  </a:moveTo>
                  <a:lnTo>
                    <a:pt x="43014" y="18072"/>
                  </a:lnTo>
                  <a:lnTo>
                    <a:pt x="39448" y="26633"/>
                  </a:lnTo>
                  <a:lnTo>
                    <a:pt x="33874" y="33874"/>
                  </a:lnTo>
                  <a:lnTo>
                    <a:pt x="26637" y="39442"/>
                  </a:lnTo>
                  <a:lnTo>
                    <a:pt x="18084" y="42989"/>
                  </a:lnTo>
                  <a:lnTo>
                    <a:pt x="49096" y="42989"/>
                  </a:lnTo>
                  <a:lnTo>
                    <a:pt x="58048" y="29706"/>
                  </a:lnTo>
                  <a:lnTo>
                    <a:pt x="60400" y="18072"/>
                  </a:lnTo>
                  <a:close/>
                </a:path>
              </a:pathLst>
            </a:custGeom>
            <a:solidFill>
              <a:srgbClr val="231F20"/>
            </a:solidFill>
          </p:spPr>
          <p:txBody>
            <a:bodyPr wrap="square" lIns="0" tIns="0" rIns="0" bIns="0" rtlCol="0"/>
            <a:lstStyle/>
            <a:p>
              <a:endParaRPr/>
            </a:p>
          </p:txBody>
        </p:sp>
        <p:sp>
          <p:nvSpPr>
            <p:cNvPr id="259" name="object 215"/>
            <p:cNvSpPr/>
            <p:nvPr/>
          </p:nvSpPr>
          <p:spPr>
            <a:xfrm>
              <a:off x="5436504" y="1938596"/>
              <a:ext cx="62865" cy="62230"/>
            </a:xfrm>
            <a:custGeom>
              <a:avLst/>
              <a:gdLst/>
              <a:ahLst/>
              <a:cxnLst/>
              <a:rect l="l" t="t" r="r" b="b"/>
              <a:pathLst>
                <a:path w="62864" h="62230">
                  <a:moveTo>
                    <a:pt x="62242" y="0"/>
                  </a:moveTo>
                  <a:lnTo>
                    <a:pt x="0" y="0"/>
                  </a:lnTo>
                  <a:lnTo>
                    <a:pt x="0" y="9029"/>
                  </a:lnTo>
                  <a:lnTo>
                    <a:pt x="4188" y="29718"/>
                  </a:lnTo>
                  <a:lnTo>
                    <a:pt x="15603" y="46631"/>
                  </a:lnTo>
                  <a:lnTo>
                    <a:pt x="32516" y="58042"/>
                  </a:lnTo>
                  <a:lnTo>
                    <a:pt x="53200" y="62229"/>
                  </a:lnTo>
                  <a:lnTo>
                    <a:pt x="62242" y="62229"/>
                  </a:lnTo>
                  <a:lnTo>
                    <a:pt x="62242" y="43002"/>
                  </a:lnTo>
                  <a:lnTo>
                    <a:pt x="44183" y="43002"/>
                  </a:lnTo>
                  <a:lnTo>
                    <a:pt x="35617" y="39451"/>
                  </a:lnTo>
                  <a:lnTo>
                    <a:pt x="28371" y="33877"/>
                  </a:lnTo>
                  <a:lnTo>
                    <a:pt x="22802" y="26635"/>
                  </a:lnTo>
                  <a:lnTo>
                    <a:pt x="19265" y="18084"/>
                  </a:lnTo>
                  <a:lnTo>
                    <a:pt x="62242" y="18084"/>
                  </a:lnTo>
                  <a:lnTo>
                    <a:pt x="62242" y="0"/>
                  </a:lnTo>
                  <a:close/>
                </a:path>
                <a:path w="62864" h="62230">
                  <a:moveTo>
                    <a:pt x="62242" y="18084"/>
                  </a:moveTo>
                  <a:lnTo>
                    <a:pt x="44183" y="18084"/>
                  </a:lnTo>
                  <a:lnTo>
                    <a:pt x="44183" y="43002"/>
                  </a:lnTo>
                  <a:lnTo>
                    <a:pt x="62242" y="43002"/>
                  </a:lnTo>
                  <a:lnTo>
                    <a:pt x="62242" y="18084"/>
                  </a:lnTo>
                  <a:close/>
                </a:path>
              </a:pathLst>
            </a:custGeom>
            <a:solidFill>
              <a:srgbClr val="231F20"/>
            </a:solidFill>
          </p:spPr>
          <p:txBody>
            <a:bodyPr wrap="square" lIns="0" tIns="0" rIns="0" bIns="0" rtlCol="0"/>
            <a:lstStyle/>
            <a:p>
              <a:endParaRPr/>
            </a:p>
          </p:txBody>
        </p:sp>
        <p:grpSp>
          <p:nvGrpSpPr>
            <p:cNvPr id="260" name="Group 259"/>
            <p:cNvGrpSpPr/>
            <p:nvPr/>
          </p:nvGrpSpPr>
          <p:grpSpPr>
            <a:xfrm>
              <a:off x="5027472" y="1956188"/>
              <a:ext cx="471897" cy="312857"/>
              <a:chOff x="5027472" y="1956188"/>
              <a:chExt cx="471897" cy="312857"/>
            </a:xfrm>
          </p:grpSpPr>
          <p:sp>
            <p:nvSpPr>
              <p:cNvPr id="261" name="object 198"/>
              <p:cNvSpPr/>
              <p:nvPr/>
            </p:nvSpPr>
            <p:spPr>
              <a:xfrm>
                <a:off x="5027472" y="1997900"/>
                <a:ext cx="410209" cy="271145"/>
              </a:xfrm>
              <a:custGeom>
                <a:avLst/>
                <a:gdLst/>
                <a:ahLst/>
                <a:cxnLst/>
                <a:rect l="l" t="t" r="r" b="b"/>
                <a:pathLst>
                  <a:path w="410210" h="271144">
                    <a:moveTo>
                      <a:pt x="0" y="270713"/>
                    </a:moveTo>
                    <a:lnTo>
                      <a:pt x="409841" y="270713"/>
                    </a:lnTo>
                    <a:lnTo>
                      <a:pt x="409841" y="0"/>
                    </a:lnTo>
                    <a:lnTo>
                      <a:pt x="0" y="0"/>
                    </a:lnTo>
                    <a:lnTo>
                      <a:pt x="0" y="270713"/>
                    </a:lnTo>
                    <a:close/>
                  </a:path>
                </a:pathLst>
              </a:custGeom>
              <a:solidFill>
                <a:srgbClr val="64B3A0"/>
              </a:solidFill>
            </p:spPr>
            <p:txBody>
              <a:bodyPr wrap="square" lIns="0" tIns="0" rIns="0" bIns="0" rtlCol="0"/>
              <a:lstStyle/>
              <a:p>
                <a:endParaRPr/>
              </a:p>
            </p:txBody>
          </p:sp>
          <p:sp>
            <p:nvSpPr>
              <p:cNvPr id="262" name="object 199"/>
              <p:cNvSpPr/>
              <p:nvPr/>
            </p:nvSpPr>
            <p:spPr>
              <a:xfrm>
                <a:off x="5153204" y="2046351"/>
                <a:ext cx="166370" cy="166370"/>
              </a:xfrm>
              <a:custGeom>
                <a:avLst/>
                <a:gdLst/>
                <a:ahLst/>
                <a:cxnLst/>
                <a:rect l="l" t="t" r="r" b="b"/>
                <a:pathLst>
                  <a:path w="166370" h="166369">
                    <a:moveTo>
                      <a:pt x="83045" y="0"/>
                    </a:moveTo>
                    <a:lnTo>
                      <a:pt x="50717" y="6527"/>
                    </a:lnTo>
                    <a:lnTo>
                      <a:pt x="24320" y="24326"/>
                    </a:lnTo>
                    <a:lnTo>
                      <a:pt x="6525" y="50727"/>
                    </a:lnTo>
                    <a:lnTo>
                      <a:pt x="0" y="83058"/>
                    </a:lnTo>
                    <a:lnTo>
                      <a:pt x="6525" y="115380"/>
                    </a:lnTo>
                    <a:lnTo>
                      <a:pt x="24320" y="141778"/>
                    </a:lnTo>
                    <a:lnTo>
                      <a:pt x="50717" y="159576"/>
                    </a:lnTo>
                    <a:lnTo>
                      <a:pt x="83045" y="166103"/>
                    </a:lnTo>
                    <a:lnTo>
                      <a:pt x="115373" y="159576"/>
                    </a:lnTo>
                    <a:lnTo>
                      <a:pt x="141770" y="141778"/>
                    </a:lnTo>
                    <a:lnTo>
                      <a:pt x="159565" y="115380"/>
                    </a:lnTo>
                    <a:lnTo>
                      <a:pt x="166090" y="83058"/>
                    </a:lnTo>
                    <a:lnTo>
                      <a:pt x="159565" y="50727"/>
                    </a:lnTo>
                    <a:lnTo>
                      <a:pt x="141770" y="24326"/>
                    </a:lnTo>
                    <a:lnTo>
                      <a:pt x="115373" y="6527"/>
                    </a:lnTo>
                    <a:lnTo>
                      <a:pt x="83045" y="0"/>
                    </a:lnTo>
                    <a:close/>
                  </a:path>
                </a:pathLst>
              </a:custGeom>
              <a:solidFill>
                <a:srgbClr val="F5F6F7"/>
              </a:solidFill>
            </p:spPr>
            <p:txBody>
              <a:bodyPr wrap="square" lIns="0" tIns="0" rIns="0" bIns="0" rtlCol="0"/>
              <a:lstStyle/>
              <a:p>
                <a:endParaRPr/>
              </a:p>
            </p:txBody>
          </p:sp>
          <p:sp>
            <p:nvSpPr>
              <p:cNvPr id="263" name="object 200"/>
              <p:cNvSpPr/>
              <p:nvPr/>
            </p:nvSpPr>
            <p:spPr>
              <a:xfrm>
                <a:off x="5027472" y="2250439"/>
                <a:ext cx="422909" cy="17780"/>
              </a:xfrm>
              <a:custGeom>
                <a:avLst/>
                <a:gdLst/>
                <a:ahLst/>
                <a:cxnLst/>
                <a:rect l="l" t="t" r="r" b="b"/>
                <a:pathLst>
                  <a:path w="422910" h="17780">
                    <a:moveTo>
                      <a:pt x="0" y="17779"/>
                    </a:moveTo>
                    <a:lnTo>
                      <a:pt x="422427" y="17779"/>
                    </a:lnTo>
                    <a:lnTo>
                      <a:pt x="422427" y="0"/>
                    </a:lnTo>
                    <a:lnTo>
                      <a:pt x="0" y="0"/>
                    </a:lnTo>
                    <a:lnTo>
                      <a:pt x="0" y="17779"/>
                    </a:lnTo>
                    <a:close/>
                  </a:path>
                </a:pathLst>
              </a:custGeom>
              <a:solidFill>
                <a:srgbClr val="231F20"/>
              </a:solidFill>
            </p:spPr>
            <p:txBody>
              <a:bodyPr wrap="square" lIns="0" tIns="0" rIns="0" bIns="0" rtlCol="0"/>
              <a:lstStyle/>
              <a:p>
                <a:endParaRPr/>
              </a:p>
            </p:txBody>
          </p:sp>
          <p:sp>
            <p:nvSpPr>
              <p:cNvPr id="264" name="object 201"/>
              <p:cNvSpPr/>
              <p:nvPr/>
            </p:nvSpPr>
            <p:spPr>
              <a:xfrm>
                <a:off x="5027472" y="2005329"/>
                <a:ext cx="18415" cy="245110"/>
              </a:xfrm>
              <a:custGeom>
                <a:avLst/>
                <a:gdLst/>
                <a:ahLst/>
                <a:cxnLst/>
                <a:rect l="l" t="t" r="r" b="b"/>
                <a:pathLst>
                  <a:path w="18414" h="245110">
                    <a:moveTo>
                      <a:pt x="0" y="245110"/>
                    </a:moveTo>
                    <a:lnTo>
                      <a:pt x="18084" y="245110"/>
                    </a:lnTo>
                    <a:lnTo>
                      <a:pt x="18084" y="0"/>
                    </a:lnTo>
                    <a:lnTo>
                      <a:pt x="0" y="0"/>
                    </a:lnTo>
                    <a:lnTo>
                      <a:pt x="0" y="245110"/>
                    </a:lnTo>
                    <a:close/>
                  </a:path>
                </a:pathLst>
              </a:custGeom>
              <a:solidFill>
                <a:srgbClr val="231F20"/>
              </a:solidFill>
            </p:spPr>
            <p:txBody>
              <a:bodyPr wrap="square" lIns="0" tIns="0" rIns="0" bIns="0" rtlCol="0"/>
              <a:lstStyle/>
              <a:p>
                <a:endParaRPr/>
              </a:p>
            </p:txBody>
          </p:sp>
          <p:sp>
            <p:nvSpPr>
              <p:cNvPr id="265" name="object 202"/>
              <p:cNvSpPr/>
              <p:nvPr/>
            </p:nvSpPr>
            <p:spPr>
              <a:xfrm>
                <a:off x="5027472" y="1996439"/>
                <a:ext cx="422909" cy="0"/>
              </a:xfrm>
              <a:custGeom>
                <a:avLst/>
                <a:gdLst/>
                <a:ahLst/>
                <a:cxnLst/>
                <a:rect l="l" t="t" r="r" b="b"/>
                <a:pathLst>
                  <a:path w="422910">
                    <a:moveTo>
                      <a:pt x="0" y="0"/>
                    </a:moveTo>
                    <a:lnTo>
                      <a:pt x="422427" y="0"/>
                    </a:lnTo>
                  </a:path>
                </a:pathLst>
              </a:custGeom>
              <a:ln w="17779">
                <a:solidFill>
                  <a:srgbClr val="231F20"/>
                </a:solidFill>
              </a:ln>
            </p:spPr>
            <p:txBody>
              <a:bodyPr wrap="square" lIns="0" tIns="0" rIns="0" bIns="0" rtlCol="0"/>
              <a:lstStyle/>
              <a:p>
                <a:endParaRPr/>
              </a:p>
            </p:txBody>
          </p:sp>
          <p:sp>
            <p:nvSpPr>
              <p:cNvPr id="266" name="object 203"/>
              <p:cNvSpPr/>
              <p:nvPr/>
            </p:nvSpPr>
            <p:spPr>
              <a:xfrm>
                <a:off x="5440890" y="2005482"/>
                <a:ext cx="0" cy="245745"/>
              </a:xfrm>
              <a:custGeom>
                <a:avLst/>
                <a:gdLst/>
                <a:ahLst/>
                <a:cxnLst/>
                <a:rect l="l" t="t" r="r" b="b"/>
                <a:pathLst>
                  <a:path h="245744">
                    <a:moveTo>
                      <a:pt x="0" y="0"/>
                    </a:moveTo>
                    <a:lnTo>
                      <a:pt x="0" y="245346"/>
                    </a:lnTo>
                  </a:path>
                </a:pathLst>
              </a:custGeom>
              <a:ln w="18022">
                <a:solidFill>
                  <a:srgbClr val="231F20"/>
                </a:solidFill>
              </a:ln>
            </p:spPr>
            <p:txBody>
              <a:bodyPr wrap="square" lIns="0" tIns="0" rIns="0" bIns="0" rtlCol="0"/>
              <a:lstStyle/>
              <a:p>
                <a:endParaRPr/>
              </a:p>
            </p:txBody>
          </p:sp>
          <p:sp>
            <p:nvSpPr>
              <p:cNvPr id="267" name="object 204"/>
              <p:cNvSpPr/>
              <p:nvPr/>
            </p:nvSpPr>
            <p:spPr>
              <a:xfrm>
                <a:off x="5027474" y="2250828"/>
                <a:ext cx="422909" cy="17780"/>
              </a:xfrm>
              <a:custGeom>
                <a:avLst/>
                <a:gdLst/>
                <a:ahLst/>
                <a:cxnLst/>
                <a:rect l="l" t="t" r="r" b="b"/>
                <a:pathLst>
                  <a:path w="422910" h="17780">
                    <a:moveTo>
                      <a:pt x="0" y="17779"/>
                    </a:moveTo>
                    <a:lnTo>
                      <a:pt x="422427" y="17779"/>
                    </a:lnTo>
                    <a:lnTo>
                      <a:pt x="422427" y="0"/>
                    </a:lnTo>
                    <a:lnTo>
                      <a:pt x="0" y="0"/>
                    </a:lnTo>
                    <a:lnTo>
                      <a:pt x="0" y="17779"/>
                    </a:lnTo>
                    <a:close/>
                  </a:path>
                </a:pathLst>
              </a:custGeom>
              <a:solidFill>
                <a:srgbClr val="231F20"/>
              </a:solidFill>
            </p:spPr>
            <p:txBody>
              <a:bodyPr wrap="square" lIns="0" tIns="0" rIns="0" bIns="0" rtlCol="0"/>
              <a:lstStyle/>
              <a:p>
                <a:endParaRPr/>
              </a:p>
            </p:txBody>
          </p:sp>
          <p:sp>
            <p:nvSpPr>
              <p:cNvPr id="268" name="object 205"/>
              <p:cNvSpPr/>
              <p:nvPr/>
            </p:nvSpPr>
            <p:spPr>
              <a:xfrm>
                <a:off x="5027474" y="2005718"/>
                <a:ext cx="18415" cy="245110"/>
              </a:xfrm>
              <a:custGeom>
                <a:avLst/>
                <a:gdLst/>
                <a:ahLst/>
                <a:cxnLst/>
                <a:rect l="l" t="t" r="r" b="b"/>
                <a:pathLst>
                  <a:path w="18414" h="245110">
                    <a:moveTo>
                      <a:pt x="0" y="245110"/>
                    </a:moveTo>
                    <a:lnTo>
                      <a:pt x="18084" y="245110"/>
                    </a:lnTo>
                    <a:lnTo>
                      <a:pt x="18084" y="0"/>
                    </a:lnTo>
                    <a:lnTo>
                      <a:pt x="0" y="0"/>
                    </a:lnTo>
                    <a:lnTo>
                      <a:pt x="0" y="245110"/>
                    </a:lnTo>
                    <a:close/>
                  </a:path>
                </a:pathLst>
              </a:custGeom>
              <a:solidFill>
                <a:srgbClr val="231F20"/>
              </a:solidFill>
            </p:spPr>
            <p:txBody>
              <a:bodyPr wrap="square" lIns="0" tIns="0" rIns="0" bIns="0" rtlCol="0"/>
              <a:lstStyle/>
              <a:p>
                <a:endParaRPr/>
              </a:p>
            </p:txBody>
          </p:sp>
          <p:sp>
            <p:nvSpPr>
              <p:cNvPr id="269" name="object 206"/>
              <p:cNvSpPr/>
              <p:nvPr/>
            </p:nvSpPr>
            <p:spPr>
              <a:xfrm>
                <a:off x="5027474" y="1996828"/>
                <a:ext cx="67310" cy="0"/>
              </a:xfrm>
              <a:custGeom>
                <a:avLst/>
                <a:gdLst/>
                <a:ahLst/>
                <a:cxnLst/>
                <a:rect l="l" t="t" r="r" b="b"/>
                <a:pathLst>
                  <a:path w="67310">
                    <a:moveTo>
                      <a:pt x="0" y="0"/>
                    </a:moveTo>
                    <a:lnTo>
                      <a:pt x="66878" y="0"/>
                    </a:lnTo>
                  </a:path>
                </a:pathLst>
              </a:custGeom>
              <a:ln w="17780">
                <a:solidFill>
                  <a:srgbClr val="231F20"/>
                </a:solidFill>
              </a:ln>
            </p:spPr>
            <p:txBody>
              <a:bodyPr wrap="square" lIns="0" tIns="0" rIns="0" bIns="0" rtlCol="0"/>
              <a:lstStyle/>
              <a:p>
                <a:endParaRPr/>
              </a:p>
            </p:txBody>
          </p:sp>
          <p:sp>
            <p:nvSpPr>
              <p:cNvPr id="270" name="object 207"/>
              <p:cNvSpPr/>
              <p:nvPr/>
            </p:nvSpPr>
            <p:spPr>
              <a:xfrm>
                <a:off x="5076280" y="1972063"/>
                <a:ext cx="18415" cy="0"/>
              </a:xfrm>
              <a:custGeom>
                <a:avLst/>
                <a:gdLst/>
                <a:ahLst/>
                <a:cxnLst/>
                <a:rect l="l" t="t" r="r" b="b"/>
                <a:pathLst>
                  <a:path w="18414">
                    <a:moveTo>
                      <a:pt x="0" y="0"/>
                    </a:moveTo>
                    <a:lnTo>
                      <a:pt x="18072" y="0"/>
                    </a:lnTo>
                  </a:path>
                </a:pathLst>
              </a:custGeom>
              <a:ln w="31750">
                <a:solidFill>
                  <a:srgbClr val="231F20"/>
                </a:solidFill>
              </a:ln>
            </p:spPr>
            <p:txBody>
              <a:bodyPr wrap="square" lIns="0" tIns="0" rIns="0" bIns="0" rtlCol="0"/>
              <a:lstStyle/>
              <a:p>
                <a:endParaRPr/>
              </a:p>
            </p:txBody>
          </p:sp>
          <p:sp>
            <p:nvSpPr>
              <p:cNvPr id="271" name="object 209"/>
              <p:cNvSpPr/>
              <p:nvPr/>
            </p:nvSpPr>
            <p:spPr>
              <a:xfrm>
                <a:off x="5431880" y="2210823"/>
                <a:ext cx="67310" cy="0"/>
              </a:xfrm>
              <a:custGeom>
                <a:avLst/>
                <a:gdLst/>
                <a:ahLst/>
                <a:cxnLst/>
                <a:rect l="l" t="t" r="r" b="b"/>
                <a:pathLst>
                  <a:path w="67310">
                    <a:moveTo>
                      <a:pt x="0" y="0"/>
                    </a:moveTo>
                    <a:lnTo>
                      <a:pt x="66865" y="0"/>
                    </a:lnTo>
                  </a:path>
                </a:pathLst>
              </a:custGeom>
              <a:ln w="19050">
                <a:solidFill>
                  <a:srgbClr val="231F20"/>
                </a:solidFill>
              </a:ln>
            </p:spPr>
            <p:txBody>
              <a:bodyPr wrap="square" lIns="0" tIns="0" rIns="0" bIns="0" rtlCol="0"/>
              <a:lstStyle/>
              <a:p>
                <a:endParaRPr/>
              </a:p>
            </p:txBody>
          </p:sp>
          <p:sp>
            <p:nvSpPr>
              <p:cNvPr id="272" name="object 210"/>
              <p:cNvSpPr/>
              <p:nvPr/>
            </p:nvSpPr>
            <p:spPr>
              <a:xfrm>
                <a:off x="5489722" y="1956188"/>
                <a:ext cx="0" cy="245110"/>
              </a:xfrm>
              <a:custGeom>
                <a:avLst/>
                <a:gdLst/>
                <a:ahLst/>
                <a:cxnLst/>
                <a:rect l="l" t="t" r="r" b="b"/>
                <a:pathLst>
                  <a:path h="245110">
                    <a:moveTo>
                      <a:pt x="0" y="0"/>
                    </a:moveTo>
                    <a:lnTo>
                      <a:pt x="0" y="245110"/>
                    </a:lnTo>
                  </a:path>
                </a:pathLst>
              </a:custGeom>
              <a:ln w="18046">
                <a:solidFill>
                  <a:srgbClr val="231F20"/>
                </a:solidFill>
              </a:ln>
            </p:spPr>
            <p:txBody>
              <a:bodyPr wrap="square" lIns="0" tIns="0" rIns="0" bIns="0" rtlCol="0"/>
              <a:lstStyle/>
              <a:p>
                <a:endParaRPr/>
              </a:p>
            </p:txBody>
          </p:sp>
          <p:sp>
            <p:nvSpPr>
              <p:cNvPr id="273" name="object 211"/>
              <p:cNvSpPr/>
              <p:nvPr/>
            </p:nvSpPr>
            <p:spPr>
              <a:xfrm>
                <a:off x="5142487" y="2031808"/>
                <a:ext cx="192405" cy="192405"/>
              </a:xfrm>
              <a:custGeom>
                <a:avLst/>
                <a:gdLst/>
                <a:ahLst/>
                <a:cxnLst/>
                <a:rect l="l" t="t" r="r" b="b"/>
                <a:pathLst>
                  <a:path w="192404" h="192405">
                    <a:moveTo>
                      <a:pt x="96227" y="0"/>
                    </a:moveTo>
                    <a:lnTo>
                      <a:pt x="58812" y="7573"/>
                    </a:lnTo>
                    <a:lnTo>
                      <a:pt x="28220" y="28213"/>
                    </a:lnTo>
                    <a:lnTo>
                      <a:pt x="7575" y="58796"/>
                    </a:lnTo>
                    <a:lnTo>
                      <a:pt x="0" y="96202"/>
                    </a:lnTo>
                    <a:lnTo>
                      <a:pt x="7575" y="133599"/>
                    </a:lnTo>
                    <a:lnTo>
                      <a:pt x="28220" y="164174"/>
                    </a:lnTo>
                    <a:lnTo>
                      <a:pt x="58812" y="184808"/>
                    </a:lnTo>
                    <a:lnTo>
                      <a:pt x="96227" y="192379"/>
                    </a:lnTo>
                    <a:lnTo>
                      <a:pt x="133620" y="184808"/>
                    </a:lnTo>
                    <a:lnTo>
                      <a:pt x="149119" y="174345"/>
                    </a:lnTo>
                    <a:lnTo>
                      <a:pt x="96227" y="174345"/>
                    </a:lnTo>
                    <a:lnTo>
                      <a:pt x="65838" y="168195"/>
                    </a:lnTo>
                    <a:lnTo>
                      <a:pt x="40997" y="151433"/>
                    </a:lnTo>
                    <a:lnTo>
                      <a:pt x="24234" y="126591"/>
                    </a:lnTo>
                    <a:lnTo>
                      <a:pt x="18084" y="96202"/>
                    </a:lnTo>
                    <a:lnTo>
                      <a:pt x="24234" y="65820"/>
                    </a:lnTo>
                    <a:lnTo>
                      <a:pt x="40997" y="40982"/>
                    </a:lnTo>
                    <a:lnTo>
                      <a:pt x="65838" y="24222"/>
                    </a:lnTo>
                    <a:lnTo>
                      <a:pt x="96227" y="18072"/>
                    </a:lnTo>
                    <a:lnTo>
                      <a:pt x="149173" y="18072"/>
                    </a:lnTo>
                    <a:lnTo>
                      <a:pt x="133620" y="7571"/>
                    </a:lnTo>
                    <a:lnTo>
                      <a:pt x="96227" y="0"/>
                    </a:lnTo>
                    <a:close/>
                  </a:path>
                  <a:path w="192404" h="192405">
                    <a:moveTo>
                      <a:pt x="149173" y="18072"/>
                    </a:moveTo>
                    <a:lnTo>
                      <a:pt x="96227" y="18072"/>
                    </a:lnTo>
                    <a:lnTo>
                      <a:pt x="126610" y="24222"/>
                    </a:lnTo>
                    <a:lnTo>
                      <a:pt x="151439" y="40982"/>
                    </a:lnTo>
                    <a:lnTo>
                      <a:pt x="168188" y="65820"/>
                    </a:lnTo>
                    <a:lnTo>
                      <a:pt x="174332" y="96202"/>
                    </a:lnTo>
                    <a:lnTo>
                      <a:pt x="168190" y="126591"/>
                    </a:lnTo>
                    <a:lnTo>
                      <a:pt x="151444" y="151433"/>
                    </a:lnTo>
                    <a:lnTo>
                      <a:pt x="126616" y="168195"/>
                    </a:lnTo>
                    <a:lnTo>
                      <a:pt x="96227" y="174345"/>
                    </a:lnTo>
                    <a:lnTo>
                      <a:pt x="149119" y="174345"/>
                    </a:lnTo>
                    <a:lnTo>
                      <a:pt x="164187" y="164174"/>
                    </a:lnTo>
                    <a:lnTo>
                      <a:pt x="184812" y="133599"/>
                    </a:lnTo>
                    <a:lnTo>
                      <a:pt x="192379" y="96202"/>
                    </a:lnTo>
                    <a:lnTo>
                      <a:pt x="184812" y="58791"/>
                    </a:lnTo>
                    <a:lnTo>
                      <a:pt x="164187" y="28208"/>
                    </a:lnTo>
                    <a:lnTo>
                      <a:pt x="149173" y="18072"/>
                    </a:lnTo>
                    <a:close/>
                  </a:path>
                </a:pathLst>
              </a:custGeom>
              <a:solidFill>
                <a:srgbClr val="231F20"/>
              </a:solidFill>
            </p:spPr>
            <p:txBody>
              <a:bodyPr wrap="square" lIns="0" tIns="0" rIns="0" bIns="0" rtlCol="0"/>
              <a:lstStyle/>
              <a:p>
                <a:endParaRPr/>
              </a:p>
            </p:txBody>
          </p:sp>
          <p:sp>
            <p:nvSpPr>
              <p:cNvPr id="274" name="object 212"/>
              <p:cNvSpPr/>
              <p:nvPr/>
            </p:nvSpPr>
            <p:spPr>
              <a:xfrm>
                <a:off x="5027475" y="1987410"/>
                <a:ext cx="62230" cy="62230"/>
              </a:xfrm>
              <a:custGeom>
                <a:avLst/>
                <a:gdLst/>
                <a:ahLst/>
                <a:cxnLst/>
                <a:rect l="l" t="t" r="r" b="b"/>
                <a:pathLst>
                  <a:path w="62229" h="62230">
                    <a:moveTo>
                      <a:pt x="62217" y="0"/>
                    </a:moveTo>
                    <a:lnTo>
                      <a:pt x="0" y="0"/>
                    </a:lnTo>
                    <a:lnTo>
                      <a:pt x="0" y="62217"/>
                    </a:lnTo>
                    <a:lnTo>
                      <a:pt x="9016" y="62217"/>
                    </a:lnTo>
                    <a:lnTo>
                      <a:pt x="29718" y="58030"/>
                    </a:lnTo>
                    <a:lnTo>
                      <a:pt x="46632" y="46620"/>
                    </a:lnTo>
                    <a:lnTo>
                      <a:pt x="49073" y="43002"/>
                    </a:lnTo>
                    <a:lnTo>
                      <a:pt x="18084" y="43002"/>
                    </a:lnTo>
                    <a:lnTo>
                      <a:pt x="18084" y="18084"/>
                    </a:lnTo>
                    <a:lnTo>
                      <a:pt x="60388" y="18084"/>
                    </a:lnTo>
                    <a:lnTo>
                      <a:pt x="62217" y="9029"/>
                    </a:lnTo>
                    <a:lnTo>
                      <a:pt x="62217" y="0"/>
                    </a:lnTo>
                    <a:close/>
                  </a:path>
                  <a:path w="62229" h="62230">
                    <a:moveTo>
                      <a:pt x="60388" y="18084"/>
                    </a:moveTo>
                    <a:lnTo>
                      <a:pt x="42989" y="18084"/>
                    </a:lnTo>
                    <a:lnTo>
                      <a:pt x="39449" y="26632"/>
                    </a:lnTo>
                    <a:lnTo>
                      <a:pt x="33875" y="33877"/>
                    </a:lnTo>
                    <a:lnTo>
                      <a:pt x="26632" y="39455"/>
                    </a:lnTo>
                    <a:lnTo>
                      <a:pt x="18084" y="43002"/>
                    </a:lnTo>
                    <a:lnTo>
                      <a:pt x="49073" y="43002"/>
                    </a:lnTo>
                    <a:lnTo>
                      <a:pt x="58039" y="29711"/>
                    </a:lnTo>
                    <a:lnTo>
                      <a:pt x="60388" y="18084"/>
                    </a:lnTo>
                    <a:close/>
                  </a:path>
                </a:pathLst>
              </a:custGeom>
              <a:solidFill>
                <a:srgbClr val="231F20"/>
              </a:solidFill>
            </p:spPr>
            <p:txBody>
              <a:bodyPr wrap="square" lIns="0" tIns="0" rIns="0" bIns="0" rtlCol="0"/>
              <a:lstStyle/>
              <a:p>
                <a:endParaRPr/>
              </a:p>
            </p:txBody>
          </p:sp>
          <p:sp>
            <p:nvSpPr>
              <p:cNvPr id="275" name="object 214"/>
              <p:cNvSpPr/>
              <p:nvPr/>
            </p:nvSpPr>
            <p:spPr>
              <a:xfrm>
                <a:off x="5387747" y="1987410"/>
                <a:ext cx="62230" cy="62230"/>
              </a:xfrm>
              <a:custGeom>
                <a:avLst/>
                <a:gdLst/>
                <a:ahLst/>
                <a:cxnLst/>
                <a:rect l="l" t="t" r="r" b="b"/>
                <a:pathLst>
                  <a:path w="62229" h="62230">
                    <a:moveTo>
                      <a:pt x="62166" y="0"/>
                    </a:moveTo>
                    <a:lnTo>
                      <a:pt x="0" y="0"/>
                    </a:lnTo>
                    <a:lnTo>
                      <a:pt x="0" y="9029"/>
                    </a:lnTo>
                    <a:lnTo>
                      <a:pt x="4182" y="29711"/>
                    </a:lnTo>
                    <a:lnTo>
                      <a:pt x="15582" y="46620"/>
                    </a:lnTo>
                    <a:lnTo>
                      <a:pt x="32479" y="58030"/>
                    </a:lnTo>
                    <a:lnTo>
                      <a:pt x="53149" y="62217"/>
                    </a:lnTo>
                    <a:lnTo>
                      <a:pt x="62166" y="62217"/>
                    </a:lnTo>
                    <a:lnTo>
                      <a:pt x="62166" y="43002"/>
                    </a:lnTo>
                    <a:lnTo>
                      <a:pt x="44132" y="43002"/>
                    </a:lnTo>
                    <a:lnTo>
                      <a:pt x="35586" y="39455"/>
                    </a:lnTo>
                    <a:lnTo>
                      <a:pt x="28344" y="33877"/>
                    </a:lnTo>
                    <a:lnTo>
                      <a:pt x="22767" y="26632"/>
                    </a:lnTo>
                    <a:lnTo>
                      <a:pt x="19215" y="18084"/>
                    </a:lnTo>
                    <a:lnTo>
                      <a:pt x="62166" y="18084"/>
                    </a:lnTo>
                    <a:lnTo>
                      <a:pt x="62166" y="0"/>
                    </a:lnTo>
                    <a:close/>
                  </a:path>
                  <a:path w="62229" h="62230">
                    <a:moveTo>
                      <a:pt x="62166" y="18084"/>
                    </a:moveTo>
                    <a:lnTo>
                      <a:pt x="44132" y="18084"/>
                    </a:lnTo>
                    <a:lnTo>
                      <a:pt x="44132" y="43002"/>
                    </a:lnTo>
                    <a:lnTo>
                      <a:pt x="62166" y="43002"/>
                    </a:lnTo>
                    <a:lnTo>
                      <a:pt x="62166" y="18084"/>
                    </a:lnTo>
                    <a:close/>
                  </a:path>
                </a:pathLst>
              </a:custGeom>
              <a:solidFill>
                <a:srgbClr val="231F20"/>
              </a:solidFill>
            </p:spPr>
            <p:txBody>
              <a:bodyPr wrap="square" lIns="0" tIns="0" rIns="0" bIns="0" rtlCol="0"/>
              <a:lstStyle/>
              <a:p>
                <a:endParaRPr/>
              </a:p>
            </p:txBody>
          </p:sp>
          <p:sp>
            <p:nvSpPr>
              <p:cNvPr id="276" name="object 216"/>
              <p:cNvSpPr/>
              <p:nvPr/>
            </p:nvSpPr>
            <p:spPr>
              <a:xfrm>
                <a:off x="5027472" y="2206404"/>
                <a:ext cx="62230" cy="62230"/>
              </a:xfrm>
              <a:custGeom>
                <a:avLst/>
                <a:gdLst/>
                <a:ahLst/>
                <a:cxnLst/>
                <a:rect l="l" t="t" r="r" b="b"/>
                <a:pathLst>
                  <a:path w="62229" h="62230">
                    <a:moveTo>
                      <a:pt x="9016" y="0"/>
                    </a:moveTo>
                    <a:lnTo>
                      <a:pt x="0" y="0"/>
                    </a:lnTo>
                    <a:lnTo>
                      <a:pt x="0" y="62204"/>
                    </a:lnTo>
                    <a:lnTo>
                      <a:pt x="62229" y="62204"/>
                    </a:lnTo>
                    <a:lnTo>
                      <a:pt x="62229" y="53149"/>
                    </a:lnTo>
                    <a:lnTo>
                      <a:pt x="60403" y="44145"/>
                    </a:lnTo>
                    <a:lnTo>
                      <a:pt x="18084" y="44145"/>
                    </a:lnTo>
                    <a:lnTo>
                      <a:pt x="18084" y="19202"/>
                    </a:lnTo>
                    <a:lnTo>
                      <a:pt x="49062" y="19202"/>
                    </a:lnTo>
                    <a:lnTo>
                      <a:pt x="46615" y="15582"/>
                    </a:lnTo>
                    <a:lnTo>
                      <a:pt x="29697" y="4182"/>
                    </a:lnTo>
                    <a:lnTo>
                      <a:pt x="9016" y="0"/>
                    </a:lnTo>
                    <a:close/>
                  </a:path>
                  <a:path w="62229" h="62230">
                    <a:moveTo>
                      <a:pt x="49062" y="19202"/>
                    </a:moveTo>
                    <a:lnTo>
                      <a:pt x="18084" y="19202"/>
                    </a:lnTo>
                    <a:lnTo>
                      <a:pt x="26632" y="22756"/>
                    </a:lnTo>
                    <a:lnTo>
                      <a:pt x="33875" y="28330"/>
                    </a:lnTo>
                    <a:lnTo>
                      <a:pt x="39449" y="35575"/>
                    </a:lnTo>
                    <a:lnTo>
                      <a:pt x="42989" y="44145"/>
                    </a:lnTo>
                    <a:lnTo>
                      <a:pt x="60403" y="44145"/>
                    </a:lnTo>
                    <a:lnTo>
                      <a:pt x="58037" y="32479"/>
                    </a:lnTo>
                    <a:lnTo>
                      <a:pt x="49062" y="19202"/>
                    </a:lnTo>
                    <a:close/>
                  </a:path>
                </a:pathLst>
              </a:custGeom>
              <a:solidFill>
                <a:srgbClr val="231F20"/>
              </a:solidFill>
            </p:spPr>
            <p:txBody>
              <a:bodyPr wrap="square" lIns="0" tIns="0" rIns="0" bIns="0" rtlCol="0"/>
              <a:lstStyle/>
              <a:p>
                <a:endParaRPr/>
              </a:p>
            </p:txBody>
          </p:sp>
          <p:sp>
            <p:nvSpPr>
              <p:cNvPr id="277" name="object 217"/>
              <p:cNvSpPr/>
              <p:nvPr/>
            </p:nvSpPr>
            <p:spPr>
              <a:xfrm>
                <a:off x="5387747" y="2206404"/>
                <a:ext cx="62230" cy="62230"/>
              </a:xfrm>
              <a:custGeom>
                <a:avLst/>
                <a:gdLst/>
                <a:ahLst/>
                <a:cxnLst/>
                <a:rect l="l" t="t" r="r" b="b"/>
                <a:pathLst>
                  <a:path w="62229" h="62230">
                    <a:moveTo>
                      <a:pt x="62153" y="0"/>
                    </a:moveTo>
                    <a:lnTo>
                      <a:pt x="53149" y="0"/>
                    </a:lnTo>
                    <a:lnTo>
                      <a:pt x="32479" y="4182"/>
                    </a:lnTo>
                    <a:lnTo>
                      <a:pt x="15582" y="15582"/>
                    </a:lnTo>
                    <a:lnTo>
                      <a:pt x="4182" y="32479"/>
                    </a:lnTo>
                    <a:lnTo>
                      <a:pt x="0" y="53149"/>
                    </a:lnTo>
                    <a:lnTo>
                      <a:pt x="0" y="62204"/>
                    </a:lnTo>
                    <a:lnTo>
                      <a:pt x="62153" y="62204"/>
                    </a:lnTo>
                    <a:lnTo>
                      <a:pt x="62153" y="44145"/>
                    </a:lnTo>
                    <a:lnTo>
                      <a:pt x="19215" y="44145"/>
                    </a:lnTo>
                    <a:lnTo>
                      <a:pt x="22765" y="35575"/>
                    </a:lnTo>
                    <a:lnTo>
                      <a:pt x="28340" y="28330"/>
                    </a:lnTo>
                    <a:lnTo>
                      <a:pt x="35581" y="22756"/>
                    </a:lnTo>
                    <a:lnTo>
                      <a:pt x="44132" y="19202"/>
                    </a:lnTo>
                    <a:lnTo>
                      <a:pt x="62153" y="19202"/>
                    </a:lnTo>
                    <a:lnTo>
                      <a:pt x="62153" y="0"/>
                    </a:lnTo>
                    <a:close/>
                  </a:path>
                  <a:path w="62229" h="62230">
                    <a:moveTo>
                      <a:pt x="62153" y="19202"/>
                    </a:moveTo>
                    <a:lnTo>
                      <a:pt x="44132" y="19202"/>
                    </a:lnTo>
                    <a:lnTo>
                      <a:pt x="44132" y="44145"/>
                    </a:lnTo>
                    <a:lnTo>
                      <a:pt x="62153" y="44145"/>
                    </a:lnTo>
                    <a:lnTo>
                      <a:pt x="62153" y="19202"/>
                    </a:lnTo>
                    <a:close/>
                  </a:path>
                </a:pathLst>
              </a:custGeom>
              <a:solidFill>
                <a:srgbClr val="231F20"/>
              </a:solidFill>
            </p:spPr>
            <p:txBody>
              <a:bodyPr wrap="square" lIns="0" tIns="0" rIns="0" bIns="0" rtlCol="0"/>
              <a:lstStyle/>
              <a:p>
                <a:endParaRPr/>
              </a:p>
            </p:txBody>
          </p:sp>
          <p:sp>
            <p:nvSpPr>
              <p:cNvPr id="278" name="object 218"/>
              <p:cNvSpPr/>
              <p:nvPr/>
            </p:nvSpPr>
            <p:spPr>
              <a:xfrm>
                <a:off x="5436504" y="2158372"/>
                <a:ext cx="62865" cy="62230"/>
              </a:xfrm>
              <a:custGeom>
                <a:avLst/>
                <a:gdLst/>
                <a:ahLst/>
                <a:cxnLst/>
                <a:rect l="l" t="t" r="r" b="b"/>
                <a:pathLst>
                  <a:path w="62864" h="62230">
                    <a:moveTo>
                      <a:pt x="62242" y="0"/>
                    </a:moveTo>
                    <a:lnTo>
                      <a:pt x="53200" y="0"/>
                    </a:lnTo>
                    <a:lnTo>
                      <a:pt x="32516" y="4188"/>
                    </a:lnTo>
                    <a:lnTo>
                      <a:pt x="15603" y="15603"/>
                    </a:lnTo>
                    <a:lnTo>
                      <a:pt x="4188" y="32516"/>
                    </a:lnTo>
                    <a:lnTo>
                      <a:pt x="0" y="53200"/>
                    </a:lnTo>
                    <a:lnTo>
                      <a:pt x="0" y="62191"/>
                    </a:lnTo>
                    <a:lnTo>
                      <a:pt x="62242" y="62191"/>
                    </a:lnTo>
                    <a:lnTo>
                      <a:pt x="62242" y="44157"/>
                    </a:lnTo>
                    <a:lnTo>
                      <a:pt x="19265" y="44157"/>
                    </a:lnTo>
                    <a:lnTo>
                      <a:pt x="22796" y="35581"/>
                    </a:lnTo>
                    <a:lnTo>
                      <a:pt x="28367" y="28333"/>
                    </a:lnTo>
                    <a:lnTo>
                      <a:pt x="35616" y="22762"/>
                    </a:lnTo>
                    <a:lnTo>
                      <a:pt x="44183" y="19215"/>
                    </a:lnTo>
                    <a:lnTo>
                      <a:pt x="62242" y="19215"/>
                    </a:lnTo>
                    <a:lnTo>
                      <a:pt x="62242" y="0"/>
                    </a:lnTo>
                    <a:close/>
                  </a:path>
                  <a:path w="62864" h="62230">
                    <a:moveTo>
                      <a:pt x="62242" y="19215"/>
                    </a:moveTo>
                    <a:lnTo>
                      <a:pt x="44183" y="19215"/>
                    </a:lnTo>
                    <a:lnTo>
                      <a:pt x="44183" y="44157"/>
                    </a:lnTo>
                    <a:lnTo>
                      <a:pt x="62242" y="44157"/>
                    </a:lnTo>
                    <a:lnTo>
                      <a:pt x="62242" y="19215"/>
                    </a:lnTo>
                    <a:close/>
                  </a:path>
                </a:pathLst>
              </a:custGeom>
              <a:solidFill>
                <a:srgbClr val="231F20"/>
              </a:solidFill>
            </p:spPr>
            <p:txBody>
              <a:bodyPr wrap="square" lIns="0" tIns="0" rIns="0" bIns="0" rtlCol="0"/>
              <a:lstStyle/>
              <a:p>
                <a:endParaRPr/>
              </a:p>
            </p:txBody>
          </p:sp>
          <p:sp>
            <p:nvSpPr>
              <p:cNvPr id="279" name="object 219"/>
              <p:cNvSpPr/>
              <p:nvPr/>
            </p:nvSpPr>
            <p:spPr>
              <a:xfrm>
                <a:off x="5209697" y="2084200"/>
                <a:ext cx="58419" cy="91440"/>
              </a:xfrm>
              <a:custGeom>
                <a:avLst/>
                <a:gdLst/>
                <a:ahLst/>
                <a:cxnLst/>
                <a:rect l="l" t="t" r="r" b="b"/>
                <a:pathLst>
                  <a:path w="58420" h="91439">
                    <a:moveTo>
                      <a:pt x="10960" y="62255"/>
                    </a:moveTo>
                    <a:lnTo>
                      <a:pt x="7170" y="66319"/>
                    </a:lnTo>
                    <a:lnTo>
                      <a:pt x="0" y="73761"/>
                    </a:lnTo>
                    <a:lnTo>
                      <a:pt x="5672" y="77836"/>
                    </a:lnTo>
                    <a:lnTo>
                      <a:pt x="12128" y="80783"/>
                    </a:lnTo>
                    <a:lnTo>
                      <a:pt x="18984" y="82632"/>
                    </a:lnTo>
                    <a:lnTo>
                      <a:pt x="25857" y="83413"/>
                    </a:lnTo>
                    <a:lnTo>
                      <a:pt x="25857" y="91046"/>
                    </a:lnTo>
                    <a:lnTo>
                      <a:pt x="33591" y="91046"/>
                    </a:lnTo>
                    <a:lnTo>
                      <a:pt x="33591" y="83413"/>
                    </a:lnTo>
                    <a:lnTo>
                      <a:pt x="42540" y="81803"/>
                    </a:lnTo>
                    <a:lnTo>
                      <a:pt x="50291" y="77522"/>
                    </a:lnTo>
                    <a:lnTo>
                      <a:pt x="55747" y="70453"/>
                    </a:lnTo>
                    <a:lnTo>
                      <a:pt x="55930" y="69570"/>
                    </a:lnTo>
                    <a:lnTo>
                      <a:pt x="33591" y="69570"/>
                    </a:lnTo>
                    <a:lnTo>
                      <a:pt x="25857" y="69468"/>
                    </a:lnTo>
                    <a:lnTo>
                      <a:pt x="21220" y="69367"/>
                    </a:lnTo>
                    <a:lnTo>
                      <a:pt x="14770" y="66319"/>
                    </a:lnTo>
                    <a:lnTo>
                      <a:pt x="10960" y="62255"/>
                    </a:lnTo>
                    <a:close/>
                  </a:path>
                  <a:path w="58420" h="91439">
                    <a:moveTo>
                      <a:pt x="56072" y="53022"/>
                    </a:moveTo>
                    <a:lnTo>
                      <a:pt x="33591" y="53022"/>
                    </a:lnTo>
                    <a:lnTo>
                      <a:pt x="38011" y="54355"/>
                    </a:lnTo>
                    <a:lnTo>
                      <a:pt x="41224" y="56565"/>
                    </a:lnTo>
                    <a:lnTo>
                      <a:pt x="41129" y="66319"/>
                    </a:lnTo>
                    <a:lnTo>
                      <a:pt x="38290" y="69367"/>
                    </a:lnTo>
                    <a:lnTo>
                      <a:pt x="33591" y="69570"/>
                    </a:lnTo>
                    <a:lnTo>
                      <a:pt x="55930" y="69570"/>
                    </a:lnTo>
                    <a:lnTo>
                      <a:pt x="57810" y="60477"/>
                    </a:lnTo>
                    <a:lnTo>
                      <a:pt x="56072" y="53022"/>
                    </a:lnTo>
                    <a:close/>
                  </a:path>
                  <a:path w="58420" h="91439">
                    <a:moveTo>
                      <a:pt x="34010" y="0"/>
                    </a:moveTo>
                    <a:lnTo>
                      <a:pt x="26339" y="0"/>
                    </a:lnTo>
                    <a:lnTo>
                      <a:pt x="26339" y="7238"/>
                    </a:lnTo>
                    <a:lnTo>
                      <a:pt x="18063" y="8961"/>
                    </a:lnTo>
                    <a:lnTo>
                      <a:pt x="10567" y="13284"/>
                    </a:lnTo>
                    <a:lnTo>
                      <a:pt x="5131" y="20083"/>
                    </a:lnTo>
                    <a:lnTo>
                      <a:pt x="3035" y="29235"/>
                    </a:lnTo>
                    <a:lnTo>
                      <a:pt x="4908" y="38123"/>
                    </a:lnTo>
                    <a:lnTo>
                      <a:pt x="9931" y="44235"/>
                    </a:lnTo>
                    <a:lnTo>
                      <a:pt x="17212" y="48321"/>
                    </a:lnTo>
                    <a:lnTo>
                      <a:pt x="25857" y="51130"/>
                    </a:lnTo>
                    <a:lnTo>
                      <a:pt x="25857" y="69468"/>
                    </a:lnTo>
                    <a:lnTo>
                      <a:pt x="33591" y="69468"/>
                    </a:lnTo>
                    <a:lnTo>
                      <a:pt x="33591" y="53022"/>
                    </a:lnTo>
                    <a:lnTo>
                      <a:pt x="56072" y="53022"/>
                    </a:lnTo>
                    <a:lnTo>
                      <a:pt x="55611" y="51042"/>
                    </a:lnTo>
                    <a:lnTo>
                      <a:pt x="49963" y="44643"/>
                    </a:lnTo>
                    <a:lnTo>
                      <a:pt x="42288" y="40449"/>
                    </a:lnTo>
                    <a:lnTo>
                      <a:pt x="34010" y="37630"/>
                    </a:lnTo>
                    <a:lnTo>
                      <a:pt x="34010" y="35801"/>
                    </a:lnTo>
                    <a:lnTo>
                      <a:pt x="26327" y="35801"/>
                    </a:lnTo>
                    <a:lnTo>
                      <a:pt x="21945" y="34670"/>
                    </a:lnTo>
                    <a:lnTo>
                      <a:pt x="19024" y="32473"/>
                    </a:lnTo>
                    <a:lnTo>
                      <a:pt x="19024" y="23469"/>
                    </a:lnTo>
                    <a:lnTo>
                      <a:pt x="22555" y="21069"/>
                    </a:lnTo>
                    <a:lnTo>
                      <a:pt x="26327" y="20637"/>
                    </a:lnTo>
                    <a:lnTo>
                      <a:pt x="52675" y="20637"/>
                    </a:lnTo>
                    <a:lnTo>
                      <a:pt x="54152" y="18986"/>
                    </a:lnTo>
                    <a:lnTo>
                      <a:pt x="57467" y="15074"/>
                    </a:lnTo>
                    <a:lnTo>
                      <a:pt x="50977" y="9855"/>
                    </a:lnTo>
                    <a:lnTo>
                      <a:pt x="41897" y="7327"/>
                    </a:lnTo>
                    <a:lnTo>
                      <a:pt x="34010" y="7124"/>
                    </a:lnTo>
                    <a:lnTo>
                      <a:pt x="34010" y="0"/>
                    </a:lnTo>
                    <a:close/>
                  </a:path>
                  <a:path w="58420" h="91439">
                    <a:moveTo>
                      <a:pt x="52675" y="20637"/>
                    </a:moveTo>
                    <a:lnTo>
                      <a:pt x="26327" y="20637"/>
                    </a:lnTo>
                    <a:lnTo>
                      <a:pt x="26327" y="35801"/>
                    </a:lnTo>
                    <a:lnTo>
                      <a:pt x="34010" y="35801"/>
                    </a:lnTo>
                    <a:lnTo>
                      <a:pt x="34010" y="20827"/>
                    </a:lnTo>
                    <a:lnTo>
                      <a:pt x="52504" y="20827"/>
                    </a:lnTo>
                    <a:lnTo>
                      <a:pt x="52675" y="20637"/>
                    </a:lnTo>
                    <a:close/>
                  </a:path>
                  <a:path w="58420" h="91439">
                    <a:moveTo>
                      <a:pt x="52504" y="20827"/>
                    </a:moveTo>
                    <a:lnTo>
                      <a:pt x="34010" y="20827"/>
                    </a:lnTo>
                    <a:lnTo>
                      <a:pt x="38417" y="20954"/>
                    </a:lnTo>
                    <a:lnTo>
                      <a:pt x="43903" y="23037"/>
                    </a:lnTo>
                    <a:lnTo>
                      <a:pt x="47320" y="26517"/>
                    </a:lnTo>
                    <a:lnTo>
                      <a:pt x="50799" y="22732"/>
                    </a:lnTo>
                    <a:lnTo>
                      <a:pt x="52504" y="20827"/>
                    </a:lnTo>
                    <a:close/>
                  </a:path>
                </a:pathLst>
              </a:custGeom>
              <a:solidFill>
                <a:srgbClr val="231F20"/>
              </a:solidFill>
            </p:spPr>
            <p:txBody>
              <a:bodyPr wrap="square" lIns="0" tIns="0" rIns="0" bIns="0" rtlCol="0"/>
              <a:lstStyle/>
              <a:p>
                <a:endParaRPr/>
              </a:p>
            </p:txBody>
          </p:sp>
        </p:grpSp>
      </p:grpSp>
      <p:sp>
        <p:nvSpPr>
          <p:cNvPr id="286" name="object 58"/>
          <p:cNvSpPr>
            <a:spLocks noChangeAspect="1"/>
          </p:cNvSpPr>
          <p:nvPr/>
        </p:nvSpPr>
        <p:spPr>
          <a:xfrm>
            <a:off x="4703699" y="1893874"/>
            <a:ext cx="1802836" cy="506952"/>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81" name="object 45"/>
          <p:cNvSpPr/>
          <p:nvPr/>
        </p:nvSpPr>
        <p:spPr>
          <a:xfrm>
            <a:off x="4737168" y="1890388"/>
            <a:ext cx="1767839" cy="511175"/>
          </a:xfrm>
          <a:custGeom>
            <a:avLst/>
            <a:gdLst/>
            <a:ahLst/>
            <a:cxnLst/>
            <a:rect l="l" t="t" r="r" b="b"/>
            <a:pathLst>
              <a:path w="1767840" h="511175">
                <a:moveTo>
                  <a:pt x="0" y="511060"/>
                </a:moveTo>
                <a:lnTo>
                  <a:pt x="1767293" y="511060"/>
                </a:lnTo>
                <a:lnTo>
                  <a:pt x="1767293" y="0"/>
                </a:lnTo>
                <a:lnTo>
                  <a:pt x="0" y="0"/>
                </a:lnTo>
                <a:lnTo>
                  <a:pt x="0" y="511060"/>
                </a:lnTo>
                <a:close/>
              </a:path>
            </a:pathLst>
          </a:custGeom>
          <a:solidFill>
            <a:srgbClr val="FFFFFF"/>
          </a:solidFill>
        </p:spPr>
        <p:txBody>
          <a:bodyPr wrap="square" lIns="0" tIns="0" rIns="0" bIns="0" rtlCol="0"/>
          <a:lstStyle/>
          <a:p>
            <a:endParaRPr/>
          </a:p>
        </p:txBody>
      </p:sp>
      <p:sp>
        <p:nvSpPr>
          <p:cNvPr id="282" name="object 46"/>
          <p:cNvSpPr txBox="1"/>
          <p:nvPr/>
        </p:nvSpPr>
        <p:spPr>
          <a:xfrm>
            <a:off x="4764737" y="1937290"/>
            <a:ext cx="1676538" cy="335989"/>
          </a:xfrm>
          <a:prstGeom prst="rect">
            <a:avLst/>
          </a:prstGeom>
        </p:spPr>
        <p:txBody>
          <a:bodyPr vert="horz" wrap="square" lIns="0" tIns="12700" rIns="0" bIns="0" rtlCol="0">
            <a:spAutoFit/>
          </a:bodyPr>
          <a:lstStyle/>
          <a:p>
            <a:pPr marL="56515" marR="5080" indent="-44450">
              <a:lnSpc>
                <a:spcPct val="100000"/>
              </a:lnSpc>
              <a:spcBef>
                <a:spcPts val="100"/>
              </a:spcBef>
            </a:pPr>
            <a:r>
              <a:rPr sz="700" b="1">
                <a:solidFill>
                  <a:srgbClr val="231F20"/>
                </a:solidFill>
                <a:latin typeface="Verdana" charset="0"/>
                <a:ea typeface="Verdana" charset="0"/>
                <a:cs typeface="Verdana" charset="0"/>
              </a:rPr>
              <a:t>“Our </a:t>
            </a:r>
            <a:r>
              <a:rPr sz="700" b="1" spc="-5">
                <a:solidFill>
                  <a:srgbClr val="231F20"/>
                </a:solidFill>
                <a:latin typeface="Verdana" charset="0"/>
                <a:ea typeface="Verdana" charset="0"/>
                <a:cs typeface="Verdana" charset="0"/>
              </a:rPr>
              <a:t>sons are </a:t>
            </a:r>
            <a:r>
              <a:rPr sz="700" b="1">
                <a:solidFill>
                  <a:srgbClr val="231F20"/>
                </a:solidFill>
                <a:latin typeface="Verdana" charset="0"/>
                <a:ea typeface="Verdana" charset="0"/>
                <a:cs typeface="Verdana" charset="0"/>
              </a:rPr>
              <a:t>getting good</a:t>
            </a:r>
            <a:r>
              <a:rPr sz="700" b="1" spc="-90">
                <a:solidFill>
                  <a:srgbClr val="231F20"/>
                </a:solidFill>
                <a:latin typeface="Verdana" charset="0"/>
                <a:ea typeface="Verdana" charset="0"/>
                <a:cs typeface="Verdana" charset="0"/>
              </a:rPr>
              <a:t> </a:t>
            </a:r>
            <a:r>
              <a:rPr sz="700" b="1" spc="-5">
                <a:solidFill>
                  <a:srgbClr val="231F20"/>
                </a:solidFill>
                <a:latin typeface="Verdana" charset="0"/>
                <a:ea typeface="Verdana" charset="0"/>
                <a:cs typeface="Verdana" charset="0"/>
              </a:rPr>
              <a:t>at  cooking this </a:t>
            </a:r>
            <a:r>
              <a:rPr sz="700" b="1">
                <a:solidFill>
                  <a:srgbClr val="231F20"/>
                </a:solidFill>
                <a:latin typeface="Verdana" charset="0"/>
                <a:ea typeface="Verdana" charset="0"/>
                <a:cs typeface="Verdana" charset="0"/>
              </a:rPr>
              <a:t>dish, we don’t  </a:t>
            </a:r>
            <a:r>
              <a:rPr sz="700" b="1" spc="-5">
                <a:solidFill>
                  <a:srgbClr val="231F20"/>
                </a:solidFill>
                <a:latin typeface="Verdana" charset="0"/>
                <a:ea typeface="Verdana" charset="0"/>
                <a:cs typeface="Verdana" charset="0"/>
              </a:rPr>
              <a:t>even </a:t>
            </a:r>
            <a:r>
              <a:rPr sz="700" b="1">
                <a:solidFill>
                  <a:srgbClr val="231F20"/>
                </a:solidFill>
                <a:latin typeface="Verdana" charset="0"/>
                <a:ea typeface="Verdana" charset="0"/>
                <a:cs typeface="Verdana" charset="0"/>
              </a:rPr>
              <a:t>need </a:t>
            </a:r>
            <a:r>
              <a:rPr sz="700" b="1" spc="-5">
                <a:solidFill>
                  <a:srgbClr val="231F20"/>
                </a:solidFill>
                <a:latin typeface="Verdana" charset="0"/>
                <a:ea typeface="Verdana" charset="0"/>
                <a:cs typeface="Verdana" charset="0"/>
              </a:rPr>
              <a:t>to </a:t>
            </a:r>
            <a:r>
              <a:rPr sz="700" b="1">
                <a:solidFill>
                  <a:srgbClr val="231F20"/>
                </a:solidFill>
                <a:latin typeface="Verdana" charset="0"/>
                <a:ea typeface="Verdana" charset="0"/>
                <a:cs typeface="Verdana" charset="0"/>
              </a:rPr>
              <a:t>help</a:t>
            </a:r>
            <a:r>
              <a:rPr sz="700" b="1" spc="-85">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them.”</a:t>
            </a:r>
            <a:endParaRPr sz="700">
              <a:latin typeface="Verdana" charset="0"/>
              <a:ea typeface="Verdana" charset="0"/>
              <a:cs typeface="Verdana" charset="0"/>
            </a:endParaRPr>
          </a:p>
        </p:txBody>
      </p:sp>
      <p:sp>
        <p:nvSpPr>
          <p:cNvPr id="283" name="object 47"/>
          <p:cNvSpPr/>
          <p:nvPr/>
        </p:nvSpPr>
        <p:spPr>
          <a:xfrm>
            <a:off x="4737168" y="1853812"/>
            <a:ext cx="1609125" cy="511175"/>
          </a:xfrm>
          <a:custGeom>
            <a:avLst/>
            <a:gdLst/>
            <a:ahLst/>
            <a:cxnLst/>
            <a:rect l="l" t="t" r="r" b="b"/>
            <a:pathLst>
              <a:path w="1767840" h="511175">
                <a:moveTo>
                  <a:pt x="0" y="511060"/>
                </a:moveTo>
                <a:lnTo>
                  <a:pt x="1767293" y="511060"/>
                </a:lnTo>
                <a:lnTo>
                  <a:pt x="1767293" y="0"/>
                </a:lnTo>
                <a:lnTo>
                  <a:pt x="0" y="0"/>
                </a:lnTo>
                <a:lnTo>
                  <a:pt x="0" y="511060"/>
                </a:lnTo>
                <a:close/>
              </a:path>
            </a:pathLst>
          </a:custGeom>
          <a:ln w="9525">
            <a:solidFill>
              <a:srgbClr val="231F20"/>
            </a:solidFill>
          </a:ln>
        </p:spPr>
        <p:txBody>
          <a:bodyPr wrap="square" lIns="0" tIns="0" rIns="0" bIns="0" rtlCol="0"/>
          <a:lstStyle/>
          <a:p>
            <a:endParaRPr/>
          </a:p>
        </p:txBody>
      </p:sp>
      <p:sp>
        <p:nvSpPr>
          <p:cNvPr id="284" name="object 54"/>
          <p:cNvSpPr/>
          <p:nvPr/>
        </p:nvSpPr>
        <p:spPr>
          <a:xfrm>
            <a:off x="5867673" y="1851484"/>
            <a:ext cx="124460" cy="73025"/>
          </a:xfrm>
          <a:custGeom>
            <a:avLst/>
            <a:gdLst/>
            <a:ahLst/>
            <a:cxnLst/>
            <a:rect l="l" t="t" r="r" b="b"/>
            <a:pathLst>
              <a:path w="124459"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a:p>
        </p:txBody>
      </p:sp>
      <p:sp>
        <p:nvSpPr>
          <p:cNvPr id="285" name="object 55"/>
          <p:cNvSpPr/>
          <p:nvPr/>
        </p:nvSpPr>
        <p:spPr>
          <a:xfrm>
            <a:off x="5867673" y="1814908"/>
            <a:ext cx="124460" cy="73025"/>
          </a:xfrm>
          <a:custGeom>
            <a:avLst/>
            <a:gdLst/>
            <a:ahLst/>
            <a:cxnLst/>
            <a:rect l="l" t="t" r="r" b="b"/>
            <a:pathLst>
              <a:path w="124459" h="73025">
                <a:moveTo>
                  <a:pt x="124421" y="72402"/>
                </a:moveTo>
                <a:lnTo>
                  <a:pt x="62217" y="0"/>
                </a:lnTo>
                <a:lnTo>
                  <a:pt x="0" y="69215"/>
                </a:lnTo>
              </a:path>
            </a:pathLst>
          </a:custGeom>
          <a:solidFill>
            <a:schemeClr val="bg1"/>
          </a:solidFill>
          <a:ln w="9525">
            <a:solidFill>
              <a:srgbClr val="231F20"/>
            </a:solidFill>
          </a:ln>
        </p:spPr>
        <p:txBody>
          <a:bodyPr wrap="square" lIns="0" tIns="0" rIns="0" bIns="0" rtlCol="0"/>
          <a:lstStyle/>
          <a:p>
            <a:endParaRPr/>
          </a:p>
        </p:txBody>
      </p:sp>
      <p:sp>
        <p:nvSpPr>
          <p:cNvPr id="48" name="object 46"/>
          <p:cNvSpPr txBox="1">
            <a:spLocks noChangeAspect="1"/>
          </p:cNvSpPr>
          <p:nvPr/>
        </p:nvSpPr>
        <p:spPr>
          <a:xfrm>
            <a:off x="1075386" y="3139033"/>
            <a:ext cx="1380504" cy="553164"/>
          </a:xfrm>
          <a:prstGeom prst="rect">
            <a:avLst/>
          </a:prstGeom>
          <a:solidFill>
            <a:schemeClr val="bg1"/>
          </a:solidFill>
          <a:ln w="9525">
            <a:solidFill>
              <a:srgbClr val="231F20"/>
            </a:solidFill>
          </a:ln>
        </p:spPr>
        <p:txBody>
          <a:bodyPr vert="horz" wrap="square" lIns="0" tIns="34757" rIns="0" bIns="0" rtlCol="0">
            <a:noAutofit/>
          </a:bodyPr>
          <a:lstStyle/>
          <a:p>
            <a:pPr marL="65165" marR="58107" indent="-38557">
              <a:spcBef>
                <a:spcPts val="274"/>
              </a:spcBef>
            </a:pPr>
            <a:r>
              <a:rPr lang="en-US" sz="700" b="1" dirty="0">
                <a:solidFill>
                  <a:srgbClr val="231F20"/>
                </a:solidFill>
                <a:latin typeface="Verdana" charset="0"/>
                <a:ea typeface="Verdana" charset="0"/>
                <a:cs typeface="Verdana" charset="0"/>
              </a:rPr>
              <a:t>“We’re not sure if </a:t>
            </a:r>
            <a:r>
              <a:rPr lang="en-US" sz="700" b="1" dirty="0" smtClean="0">
                <a:solidFill>
                  <a:srgbClr val="231F20"/>
                </a:solidFill>
                <a:latin typeface="Verdana" charset="0"/>
                <a:ea typeface="Verdana" charset="0"/>
                <a:cs typeface="Verdana" charset="0"/>
              </a:rPr>
              <a:t>there </a:t>
            </a:r>
            <a:r>
              <a:rPr lang="en-US" sz="700" b="1" dirty="0">
                <a:solidFill>
                  <a:srgbClr val="231F20"/>
                </a:solidFill>
                <a:latin typeface="Verdana" charset="0"/>
                <a:ea typeface="Verdana" charset="0"/>
                <a:cs typeface="Verdana" charset="0"/>
              </a:rPr>
              <a:t>is </a:t>
            </a:r>
            <a:r>
              <a:rPr lang="en-US" sz="700" b="1" spc="-5" dirty="0">
                <a:solidFill>
                  <a:srgbClr val="231F20"/>
                </a:solidFill>
                <a:latin typeface="Verdana" charset="0"/>
                <a:ea typeface="Verdana" charset="0"/>
                <a:cs typeface="Verdana" charset="0"/>
              </a:rPr>
              <a:t>another </a:t>
            </a:r>
            <a:r>
              <a:rPr lang="en-US" sz="700" b="1" dirty="0">
                <a:solidFill>
                  <a:srgbClr val="231F20"/>
                </a:solidFill>
                <a:latin typeface="Verdana" charset="0"/>
                <a:ea typeface="Verdana" charset="0"/>
                <a:cs typeface="Verdana" charset="0"/>
              </a:rPr>
              <a:t>program we  </a:t>
            </a:r>
            <a:r>
              <a:rPr lang="en-US" sz="700" b="1" spc="-5" dirty="0">
                <a:solidFill>
                  <a:srgbClr val="231F20"/>
                </a:solidFill>
                <a:latin typeface="Verdana" charset="0"/>
                <a:ea typeface="Verdana" charset="0"/>
                <a:cs typeface="Verdana" charset="0"/>
              </a:rPr>
              <a:t>might </a:t>
            </a:r>
            <a:r>
              <a:rPr lang="en-US" sz="700" b="1" dirty="0">
                <a:solidFill>
                  <a:srgbClr val="231F20"/>
                </a:solidFill>
                <a:latin typeface="Verdana" charset="0"/>
                <a:ea typeface="Verdana" charset="0"/>
                <a:cs typeface="Verdana" charset="0"/>
              </a:rPr>
              <a:t>qualify </a:t>
            </a:r>
            <a:r>
              <a:rPr lang="en-US" sz="700" b="1" spc="-5" dirty="0">
                <a:solidFill>
                  <a:srgbClr val="231F20"/>
                </a:solidFill>
                <a:latin typeface="Verdana" charset="0"/>
                <a:ea typeface="Verdana" charset="0"/>
                <a:cs typeface="Verdana" charset="0"/>
              </a:rPr>
              <a:t>for and</a:t>
            </a:r>
            <a:r>
              <a:rPr lang="en-US" sz="700" b="1" spc="-80" dirty="0">
                <a:solidFill>
                  <a:srgbClr val="231F20"/>
                </a:solidFill>
                <a:latin typeface="Verdana" charset="0"/>
                <a:ea typeface="Verdana" charset="0"/>
                <a:cs typeface="Verdana" charset="0"/>
              </a:rPr>
              <a:t> </a:t>
            </a:r>
            <a:r>
              <a:rPr lang="en-US" sz="700" b="1" dirty="0">
                <a:solidFill>
                  <a:srgbClr val="231F20"/>
                </a:solidFill>
                <a:latin typeface="Verdana" charset="0"/>
                <a:ea typeface="Verdana" charset="0"/>
                <a:cs typeface="Verdana" charset="0"/>
              </a:rPr>
              <a:t>we  don’t </a:t>
            </a:r>
            <a:r>
              <a:rPr lang="en-US" sz="700" b="1" spc="-5" dirty="0">
                <a:solidFill>
                  <a:srgbClr val="231F20"/>
                </a:solidFill>
                <a:latin typeface="Verdana" charset="0"/>
                <a:ea typeface="Verdana" charset="0"/>
                <a:cs typeface="Verdana" charset="0"/>
              </a:rPr>
              <a:t>know </a:t>
            </a:r>
            <a:r>
              <a:rPr lang="en-US" sz="700" b="1" dirty="0">
                <a:solidFill>
                  <a:srgbClr val="231F20"/>
                </a:solidFill>
                <a:latin typeface="Verdana" charset="0"/>
                <a:ea typeface="Verdana" charset="0"/>
                <a:cs typeface="Verdana" charset="0"/>
              </a:rPr>
              <a:t>who </a:t>
            </a:r>
            <a:r>
              <a:rPr lang="en-US" sz="700" b="1" spc="-5" dirty="0">
                <a:solidFill>
                  <a:srgbClr val="231F20"/>
                </a:solidFill>
                <a:latin typeface="Verdana" charset="0"/>
                <a:ea typeface="Verdana" charset="0"/>
                <a:cs typeface="Verdana" charset="0"/>
              </a:rPr>
              <a:t>to</a:t>
            </a:r>
            <a:r>
              <a:rPr lang="en-US" sz="700" b="1" spc="-90" dirty="0">
                <a:solidFill>
                  <a:srgbClr val="231F20"/>
                </a:solidFill>
                <a:latin typeface="Verdana" charset="0"/>
                <a:ea typeface="Verdana" charset="0"/>
                <a:cs typeface="Verdana" charset="0"/>
              </a:rPr>
              <a:t> </a:t>
            </a:r>
            <a:r>
              <a:rPr lang="en-US" sz="700" b="1" spc="-5" dirty="0">
                <a:solidFill>
                  <a:srgbClr val="231F20"/>
                </a:solidFill>
                <a:latin typeface="Verdana" charset="0"/>
                <a:ea typeface="Verdana" charset="0"/>
                <a:cs typeface="Verdana" charset="0"/>
              </a:rPr>
              <a:t>ask</a:t>
            </a:r>
            <a:r>
              <a:rPr lang="en-US" sz="700" b="1" spc="-5" dirty="0" smtClean="0">
                <a:solidFill>
                  <a:srgbClr val="231F20"/>
                </a:solidFill>
                <a:latin typeface="Verdana" charset="0"/>
                <a:ea typeface="Verdana" charset="0"/>
                <a:cs typeface="Verdana" charset="0"/>
              </a:rPr>
              <a:t>.”</a:t>
            </a:r>
            <a:endParaRPr lang="en-US" sz="700" dirty="0">
              <a:latin typeface="Verdana" charset="0"/>
              <a:ea typeface="Verdana" charset="0"/>
              <a:cs typeface="Verdana" charset="0"/>
            </a:endParaRPr>
          </a:p>
        </p:txBody>
      </p:sp>
      <p:sp>
        <p:nvSpPr>
          <p:cNvPr id="49" name="object 50"/>
          <p:cNvSpPr>
            <a:spLocks noChangeAspect="1"/>
          </p:cNvSpPr>
          <p:nvPr/>
        </p:nvSpPr>
        <p:spPr>
          <a:xfrm>
            <a:off x="2440493" y="3183618"/>
            <a:ext cx="61291" cy="107529"/>
          </a:xfrm>
          <a:custGeom>
            <a:avLst/>
            <a:gdLst/>
            <a:ahLst/>
            <a:cxnLst/>
            <a:rect l="l" t="t" r="r" b="b"/>
            <a:pathLst>
              <a:path w="72389" h="124460">
                <a:moveTo>
                  <a:pt x="0" y="124421"/>
                </a:moveTo>
                <a:lnTo>
                  <a:pt x="72390" y="62217"/>
                </a:lnTo>
                <a:lnTo>
                  <a:pt x="3187" y="0"/>
                </a:lnTo>
              </a:path>
            </a:pathLst>
          </a:custGeom>
          <a:solidFill>
            <a:schemeClr val="bg1"/>
          </a:solidFill>
          <a:ln w="9524">
            <a:solidFill>
              <a:srgbClr val="231F20"/>
            </a:solidFill>
          </a:ln>
        </p:spPr>
        <p:txBody>
          <a:bodyPr wrap="square" lIns="0" tIns="0" rIns="0" bIns="0" rtlCol="0"/>
          <a:lstStyle/>
          <a:p>
            <a:endParaRPr sz="1350"/>
          </a:p>
        </p:txBody>
      </p:sp>
      <p:sp>
        <p:nvSpPr>
          <p:cNvPr id="288" name="Rectangle 287"/>
          <p:cNvSpPr/>
          <p:nvPr/>
        </p:nvSpPr>
        <p:spPr>
          <a:xfrm>
            <a:off x="2891591" y="3833286"/>
            <a:ext cx="674159" cy="215444"/>
          </a:xfrm>
          <a:prstGeom prst="rect">
            <a:avLst/>
          </a:prstGeom>
        </p:spPr>
        <p:txBody>
          <a:bodyPr wrap="none">
            <a:spAutoFit/>
          </a:bodyPr>
          <a:lstStyle/>
          <a:p>
            <a:pPr marL="27695">
              <a:spcBef>
                <a:spcPts val="86"/>
              </a:spcBef>
              <a:tabLst>
                <a:tab pos="213416" algn="l"/>
              </a:tabLst>
            </a:pPr>
            <a:r>
              <a:rPr lang="en-AU" sz="800" b="1" spc="-4" dirty="0" smtClean="0">
                <a:solidFill>
                  <a:srgbClr val="65B3A1"/>
                </a:solidFill>
                <a:latin typeface="Verdana" charset="0"/>
                <a:ea typeface="Verdana" charset="0"/>
                <a:cs typeface="Verdana" charset="0"/>
              </a:rPr>
              <a:t>Worried</a:t>
            </a:r>
            <a:endParaRPr lang="en-AU" sz="800" dirty="0">
              <a:solidFill>
                <a:srgbClr val="65B3A1"/>
              </a:solidFill>
              <a:latin typeface="Verdana" charset="0"/>
              <a:ea typeface="Verdana" charset="0"/>
              <a:cs typeface="Verdana" charset="0"/>
            </a:endParaRPr>
          </a:p>
        </p:txBody>
      </p:sp>
      <p:sp>
        <p:nvSpPr>
          <p:cNvPr id="291" name="object 109"/>
          <p:cNvSpPr txBox="1">
            <a:spLocks noChangeAspect="1"/>
          </p:cNvSpPr>
          <p:nvPr/>
        </p:nvSpPr>
        <p:spPr>
          <a:xfrm>
            <a:off x="157354" y="4177154"/>
            <a:ext cx="1112726" cy="226411"/>
          </a:xfrm>
          <a:prstGeom prst="rect">
            <a:avLst/>
          </a:prstGeom>
        </p:spPr>
        <p:txBody>
          <a:bodyPr vert="horz" wrap="square" lIns="0" tIns="10861" rIns="0" bIns="0" rtlCol="0">
            <a:spAutoFit/>
          </a:bodyPr>
          <a:lstStyle/>
          <a:p>
            <a:pPr marL="12700" marR="5080">
              <a:lnSpc>
                <a:spcPct val="100000"/>
              </a:lnSpc>
              <a:spcBef>
                <a:spcPts val="100"/>
              </a:spcBef>
            </a:pPr>
            <a:r>
              <a:rPr lang="en-US" sz="700" spc="-5" dirty="0">
                <a:solidFill>
                  <a:srgbClr val="231F20"/>
                </a:solidFill>
                <a:latin typeface="Verdana" charset="0"/>
                <a:ea typeface="Verdana" charset="0"/>
                <a:cs typeface="Verdana" charset="0"/>
              </a:rPr>
              <a:t>Natalia and Rodrigo plan </a:t>
            </a:r>
            <a:r>
              <a:rPr lang="en-US" sz="700" dirty="0" smtClean="0">
                <a:solidFill>
                  <a:srgbClr val="231F20"/>
                </a:solidFill>
                <a:latin typeface="Verdana" charset="0"/>
                <a:ea typeface="Verdana" charset="0"/>
                <a:cs typeface="Verdana" charset="0"/>
              </a:rPr>
              <a:t>to </a:t>
            </a:r>
            <a:r>
              <a:rPr lang="en-US" sz="700" spc="-5" dirty="0">
                <a:solidFill>
                  <a:srgbClr val="231F20"/>
                </a:solidFill>
                <a:latin typeface="Verdana" charset="0"/>
                <a:ea typeface="Verdana" charset="0"/>
                <a:cs typeface="Verdana" charset="0"/>
              </a:rPr>
              <a:t>plant </a:t>
            </a:r>
            <a:r>
              <a:rPr lang="en-US" sz="700" dirty="0">
                <a:solidFill>
                  <a:srgbClr val="231F20"/>
                </a:solidFill>
                <a:latin typeface="Verdana" charset="0"/>
                <a:ea typeface="Verdana" charset="0"/>
                <a:cs typeface="Verdana" charset="0"/>
              </a:rPr>
              <a:t>their</a:t>
            </a:r>
            <a:r>
              <a:rPr lang="en-US" sz="700" spc="-95" dirty="0">
                <a:solidFill>
                  <a:srgbClr val="231F20"/>
                </a:solidFill>
                <a:latin typeface="Verdana" charset="0"/>
                <a:ea typeface="Verdana" charset="0"/>
                <a:cs typeface="Verdana" charset="0"/>
              </a:rPr>
              <a:t> </a:t>
            </a:r>
            <a:r>
              <a:rPr lang="en-US" sz="700" spc="-5" dirty="0">
                <a:solidFill>
                  <a:srgbClr val="231F20"/>
                </a:solidFill>
                <a:latin typeface="Verdana" charset="0"/>
                <a:ea typeface="Verdana" charset="0"/>
                <a:cs typeface="Verdana" charset="0"/>
              </a:rPr>
              <a:t>garden.</a:t>
            </a:r>
            <a:endParaRPr lang="en-US" sz="700" dirty="0">
              <a:latin typeface="Verdana" charset="0"/>
              <a:ea typeface="Verdana" charset="0"/>
              <a:cs typeface="Verdana" charset="0"/>
            </a:endParaRPr>
          </a:p>
        </p:txBody>
      </p:sp>
      <p:sp>
        <p:nvSpPr>
          <p:cNvPr id="292" name="object 58"/>
          <p:cNvSpPr>
            <a:spLocks noChangeAspect="1"/>
          </p:cNvSpPr>
          <p:nvPr/>
        </p:nvSpPr>
        <p:spPr>
          <a:xfrm>
            <a:off x="3707344" y="3741945"/>
            <a:ext cx="1584975" cy="74701"/>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293" name="object 60"/>
          <p:cNvSpPr>
            <a:spLocks noChangeAspect="1"/>
          </p:cNvSpPr>
          <p:nvPr/>
        </p:nvSpPr>
        <p:spPr>
          <a:xfrm>
            <a:off x="3693622" y="3304872"/>
            <a:ext cx="1598697" cy="44163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94" name="object 59"/>
          <p:cNvSpPr txBox="1">
            <a:spLocks noChangeAspect="1"/>
          </p:cNvSpPr>
          <p:nvPr/>
        </p:nvSpPr>
        <p:spPr>
          <a:xfrm>
            <a:off x="3774608" y="3359100"/>
            <a:ext cx="1576679" cy="334132"/>
          </a:xfrm>
          <a:prstGeom prst="rect">
            <a:avLst/>
          </a:prstGeom>
        </p:spPr>
        <p:txBody>
          <a:bodyPr vert="horz" wrap="square" lIns="0" tIns="10861" rIns="0" bIns="0" rtlCol="0">
            <a:spAutoFit/>
          </a:bodyPr>
          <a:lstStyle/>
          <a:p>
            <a:pPr marL="51046" marR="4344" indent="-40728">
              <a:spcBef>
                <a:spcPts val="86"/>
              </a:spcBef>
            </a:pPr>
            <a:r>
              <a:rPr lang="en-US" sz="700" b="1" dirty="0">
                <a:solidFill>
                  <a:srgbClr val="231F20"/>
                </a:solidFill>
                <a:latin typeface="Verdana" charset="0"/>
                <a:ea typeface="Verdana" charset="0"/>
                <a:cs typeface="Verdana" charset="0"/>
              </a:rPr>
              <a:t>“When will I have time to get </a:t>
            </a:r>
            <a:r>
              <a:rPr lang="en-US" sz="700" b="1" dirty="0" smtClean="0">
                <a:solidFill>
                  <a:srgbClr val="231F20"/>
                </a:solidFill>
                <a:latin typeface="Verdana" charset="0"/>
                <a:ea typeface="Verdana" charset="0"/>
                <a:cs typeface="Verdana" charset="0"/>
              </a:rPr>
              <a:t>to </a:t>
            </a:r>
            <a:r>
              <a:rPr lang="en-US" sz="700" b="1" dirty="0">
                <a:solidFill>
                  <a:srgbClr val="231F20"/>
                </a:solidFill>
                <a:latin typeface="Verdana" charset="0"/>
                <a:ea typeface="Verdana" charset="0"/>
                <a:cs typeface="Verdana" charset="0"/>
              </a:rPr>
              <a:t>the SNAP office, I only </a:t>
            </a:r>
            <a:r>
              <a:rPr lang="en-US" sz="700" b="1" dirty="0" smtClean="0">
                <a:solidFill>
                  <a:srgbClr val="231F20"/>
                </a:solidFill>
                <a:latin typeface="Verdana" charset="0"/>
                <a:ea typeface="Verdana" charset="0"/>
                <a:cs typeface="Verdana" charset="0"/>
              </a:rPr>
              <a:t>have </a:t>
            </a:r>
            <a:r>
              <a:rPr lang="en-US" sz="700" b="1" dirty="0">
                <a:solidFill>
                  <a:srgbClr val="231F20"/>
                </a:solidFill>
                <a:latin typeface="Verdana" charset="0"/>
                <a:ea typeface="Verdana" charset="0"/>
                <a:cs typeface="Verdana" charset="0"/>
              </a:rPr>
              <a:t>a 30 minute break?”</a:t>
            </a:r>
          </a:p>
        </p:txBody>
      </p:sp>
      <p:sp>
        <p:nvSpPr>
          <p:cNvPr id="295" name="object 62"/>
          <p:cNvSpPr>
            <a:spLocks noChangeAspect="1"/>
          </p:cNvSpPr>
          <p:nvPr/>
        </p:nvSpPr>
        <p:spPr>
          <a:xfrm>
            <a:off x="4766729" y="3271607"/>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296" name="object 130"/>
          <p:cNvSpPr txBox="1">
            <a:spLocks noChangeAspect="1"/>
          </p:cNvSpPr>
          <p:nvPr/>
        </p:nvSpPr>
        <p:spPr>
          <a:xfrm>
            <a:off x="6644632" y="2485587"/>
            <a:ext cx="129572" cy="129461"/>
          </a:xfrm>
          <a:prstGeom prst="rect">
            <a:avLst/>
          </a:prstGeom>
        </p:spPr>
        <p:txBody>
          <a:bodyPr vert="horz" wrap="square" lIns="0" tIns="10861" rIns="0" bIns="0" rtlCol="0">
            <a:spAutoFit/>
          </a:bodyPr>
          <a:lstStyle/>
          <a:p>
            <a:pPr marL="10861">
              <a:spcBef>
                <a:spcPts val="86"/>
              </a:spcBef>
            </a:pPr>
            <a:r>
              <a:rPr sz="770" b="1" spc="-4" smtClean="0">
                <a:solidFill>
                  <a:srgbClr val="231F20"/>
                </a:solidFill>
                <a:latin typeface="Arial"/>
                <a:cs typeface="Arial"/>
              </a:rPr>
              <a:t>1</a:t>
            </a:r>
            <a:r>
              <a:rPr lang="en-AU" sz="770" b="1" spc="-4" dirty="0" smtClean="0">
                <a:solidFill>
                  <a:srgbClr val="231F20"/>
                </a:solidFill>
                <a:latin typeface="Arial"/>
                <a:cs typeface="Arial"/>
              </a:rPr>
              <a:t>3</a:t>
            </a:r>
            <a:endParaRPr sz="770">
              <a:latin typeface="Arial"/>
              <a:cs typeface="Arial"/>
            </a:endParaRPr>
          </a:p>
        </p:txBody>
      </p:sp>
      <p:grpSp>
        <p:nvGrpSpPr>
          <p:cNvPr id="297" name="Group 296"/>
          <p:cNvGrpSpPr/>
          <p:nvPr/>
        </p:nvGrpSpPr>
        <p:grpSpPr>
          <a:xfrm>
            <a:off x="7138206" y="3118319"/>
            <a:ext cx="488185" cy="523789"/>
            <a:chOff x="8814806" y="3539139"/>
            <a:chExt cx="488185" cy="523789"/>
          </a:xfrm>
        </p:grpSpPr>
        <p:sp>
          <p:nvSpPr>
            <p:cNvPr id="298" name="object 180"/>
            <p:cNvSpPr/>
            <p:nvPr/>
          </p:nvSpPr>
          <p:spPr>
            <a:xfrm>
              <a:off x="8978399" y="3654000"/>
              <a:ext cx="314960" cy="398145"/>
            </a:xfrm>
            <a:custGeom>
              <a:avLst/>
              <a:gdLst/>
              <a:ahLst/>
              <a:cxnLst/>
              <a:rect l="l" t="t" r="r" b="b"/>
              <a:pathLst>
                <a:path w="314959" h="398145">
                  <a:moveTo>
                    <a:pt x="313410" y="0"/>
                  </a:moveTo>
                  <a:lnTo>
                    <a:pt x="0" y="0"/>
                  </a:lnTo>
                  <a:lnTo>
                    <a:pt x="0" y="71996"/>
                  </a:lnTo>
                  <a:lnTo>
                    <a:pt x="32397" y="71996"/>
                  </a:lnTo>
                  <a:lnTo>
                    <a:pt x="32397" y="109804"/>
                  </a:lnTo>
                  <a:lnTo>
                    <a:pt x="64795" y="160197"/>
                  </a:lnTo>
                  <a:lnTo>
                    <a:pt x="64795" y="397802"/>
                  </a:lnTo>
                  <a:lnTo>
                    <a:pt x="273596" y="397802"/>
                  </a:lnTo>
                  <a:lnTo>
                    <a:pt x="298517" y="396648"/>
                  </a:lnTo>
                  <a:lnTo>
                    <a:pt x="310949" y="388577"/>
                  </a:lnTo>
                  <a:lnTo>
                    <a:pt x="314604" y="366667"/>
                  </a:lnTo>
                  <a:lnTo>
                    <a:pt x="313194" y="324002"/>
                  </a:lnTo>
                  <a:lnTo>
                    <a:pt x="311712" y="242242"/>
                  </a:lnTo>
                  <a:lnTo>
                    <a:pt x="311954" y="134326"/>
                  </a:lnTo>
                  <a:lnTo>
                    <a:pt x="312871" y="40247"/>
                  </a:lnTo>
                  <a:lnTo>
                    <a:pt x="313410" y="0"/>
                  </a:lnTo>
                  <a:close/>
                </a:path>
              </a:pathLst>
            </a:custGeom>
            <a:solidFill>
              <a:srgbClr val="C5C9CE"/>
            </a:solidFill>
          </p:spPr>
          <p:txBody>
            <a:bodyPr wrap="square" lIns="0" tIns="0" rIns="0" bIns="0" rtlCol="0"/>
            <a:lstStyle/>
            <a:p>
              <a:endParaRPr/>
            </a:p>
          </p:txBody>
        </p:sp>
        <p:sp>
          <p:nvSpPr>
            <p:cNvPr id="299" name="object 181"/>
            <p:cNvSpPr/>
            <p:nvPr/>
          </p:nvSpPr>
          <p:spPr>
            <a:xfrm>
              <a:off x="9031679" y="3590828"/>
              <a:ext cx="111125" cy="59055"/>
            </a:xfrm>
            <a:custGeom>
              <a:avLst/>
              <a:gdLst/>
              <a:ahLst/>
              <a:cxnLst/>
              <a:rect l="l" t="t" r="r" b="b"/>
              <a:pathLst>
                <a:path w="111125" h="59054">
                  <a:moveTo>
                    <a:pt x="19793" y="0"/>
                  </a:moveTo>
                  <a:lnTo>
                    <a:pt x="14606" y="5568"/>
                  </a:lnTo>
                  <a:lnTo>
                    <a:pt x="8850" y="21937"/>
                  </a:lnTo>
                  <a:lnTo>
                    <a:pt x="0" y="54171"/>
                  </a:lnTo>
                  <a:lnTo>
                    <a:pt x="1349" y="56667"/>
                  </a:lnTo>
                  <a:lnTo>
                    <a:pt x="10799" y="57949"/>
                  </a:lnTo>
                  <a:lnTo>
                    <a:pt x="36449" y="58421"/>
                  </a:lnTo>
                  <a:lnTo>
                    <a:pt x="86398" y="58489"/>
                  </a:lnTo>
                  <a:lnTo>
                    <a:pt x="110883" y="22497"/>
                  </a:lnTo>
                  <a:lnTo>
                    <a:pt x="103831" y="10965"/>
                  </a:lnTo>
                  <a:lnTo>
                    <a:pt x="56159" y="10965"/>
                  </a:lnTo>
                  <a:lnTo>
                    <a:pt x="53272" y="9532"/>
                  </a:lnTo>
                  <a:lnTo>
                    <a:pt x="46024" y="6244"/>
                  </a:lnTo>
                  <a:lnTo>
                    <a:pt x="36539" y="2618"/>
                  </a:lnTo>
                  <a:lnTo>
                    <a:pt x="26936" y="170"/>
                  </a:lnTo>
                  <a:lnTo>
                    <a:pt x="19793" y="0"/>
                  </a:lnTo>
                  <a:close/>
                </a:path>
                <a:path w="111125" h="59054">
                  <a:moveTo>
                    <a:pt x="97205" y="132"/>
                  </a:moveTo>
                  <a:lnTo>
                    <a:pt x="56159" y="10965"/>
                  </a:lnTo>
                  <a:lnTo>
                    <a:pt x="103831" y="10965"/>
                  </a:lnTo>
                  <a:lnTo>
                    <a:pt x="97205" y="132"/>
                  </a:lnTo>
                  <a:close/>
                </a:path>
              </a:pathLst>
            </a:custGeom>
            <a:solidFill>
              <a:srgbClr val="64B3A0"/>
            </a:solidFill>
          </p:spPr>
          <p:txBody>
            <a:bodyPr wrap="square" lIns="0" tIns="0" rIns="0" bIns="0" rtlCol="0"/>
            <a:lstStyle/>
            <a:p>
              <a:endParaRPr/>
            </a:p>
          </p:txBody>
        </p:sp>
        <p:sp>
          <p:nvSpPr>
            <p:cNvPr id="300" name="object 182"/>
            <p:cNvSpPr/>
            <p:nvPr/>
          </p:nvSpPr>
          <p:spPr>
            <a:xfrm>
              <a:off x="8814806" y="3726004"/>
              <a:ext cx="236220" cy="326390"/>
            </a:xfrm>
            <a:custGeom>
              <a:avLst/>
              <a:gdLst/>
              <a:ahLst/>
              <a:cxnLst/>
              <a:rect l="l" t="t" r="r" b="b"/>
              <a:pathLst>
                <a:path w="236220" h="326389">
                  <a:moveTo>
                    <a:pt x="192392" y="0"/>
                  </a:moveTo>
                  <a:lnTo>
                    <a:pt x="48387" y="0"/>
                  </a:lnTo>
                  <a:lnTo>
                    <a:pt x="44792" y="44996"/>
                  </a:lnTo>
                  <a:lnTo>
                    <a:pt x="0" y="95402"/>
                  </a:lnTo>
                  <a:lnTo>
                    <a:pt x="0" y="325793"/>
                  </a:lnTo>
                  <a:lnTo>
                    <a:pt x="235597" y="325793"/>
                  </a:lnTo>
                  <a:lnTo>
                    <a:pt x="235597" y="102590"/>
                  </a:lnTo>
                  <a:lnTo>
                    <a:pt x="195999" y="44996"/>
                  </a:lnTo>
                  <a:lnTo>
                    <a:pt x="192392" y="0"/>
                  </a:lnTo>
                  <a:close/>
                </a:path>
              </a:pathLst>
            </a:custGeom>
            <a:solidFill>
              <a:srgbClr val="F5F6F7"/>
            </a:solidFill>
          </p:spPr>
          <p:txBody>
            <a:bodyPr wrap="square" lIns="0" tIns="0" rIns="0" bIns="0" rtlCol="0"/>
            <a:lstStyle/>
            <a:p>
              <a:endParaRPr/>
            </a:p>
          </p:txBody>
        </p:sp>
        <p:sp>
          <p:nvSpPr>
            <p:cNvPr id="301" name="object 183"/>
            <p:cNvSpPr/>
            <p:nvPr/>
          </p:nvSpPr>
          <p:spPr>
            <a:xfrm>
              <a:off x="8971521" y="3644463"/>
              <a:ext cx="331470" cy="418465"/>
            </a:xfrm>
            <a:custGeom>
              <a:avLst/>
              <a:gdLst/>
              <a:ahLst/>
              <a:cxnLst/>
              <a:rect l="l" t="t" r="r" b="b"/>
              <a:pathLst>
                <a:path w="331470" h="418464">
                  <a:moveTo>
                    <a:pt x="330885" y="17500"/>
                  </a:moveTo>
                  <a:lnTo>
                    <a:pt x="313537" y="17500"/>
                  </a:lnTo>
                  <a:lnTo>
                    <a:pt x="313537" y="365747"/>
                  </a:lnTo>
                  <a:lnTo>
                    <a:pt x="310828" y="379393"/>
                  </a:lnTo>
                  <a:lnTo>
                    <a:pt x="303410" y="390456"/>
                  </a:lnTo>
                  <a:lnTo>
                    <a:pt x="292347" y="397874"/>
                  </a:lnTo>
                  <a:lnTo>
                    <a:pt x="278701" y="400583"/>
                  </a:lnTo>
                  <a:lnTo>
                    <a:pt x="81038" y="400583"/>
                  </a:lnTo>
                  <a:lnTo>
                    <a:pt x="76720" y="417931"/>
                  </a:lnTo>
                  <a:lnTo>
                    <a:pt x="278701" y="417931"/>
                  </a:lnTo>
                  <a:lnTo>
                    <a:pt x="299001" y="413826"/>
                  </a:lnTo>
                  <a:lnTo>
                    <a:pt x="315590" y="402636"/>
                  </a:lnTo>
                  <a:lnTo>
                    <a:pt x="326780" y="386047"/>
                  </a:lnTo>
                  <a:lnTo>
                    <a:pt x="330885" y="365747"/>
                  </a:lnTo>
                  <a:lnTo>
                    <a:pt x="330885" y="17500"/>
                  </a:lnTo>
                  <a:close/>
                </a:path>
                <a:path w="331470" h="418464">
                  <a:moveTo>
                    <a:pt x="3924" y="0"/>
                  </a:moveTo>
                  <a:lnTo>
                    <a:pt x="12" y="3873"/>
                  </a:lnTo>
                  <a:lnTo>
                    <a:pt x="0" y="74701"/>
                  </a:lnTo>
                  <a:lnTo>
                    <a:pt x="17475" y="72542"/>
                  </a:lnTo>
                  <a:lnTo>
                    <a:pt x="17475" y="17500"/>
                  </a:lnTo>
                  <a:lnTo>
                    <a:pt x="330885" y="17500"/>
                  </a:lnTo>
                  <a:lnTo>
                    <a:pt x="330835" y="3873"/>
                  </a:lnTo>
                  <a:lnTo>
                    <a:pt x="327024" y="25"/>
                  </a:lnTo>
                  <a:lnTo>
                    <a:pt x="3924" y="0"/>
                  </a:lnTo>
                  <a:close/>
                </a:path>
              </a:pathLst>
            </a:custGeom>
            <a:solidFill>
              <a:srgbClr val="231F20"/>
            </a:solidFill>
          </p:spPr>
          <p:txBody>
            <a:bodyPr wrap="square" lIns="0" tIns="0" rIns="0" bIns="0" rtlCol="0"/>
            <a:lstStyle/>
            <a:p>
              <a:endParaRPr/>
            </a:p>
          </p:txBody>
        </p:sp>
        <p:sp>
          <p:nvSpPr>
            <p:cNvPr id="302" name="object 184"/>
            <p:cNvSpPr/>
            <p:nvPr/>
          </p:nvSpPr>
          <p:spPr>
            <a:xfrm>
              <a:off x="9052566" y="3966696"/>
              <a:ext cx="244475" cy="0"/>
            </a:xfrm>
            <a:custGeom>
              <a:avLst/>
              <a:gdLst/>
              <a:ahLst/>
              <a:cxnLst/>
              <a:rect l="l" t="t" r="r" b="b"/>
              <a:pathLst>
                <a:path w="244475">
                  <a:moveTo>
                    <a:pt x="0" y="0"/>
                  </a:moveTo>
                  <a:lnTo>
                    <a:pt x="244055" y="0"/>
                  </a:lnTo>
                </a:path>
              </a:pathLst>
            </a:custGeom>
            <a:ln w="17360">
              <a:solidFill>
                <a:srgbClr val="231F20"/>
              </a:solidFill>
            </a:ln>
          </p:spPr>
          <p:txBody>
            <a:bodyPr wrap="square" lIns="0" tIns="0" rIns="0" bIns="0" rtlCol="0"/>
            <a:lstStyle/>
            <a:p>
              <a:endParaRPr/>
            </a:p>
          </p:txBody>
        </p:sp>
        <p:sp>
          <p:nvSpPr>
            <p:cNvPr id="303" name="object 185"/>
            <p:cNvSpPr/>
            <p:nvPr/>
          </p:nvSpPr>
          <p:spPr>
            <a:xfrm>
              <a:off x="8814865" y="3714139"/>
              <a:ext cx="243840" cy="348615"/>
            </a:xfrm>
            <a:custGeom>
              <a:avLst/>
              <a:gdLst/>
              <a:ahLst/>
              <a:cxnLst/>
              <a:rect l="l" t="t" r="r" b="b"/>
              <a:pathLst>
                <a:path w="243840" h="348614">
                  <a:moveTo>
                    <a:pt x="41668" y="0"/>
                  </a:moveTo>
                  <a:lnTo>
                    <a:pt x="37757" y="3873"/>
                  </a:lnTo>
                  <a:lnTo>
                    <a:pt x="37744" y="49123"/>
                  </a:lnTo>
                  <a:lnTo>
                    <a:pt x="1485" y="102463"/>
                  </a:lnTo>
                  <a:lnTo>
                    <a:pt x="546" y="103924"/>
                  </a:lnTo>
                  <a:lnTo>
                    <a:pt x="50" y="105625"/>
                  </a:lnTo>
                  <a:lnTo>
                    <a:pt x="0" y="344436"/>
                  </a:lnTo>
                  <a:lnTo>
                    <a:pt x="3898" y="348272"/>
                  </a:lnTo>
                  <a:lnTo>
                    <a:pt x="239763" y="348259"/>
                  </a:lnTo>
                  <a:lnTo>
                    <a:pt x="243623" y="344436"/>
                  </a:lnTo>
                  <a:lnTo>
                    <a:pt x="243688" y="330911"/>
                  </a:lnTo>
                  <a:lnTo>
                    <a:pt x="17297" y="330911"/>
                  </a:lnTo>
                  <a:lnTo>
                    <a:pt x="17424" y="109931"/>
                  </a:lnTo>
                  <a:lnTo>
                    <a:pt x="53682" y="56578"/>
                  </a:lnTo>
                  <a:lnTo>
                    <a:pt x="54626" y="55117"/>
                  </a:lnTo>
                  <a:lnTo>
                    <a:pt x="55117" y="53428"/>
                  </a:lnTo>
                  <a:lnTo>
                    <a:pt x="55092" y="17500"/>
                  </a:lnTo>
                  <a:lnTo>
                    <a:pt x="206028" y="17500"/>
                  </a:lnTo>
                  <a:lnTo>
                    <a:pt x="205932" y="3873"/>
                  </a:lnTo>
                  <a:lnTo>
                    <a:pt x="202183" y="63"/>
                  </a:lnTo>
                  <a:lnTo>
                    <a:pt x="197408" y="12"/>
                  </a:lnTo>
                  <a:lnTo>
                    <a:pt x="41668" y="0"/>
                  </a:lnTo>
                  <a:close/>
                </a:path>
                <a:path w="243840" h="348614">
                  <a:moveTo>
                    <a:pt x="239763" y="348259"/>
                  </a:moveTo>
                  <a:lnTo>
                    <a:pt x="8686" y="348259"/>
                  </a:lnTo>
                  <a:lnTo>
                    <a:pt x="239750" y="348272"/>
                  </a:lnTo>
                  <a:close/>
                </a:path>
                <a:path w="243840" h="348614">
                  <a:moveTo>
                    <a:pt x="206028" y="17500"/>
                  </a:moveTo>
                  <a:lnTo>
                    <a:pt x="188658" y="17500"/>
                  </a:lnTo>
                  <a:lnTo>
                    <a:pt x="188636" y="53428"/>
                  </a:lnTo>
                  <a:lnTo>
                    <a:pt x="189136" y="55130"/>
                  </a:lnTo>
                  <a:lnTo>
                    <a:pt x="190080" y="56578"/>
                  </a:lnTo>
                  <a:lnTo>
                    <a:pt x="226326" y="110693"/>
                  </a:lnTo>
                  <a:lnTo>
                    <a:pt x="226326" y="330771"/>
                  </a:lnTo>
                  <a:lnTo>
                    <a:pt x="17297" y="330911"/>
                  </a:lnTo>
                  <a:lnTo>
                    <a:pt x="243688" y="330911"/>
                  </a:lnTo>
                  <a:lnTo>
                    <a:pt x="243700" y="106387"/>
                  </a:lnTo>
                  <a:lnTo>
                    <a:pt x="243217" y="104686"/>
                  </a:lnTo>
                  <a:lnTo>
                    <a:pt x="242265" y="103238"/>
                  </a:lnTo>
                  <a:lnTo>
                    <a:pt x="206019" y="49123"/>
                  </a:lnTo>
                  <a:lnTo>
                    <a:pt x="206028" y="17500"/>
                  </a:lnTo>
                  <a:close/>
                </a:path>
              </a:pathLst>
            </a:custGeom>
            <a:solidFill>
              <a:srgbClr val="231F20"/>
            </a:solidFill>
          </p:spPr>
          <p:txBody>
            <a:bodyPr wrap="square" lIns="0" tIns="0" rIns="0" bIns="0" rtlCol="0"/>
            <a:lstStyle/>
            <a:p>
              <a:endParaRPr/>
            </a:p>
          </p:txBody>
        </p:sp>
        <p:sp>
          <p:nvSpPr>
            <p:cNvPr id="304" name="object 186"/>
            <p:cNvSpPr/>
            <p:nvPr/>
          </p:nvSpPr>
          <p:spPr>
            <a:xfrm>
              <a:off x="8945422" y="3896827"/>
              <a:ext cx="52705" cy="69850"/>
            </a:xfrm>
            <a:custGeom>
              <a:avLst/>
              <a:gdLst/>
              <a:ahLst/>
              <a:cxnLst/>
              <a:rect l="l" t="t" r="r" b="b"/>
              <a:pathLst>
                <a:path w="52704" h="69850">
                  <a:moveTo>
                    <a:pt x="28714" y="0"/>
                  </a:moveTo>
                  <a:lnTo>
                    <a:pt x="1549" y="37807"/>
                  </a:lnTo>
                  <a:lnTo>
                    <a:pt x="0" y="41147"/>
                  </a:lnTo>
                  <a:lnTo>
                    <a:pt x="0" y="46278"/>
                  </a:lnTo>
                  <a:lnTo>
                    <a:pt x="2158" y="55745"/>
                  </a:lnTo>
                  <a:lnTo>
                    <a:pt x="7929" y="63187"/>
                  </a:lnTo>
                  <a:lnTo>
                    <a:pt x="16260" y="68054"/>
                  </a:lnTo>
                  <a:lnTo>
                    <a:pt x="26098" y="69799"/>
                  </a:lnTo>
                  <a:lnTo>
                    <a:pt x="35928" y="68054"/>
                  </a:lnTo>
                  <a:lnTo>
                    <a:pt x="44256" y="63187"/>
                  </a:lnTo>
                  <a:lnTo>
                    <a:pt x="50026" y="55745"/>
                  </a:lnTo>
                  <a:lnTo>
                    <a:pt x="50780" y="52438"/>
                  </a:lnTo>
                  <a:lnTo>
                    <a:pt x="20510" y="52438"/>
                  </a:lnTo>
                  <a:lnTo>
                    <a:pt x="17359" y="49034"/>
                  </a:lnTo>
                  <a:lnTo>
                    <a:pt x="17348" y="46278"/>
                  </a:lnTo>
                  <a:lnTo>
                    <a:pt x="17513" y="46278"/>
                  </a:lnTo>
                  <a:lnTo>
                    <a:pt x="17932" y="43738"/>
                  </a:lnTo>
                  <a:lnTo>
                    <a:pt x="20878" y="36728"/>
                  </a:lnTo>
                  <a:lnTo>
                    <a:pt x="22961" y="32550"/>
                  </a:lnTo>
                  <a:lnTo>
                    <a:pt x="25565" y="27571"/>
                  </a:lnTo>
                  <a:lnTo>
                    <a:pt x="26098" y="26733"/>
                  </a:lnTo>
                  <a:lnTo>
                    <a:pt x="45791" y="26733"/>
                  </a:lnTo>
                  <a:lnTo>
                    <a:pt x="44792" y="24714"/>
                  </a:lnTo>
                  <a:lnTo>
                    <a:pt x="38061" y="11874"/>
                  </a:lnTo>
                  <a:lnTo>
                    <a:pt x="33553" y="4368"/>
                  </a:lnTo>
                  <a:lnTo>
                    <a:pt x="31838" y="1587"/>
                  </a:lnTo>
                  <a:lnTo>
                    <a:pt x="28714" y="0"/>
                  </a:lnTo>
                  <a:close/>
                </a:path>
                <a:path w="52704" h="69850">
                  <a:moveTo>
                    <a:pt x="52184" y="46278"/>
                  </a:moveTo>
                  <a:lnTo>
                    <a:pt x="34836" y="46278"/>
                  </a:lnTo>
                  <a:lnTo>
                    <a:pt x="34836" y="49034"/>
                  </a:lnTo>
                  <a:lnTo>
                    <a:pt x="31673" y="52438"/>
                  </a:lnTo>
                  <a:lnTo>
                    <a:pt x="50780" y="52438"/>
                  </a:lnTo>
                  <a:lnTo>
                    <a:pt x="52184" y="46278"/>
                  </a:lnTo>
                  <a:close/>
                </a:path>
                <a:path w="52704" h="69850">
                  <a:moveTo>
                    <a:pt x="17513" y="46278"/>
                  </a:moveTo>
                  <a:lnTo>
                    <a:pt x="17348" y="46278"/>
                  </a:lnTo>
                  <a:lnTo>
                    <a:pt x="17348" y="47282"/>
                  </a:lnTo>
                  <a:lnTo>
                    <a:pt x="17513" y="46278"/>
                  </a:lnTo>
                  <a:close/>
                </a:path>
                <a:path w="52704" h="69850">
                  <a:moveTo>
                    <a:pt x="46205" y="27571"/>
                  </a:moveTo>
                  <a:lnTo>
                    <a:pt x="26619" y="27571"/>
                  </a:lnTo>
                  <a:lnTo>
                    <a:pt x="29235" y="32550"/>
                  </a:lnTo>
                  <a:lnTo>
                    <a:pt x="31305" y="36728"/>
                  </a:lnTo>
                  <a:lnTo>
                    <a:pt x="34251" y="43738"/>
                  </a:lnTo>
                  <a:lnTo>
                    <a:pt x="34836" y="47282"/>
                  </a:lnTo>
                  <a:lnTo>
                    <a:pt x="34836" y="46278"/>
                  </a:lnTo>
                  <a:lnTo>
                    <a:pt x="52184" y="46278"/>
                  </a:lnTo>
                  <a:lnTo>
                    <a:pt x="52184" y="41147"/>
                  </a:lnTo>
                  <a:lnTo>
                    <a:pt x="50634" y="37807"/>
                  </a:lnTo>
                  <a:lnTo>
                    <a:pt x="47053" y="29286"/>
                  </a:lnTo>
                  <a:lnTo>
                    <a:pt x="46205" y="27571"/>
                  </a:lnTo>
                  <a:close/>
                </a:path>
                <a:path w="52704" h="69850">
                  <a:moveTo>
                    <a:pt x="25650" y="27571"/>
                  </a:moveTo>
                  <a:close/>
                </a:path>
                <a:path w="52704" h="69850">
                  <a:moveTo>
                    <a:pt x="45791" y="26733"/>
                  </a:moveTo>
                  <a:lnTo>
                    <a:pt x="26098" y="26733"/>
                  </a:lnTo>
                  <a:lnTo>
                    <a:pt x="26593" y="27660"/>
                  </a:lnTo>
                  <a:lnTo>
                    <a:pt x="46205" y="27571"/>
                  </a:lnTo>
                  <a:lnTo>
                    <a:pt x="45791" y="26733"/>
                  </a:lnTo>
                  <a:close/>
                </a:path>
              </a:pathLst>
            </a:custGeom>
            <a:solidFill>
              <a:srgbClr val="231F20"/>
            </a:solidFill>
          </p:spPr>
          <p:txBody>
            <a:bodyPr wrap="square" lIns="0" tIns="0" rIns="0" bIns="0" rtlCol="0"/>
            <a:lstStyle/>
            <a:p>
              <a:endParaRPr/>
            </a:p>
          </p:txBody>
        </p:sp>
        <p:sp>
          <p:nvSpPr>
            <p:cNvPr id="305" name="object 187"/>
            <p:cNvSpPr/>
            <p:nvPr/>
          </p:nvSpPr>
          <p:spPr>
            <a:xfrm>
              <a:off x="8853596" y="3761745"/>
              <a:ext cx="52705" cy="297815"/>
            </a:xfrm>
            <a:custGeom>
              <a:avLst/>
              <a:gdLst/>
              <a:ahLst/>
              <a:cxnLst/>
              <a:rect l="l" t="t" r="r" b="b"/>
              <a:pathLst>
                <a:path w="52704" h="297814">
                  <a:moveTo>
                    <a:pt x="11683" y="0"/>
                  </a:moveTo>
                  <a:lnTo>
                    <a:pt x="3594" y="584"/>
                  </a:lnTo>
                  <a:lnTo>
                    <a:pt x="0" y="4775"/>
                  </a:lnTo>
                  <a:lnTo>
                    <a:pt x="469" y="10998"/>
                  </a:lnTo>
                  <a:lnTo>
                    <a:pt x="939" y="12382"/>
                  </a:lnTo>
                  <a:lnTo>
                    <a:pt x="1714" y="13601"/>
                  </a:lnTo>
                  <a:lnTo>
                    <a:pt x="35267" y="68110"/>
                  </a:lnTo>
                  <a:lnTo>
                    <a:pt x="35185" y="288645"/>
                  </a:lnTo>
                  <a:lnTo>
                    <a:pt x="34861" y="292468"/>
                  </a:lnTo>
                  <a:lnTo>
                    <a:pt x="38417" y="296671"/>
                  </a:lnTo>
                  <a:lnTo>
                    <a:pt x="47993" y="297484"/>
                  </a:lnTo>
                  <a:lnTo>
                    <a:pt x="52209" y="293928"/>
                  </a:lnTo>
                  <a:lnTo>
                    <a:pt x="52654" y="288645"/>
                  </a:lnTo>
                  <a:lnTo>
                    <a:pt x="52628" y="64033"/>
                  </a:lnTo>
                  <a:lnTo>
                    <a:pt x="52184" y="62420"/>
                  </a:lnTo>
                  <a:lnTo>
                    <a:pt x="16497" y="4470"/>
                  </a:lnTo>
                  <a:lnTo>
                    <a:pt x="14808" y="1638"/>
                  </a:lnTo>
                  <a:lnTo>
                    <a:pt x="11683" y="0"/>
                  </a:lnTo>
                  <a:close/>
                </a:path>
              </a:pathLst>
            </a:custGeom>
            <a:solidFill>
              <a:srgbClr val="231F20"/>
            </a:solidFill>
          </p:spPr>
          <p:txBody>
            <a:bodyPr wrap="square" lIns="0" tIns="0" rIns="0" bIns="0" rtlCol="0"/>
            <a:lstStyle/>
            <a:p>
              <a:endParaRPr/>
            </a:p>
          </p:txBody>
        </p:sp>
        <p:sp>
          <p:nvSpPr>
            <p:cNvPr id="306" name="object 188"/>
            <p:cNvSpPr/>
            <p:nvPr/>
          </p:nvSpPr>
          <p:spPr>
            <a:xfrm>
              <a:off x="8849652" y="3827348"/>
              <a:ext cx="200660" cy="0"/>
            </a:xfrm>
            <a:custGeom>
              <a:avLst/>
              <a:gdLst/>
              <a:ahLst/>
              <a:cxnLst/>
              <a:rect l="l" t="t" r="r" b="b"/>
              <a:pathLst>
                <a:path w="200659">
                  <a:moveTo>
                    <a:pt x="0" y="0"/>
                  </a:moveTo>
                  <a:lnTo>
                    <a:pt x="200278" y="0"/>
                  </a:lnTo>
                </a:path>
              </a:pathLst>
            </a:custGeom>
            <a:ln w="17348">
              <a:solidFill>
                <a:srgbClr val="231F20"/>
              </a:solidFill>
            </a:ln>
          </p:spPr>
          <p:txBody>
            <a:bodyPr wrap="square" lIns="0" tIns="0" rIns="0" bIns="0" rtlCol="0"/>
            <a:lstStyle/>
            <a:p>
              <a:endParaRPr/>
            </a:p>
          </p:txBody>
        </p:sp>
        <p:sp>
          <p:nvSpPr>
            <p:cNvPr id="307" name="object 189"/>
            <p:cNvSpPr/>
            <p:nvPr/>
          </p:nvSpPr>
          <p:spPr>
            <a:xfrm>
              <a:off x="8893226" y="3766413"/>
              <a:ext cx="121920" cy="0"/>
            </a:xfrm>
            <a:custGeom>
              <a:avLst/>
              <a:gdLst/>
              <a:ahLst/>
              <a:cxnLst/>
              <a:rect l="l" t="t" r="r" b="b"/>
              <a:pathLst>
                <a:path w="121920">
                  <a:moveTo>
                    <a:pt x="0" y="0"/>
                  </a:moveTo>
                  <a:lnTo>
                    <a:pt x="121869" y="0"/>
                  </a:lnTo>
                </a:path>
              </a:pathLst>
            </a:custGeom>
            <a:ln w="17348">
              <a:solidFill>
                <a:srgbClr val="231F20"/>
              </a:solidFill>
            </a:ln>
          </p:spPr>
          <p:txBody>
            <a:bodyPr wrap="square" lIns="0" tIns="0" rIns="0" bIns="0" rtlCol="0"/>
            <a:lstStyle/>
            <a:p>
              <a:endParaRPr/>
            </a:p>
          </p:txBody>
        </p:sp>
        <p:sp>
          <p:nvSpPr>
            <p:cNvPr id="308" name="object 190"/>
            <p:cNvSpPr/>
            <p:nvPr/>
          </p:nvSpPr>
          <p:spPr>
            <a:xfrm>
              <a:off x="9106392" y="3539139"/>
              <a:ext cx="170815" cy="123189"/>
            </a:xfrm>
            <a:custGeom>
              <a:avLst/>
              <a:gdLst/>
              <a:ahLst/>
              <a:cxnLst/>
              <a:rect l="l" t="t" r="r" b="b"/>
              <a:pathLst>
                <a:path w="170815" h="123189">
                  <a:moveTo>
                    <a:pt x="122189" y="0"/>
                  </a:moveTo>
                  <a:lnTo>
                    <a:pt x="118697" y="3111"/>
                  </a:lnTo>
                  <a:lnTo>
                    <a:pt x="2555" y="107988"/>
                  </a:lnTo>
                  <a:lnTo>
                    <a:pt x="2352" y="108254"/>
                  </a:lnTo>
                  <a:lnTo>
                    <a:pt x="0" y="114687"/>
                  </a:lnTo>
                  <a:lnTo>
                    <a:pt x="2657" y="120267"/>
                  </a:lnTo>
                  <a:lnTo>
                    <a:pt x="8239" y="122921"/>
                  </a:lnTo>
                  <a:lnTo>
                    <a:pt x="14658" y="120561"/>
                  </a:lnTo>
                  <a:lnTo>
                    <a:pt x="123599" y="22034"/>
                  </a:lnTo>
                  <a:lnTo>
                    <a:pt x="145258" y="22034"/>
                  </a:lnTo>
                  <a:lnTo>
                    <a:pt x="130787" y="3568"/>
                  </a:lnTo>
                  <a:lnTo>
                    <a:pt x="127523" y="203"/>
                  </a:lnTo>
                  <a:lnTo>
                    <a:pt x="122189" y="0"/>
                  </a:lnTo>
                  <a:close/>
                </a:path>
                <a:path w="170815" h="123189">
                  <a:moveTo>
                    <a:pt x="145258" y="22034"/>
                  </a:moveTo>
                  <a:lnTo>
                    <a:pt x="123599" y="22034"/>
                  </a:lnTo>
                  <a:lnTo>
                    <a:pt x="137487" y="42054"/>
                  </a:lnTo>
                  <a:lnTo>
                    <a:pt x="147246" y="64215"/>
                  </a:lnTo>
                  <a:lnTo>
                    <a:pt x="152538" y="87851"/>
                  </a:lnTo>
                  <a:lnTo>
                    <a:pt x="153025" y="112293"/>
                  </a:lnTo>
                  <a:lnTo>
                    <a:pt x="155184" y="119050"/>
                  </a:lnTo>
                  <a:lnTo>
                    <a:pt x="160983" y="121727"/>
                  </a:lnTo>
                  <a:lnTo>
                    <a:pt x="167146" y="120049"/>
                  </a:lnTo>
                  <a:lnTo>
                    <a:pt x="170399" y="113741"/>
                  </a:lnTo>
                  <a:lnTo>
                    <a:pt x="169631" y="83462"/>
                  </a:lnTo>
                  <a:lnTo>
                    <a:pt x="162537" y="54363"/>
                  </a:lnTo>
                  <a:lnTo>
                    <a:pt x="149471" y="27410"/>
                  </a:lnTo>
                  <a:lnTo>
                    <a:pt x="145258" y="22034"/>
                  </a:lnTo>
                  <a:close/>
                </a:path>
              </a:pathLst>
            </a:custGeom>
            <a:solidFill>
              <a:srgbClr val="231F20"/>
            </a:solidFill>
          </p:spPr>
          <p:txBody>
            <a:bodyPr wrap="square" lIns="0" tIns="0" rIns="0" bIns="0" rtlCol="0"/>
            <a:lstStyle/>
            <a:p>
              <a:endParaRPr/>
            </a:p>
          </p:txBody>
        </p:sp>
        <p:sp>
          <p:nvSpPr>
            <p:cNvPr id="309" name="object 191"/>
            <p:cNvSpPr/>
            <p:nvPr/>
          </p:nvSpPr>
          <p:spPr>
            <a:xfrm>
              <a:off x="9201432" y="3560846"/>
              <a:ext cx="46355" cy="99695"/>
            </a:xfrm>
            <a:custGeom>
              <a:avLst/>
              <a:gdLst/>
              <a:ahLst/>
              <a:cxnLst/>
              <a:rect l="l" t="t" r="r" b="b"/>
              <a:pathLst>
                <a:path w="46354" h="99695">
                  <a:moveTo>
                    <a:pt x="7251" y="0"/>
                  </a:moveTo>
                  <a:lnTo>
                    <a:pt x="3479" y="3454"/>
                  </a:lnTo>
                  <a:lnTo>
                    <a:pt x="50" y="6807"/>
                  </a:lnTo>
                  <a:lnTo>
                    <a:pt x="0" y="12306"/>
                  </a:lnTo>
                  <a:lnTo>
                    <a:pt x="3352" y="15735"/>
                  </a:lnTo>
                  <a:lnTo>
                    <a:pt x="15473" y="31686"/>
                  </a:lnTo>
                  <a:lnTo>
                    <a:pt x="23880" y="49631"/>
                  </a:lnTo>
                  <a:lnTo>
                    <a:pt x="28361" y="68938"/>
                  </a:lnTo>
                  <a:lnTo>
                    <a:pt x="28702" y="88976"/>
                  </a:lnTo>
                  <a:lnTo>
                    <a:pt x="28092" y="93738"/>
                  </a:lnTo>
                  <a:lnTo>
                    <a:pt x="31470" y="98107"/>
                  </a:lnTo>
                  <a:lnTo>
                    <a:pt x="41008" y="99314"/>
                  </a:lnTo>
                  <a:lnTo>
                    <a:pt x="45364" y="95935"/>
                  </a:lnTo>
                  <a:lnTo>
                    <a:pt x="46024" y="90754"/>
                  </a:lnTo>
                  <a:lnTo>
                    <a:pt x="46010" y="88976"/>
                  </a:lnTo>
                  <a:lnTo>
                    <a:pt x="40316" y="43946"/>
                  </a:lnTo>
                  <a:lnTo>
                    <a:pt x="16002" y="3784"/>
                  </a:lnTo>
                  <a:lnTo>
                    <a:pt x="12750" y="241"/>
                  </a:lnTo>
                  <a:lnTo>
                    <a:pt x="7251" y="0"/>
                  </a:lnTo>
                  <a:close/>
                </a:path>
                <a:path w="46354" h="99695">
                  <a:moveTo>
                    <a:pt x="3479" y="3441"/>
                  </a:moveTo>
                  <a:close/>
                </a:path>
              </a:pathLst>
            </a:custGeom>
            <a:solidFill>
              <a:srgbClr val="231F20"/>
            </a:solidFill>
          </p:spPr>
          <p:txBody>
            <a:bodyPr wrap="square" lIns="0" tIns="0" rIns="0" bIns="0" rtlCol="0"/>
            <a:lstStyle/>
            <a:p>
              <a:endParaRPr/>
            </a:p>
          </p:txBody>
        </p:sp>
        <p:sp>
          <p:nvSpPr>
            <p:cNvPr id="310" name="object 192"/>
            <p:cNvSpPr/>
            <p:nvPr/>
          </p:nvSpPr>
          <p:spPr>
            <a:xfrm>
              <a:off x="9166852" y="3613641"/>
              <a:ext cx="23495" cy="22860"/>
            </a:xfrm>
            <a:custGeom>
              <a:avLst/>
              <a:gdLst/>
              <a:ahLst/>
              <a:cxnLst/>
              <a:rect l="l" t="t" r="r" b="b"/>
              <a:pathLst>
                <a:path w="23495" h="22860">
                  <a:moveTo>
                    <a:pt x="15417" y="0"/>
                  </a:moveTo>
                  <a:lnTo>
                    <a:pt x="10706" y="622"/>
                  </a:lnTo>
                  <a:lnTo>
                    <a:pt x="8889" y="1523"/>
                  </a:lnTo>
                  <a:lnTo>
                    <a:pt x="7518" y="2946"/>
                  </a:lnTo>
                  <a:lnTo>
                    <a:pt x="0" y="10464"/>
                  </a:lnTo>
                  <a:lnTo>
                    <a:pt x="0" y="15989"/>
                  </a:lnTo>
                  <a:lnTo>
                    <a:pt x="6807" y="22809"/>
                  </a:lnTo>
                  <a:lnTo>
                    <a:pt x="12344" y="22809"/>
                  </a:lnTo>
                  <a:lnTo>
                    <a:pt x="19862" y="15278"/>
                  </a:lnTo>
                  <a:lnTo>
                    <a:pt x="23329" y="11950"/>
                  </a:lnTo>
                  <a:lnTo>
                    <a:pt x="23444" y="6438"/>
                  </a:lnTo>
                  <a:lnTo>
                    <a:pt x="18186" y="965"/>
                  </a:lnTo>
                  <a:lnTo>
                    <a:pt x="15417" y="0"/>
                  </a:lnTo>
                  <a:close/>
                </a:path>
              </a:pathLst>
            </a:custGeom>
            <a:solidFill>
              <a:srgbClr val="231F20"/>
            </a:solidFill>
          </p:spPr>
          <p:txBody>
            <a:bodyPr wrap="square" lIns="0" tIns="0" rIns="0" bIns="0" rtlCol="0"/>
            <a:lstStyle/>
            <a:p>
              <a:endParaRPr/>
            </a:p>
          </p:txBody>
        </p:sp>
        <p:sp>
          <p:nvSpPr>
            <p:cNvPr id="311" name="object 193"/>
            <p:cNvSpPr/>
            <p:nvPr/>
          </p:nvSpPr>
          <p:spPr>
            <a:xfrm>
              <a:off x="9197851" y="3603943"/>
              <a:ext cx="22860" cy="22860"/>
            </a:xfrm>
            <a:custGeom>
              <a:avLst/>
              <a:gdLst/>
              <a:ahLst/>
              <a:cxnLst/>
              <a:rect l="l" t="t" r="r" b="b"/>
              <a:pathLst>
                <a:path w="22859" h="22860">
                  <a:moveTo>
                    <a:pt x="3975" y="0"/>
                  </a:moveTo>
                  <a:lnTo>
                    <a:pt x="50" y="3873"/>
                  </a:lnTo>
                  <a:lnTo>
                    <a:pt x="0" y="11099"/>
                  </a:lnTo>
                  <a:lnTo>
                    <a:pt x="990" y="13411"/>
                  </a:lnTo>
                  <a:lnTo>
                    <a:pt x="2743" y="15074"/>
                  </a:lnTo>
                  <a:lnTo>
                    <a:pt x="10274" y="22605"/>
                  </a:lnTo>
                  <a:lnTo>
                    <a:pt x="15798" y="22605"/>
                  </a:lnTo>
                  <a:lnTo>
                    <a:pt x="22606" y="15786"/>
                  </a:lnTo>
                  <a:lnTo>
                    <a:pt x="22606" y="10261"/>
                  </a:lnTo>
                  <a:lnTo>
                    <a:pt x="15087" y="2743"/>
                  </a:lnTo>
                  <a:lnTo>
                    <a:pt x="13449" y="1015"/>
                  </a:lnTo>
                  <a:lnTo>
                    <a:pt x="11163" y="38"/>
                  </a:lnTo>
                  <a:lnTo>
                    <a:pt x="3975" y="0"/>
                  </a:lnTo>
                  <a:close/>
                </a:path>
              </a:pathLst>
            </a:custGeom>
            <a:solidFill>
              <a:srgbClr val="231F20"/>
            </a:solidFill>
          </p:spPr>
          <p:txBody>
            <a:bodyPr wrap="square" lIns="0" tIns="0" rIns="0" bIns="0" rtlCol="0"/>
            <a:lstStyle/>
            <a:p>
              <a:endParaRPr/>
            </a:p>
          </p:txBody>
        </p:sp>
        <p:sp>
          <p:nvSpPr>
            <p:cNvPr id="312" name="object 194"/>
            <p:cNvSpPr/>
            <p:nvPr/>
          </p:nvSpPr>
          <p:spPr>
            <a:xfrm>
              <a:off x="9184059" y="3634977"/>
              <a:ext cx="23495" cy="23495"/>
            </a:xfrm>
            <a:custGeom>
              <a:avLst/>
              <a:gdLst/>
              <a:ahLst/>
              <a:cxnLst/>
              <a:rect l="l" t="t" r="r" b="b"/>
              <a:pathLst>
                <a:path w="23495" h="23495">
                  <a:moveTo>
                    <a:pt x="4140" y="0"/>
                  </a:moveTo>
                  <a:lnTo>
                    <a:pt x="165" y="3822"/>
                  </a:lnTo>
                  <a:lnTo>
                    <a:pt x="0" y="11087"/>
                  </a:lnTo>
                  <a:lnTo>
                    <a:pt x="990" y="13462"/>
                  </a:lnTo>
                  <a:lnTo>
                    <a:pt x="2781" y="15151"/>
                  </a:lnTo>
                  <a:lnTo>
                    <a:pt x="6896" y="19138"/>
                  </a:lnTo>
                  <a:lnTo>
                    <a:pt x="9994" y="22809"/>
                  </a:lnTo>
                  <a:lnTo>
                    <a:pt x="15494" y="23279"/>
                  </a:lnTo>
                  <a:lnTo>
                    <a:pt x="22847" y="17068"/>
                  </a:lnTo>
                  <a:lnTo>
                    <a:pt x="23304" y="11569"/>
                  </a:lnTo>
                  <a:lnTo>
                    <a:pt x="19900" y="7543"/>
                  </a:lnTo>
                  <a:lnTo>
                    <a:pt x="19583" y="7226"/>
                  </a:lnTo>
                  <a:lnTo>
                    <a:pt x="19240" y="6921"/>
                  </a:lnTo>
                  <a:lnTo>
                    <a:pt x="15125" y="2806"/>
                  </a:lnTo>
                  <a:lnTo>
                    <a:pt x="13512" y="1117"/>
                  </a:lnTo>
                  <a:lnTo>
                    <a:pt x="11290" y="152"/>
                  </a:lnTo>
                  <a:lnTo>
                    <a:pt x="4140" y="0"/>
                  </a:lnTo>
                  <a:close/>
                </a:path>
              </a:pathLst>
            </a:custGeom>
            <a:solidFill>
              <a:srgbClr val="231F20"/>
            </a:solidFill>
          </p:spPr>
          <p:txBody>
            <a:bodyPr wrap="square" lIns="0" tIns="0" rIns="0" bIns="0" rtlCol="0"/>
            <a:lstStyle/>
            <a:p>
              <a:endParaRPr/>
            </a:p>
          </p:txBody>
        </p:sp>
        <p:sp>
          <p:nvSpPr>
            <p:cNvPr id="313" name="object 195"/>
            <p:cNvSpPr/>
            <p:nvPr/>
          </p:nvSpPr>
          <p:spPr>
            <a:xfrm>
              <a:off x="9023839" y="3581829"/>
              <a:ext cx="132715" cy="71755"/>
            </a:xfrm>
            <a:custGeom>
              <a:avLst/>
              <a:gdLst/>
              <a:ahLst/>
              <a:cxnLst/>
              <a:rect l="l" t="t" r="r" b="b"/>
              <a:pathLst>
                <a:path w="132715" h="71754">
                  <a:moveTo>
                    <a:pt x="37238" y="0"/>
                  </a:moveTo>
                  <a:lnTo>
                    <a:pt x="7683" y="27596"/>
                  </a:lnTo>
                  <a:lnTo>
                    <a:pt x="0" y="71386"/>
                  </a:lnTo>
                  <a:lnTo>
                    <a:pt x="17348" y="71386"/>
                  </a:lnTo>
                  <a:lnTo>
                    <a:pt x="17411" y="57365"/>
                  </a:lnTo>
                  <a:lnTo>
                    <a:pt x="22237" y="40182"/>
                  </a:lnTo>
                  <a:lnTo>
                    <a:pt x="24295" y="33375"/>
                  </a:lnTo>
                  <a:lnTo>
                    <a:pt x="29692" y="22757"/>
                  </a:lnTo>
                  <a:lnTo>
                    <a:pt x="32778" y="19405"/>
                  </a:lnTo>
                  <a:lnTo>
                    <a:pt x="37172" y="17576"/>
                  </a:lnTo>
                  <a:lnTo>
                    <a:pt x="122775" y="17576"/>
                  </a:lnTo>
                  <a:lnTo>
                    <a:pt x="121140" y="14755"/>
                  </a:lnTo>
                  <a:lnTo>
                    <a:pt x="117160" y="9643"/>
                  </a:lnTo>
                  <a:lnTo>
                    <a:pt x="116048" y="8648"/>
                  </a:lnTo>
                  <a:lnTo>
                    <a:pt x="67868" y="8648"/>
                  </a:lnTo>
                  <a:lnTo>
                    <a:pt x="65519" y="7467"/>
                  </a:lnTo>
                  <a:lnTo>
                    <a:pt x="63334" y="6222"/>
                  </a:lnTo>
                  <a:lnTo>
                    <a:pt x="57594" y="4152"/>
                  </a:lnTo>
                  <a:lnTo>
                    <a:pt x="51262" y="1967"/>
                  </a:lnTo>
                  <a:lnTo>
                    <a:pt x="44462" y="315"/>
                  </a:lnTo>
                  <a:lnTo>
                    <a:pt x="37238" y="0"/>
                  </a:lnTo>
                  <a:close/>
                </a:path>
                <a:path w="132715" h="71754">
                  <a:moveTo>
                    <a:pt x="122775" y="17576"/>
                  </a:moveTo>
                  <a:lnTo>
                    <a:pt x="98691" y="17576"/>
                  </a:lnTo>
                  <a:lnTo>
                    <a:pt x="103098" y="19405"/>
                  </a:lnTo>
                  <a:lnTo>
                    <a:pt x="106184" y="22757"/>
                  </a:lnTo>
                  <a:lnTo>
                    <a:pt x="111582" y="33375"/>
                  </a:lnTo>
                  <a:lnTo>
                    <a:pt x="115303" y="46583"/>
                  </a:lnTo>
                  <a:lnTo>
                    <a:pt x="132143" y="41947"/>
                  </a:lnTo>
                  <a:lnTo>
                    <a:pt x="130327" y="35445"/>
                  </a:lnTo>
                  <a:lnTo>
                    <a:pt x="128054" y="27596"/>
                  </a:lnTo>
                  <a:lnTo>
                    <a:pt x="124307" y="20217"/>
                  </a:lnTo>
                  <a:lnTo>
                    <a:pt x="122775" y="17576"/>
                  </a:lnTo>
                  <a:close/>
                </a:path>
                <a:path w="132715" h="71754">
                  <a:moveTo>
                    <a:pt x="98691" y="17576"/>
                  </a:moveTo>
                  <a:lnTo>
                    <a:pt x="37172" y="17576"/>
                  </a:lnTo>
                  <a:lnTo>
                    <a:pt x="45034" y="18109"/>
                  </a:lnTo>
                  <a:lnTo>
                    <a:pt x="58318" y="22884"/>
                  </a:lnTo>
                  <a:lnTo>
                    <a:pt x="63753" y="25882"/>
                  </a:lnTo>
                  <a:lnTo>
                    <a:pt x="67868" y="18173"/>
                  </a:lnTo>
                  <a:lnTo>
                    <a:pt x="90596" y="18173"/>
                  </a:lnTo>
                  <a:lnTo>
                    <a:pt x="90843" y="18084"/>
                  </a:lnTo>
                  <a:lnTo>
                    <a:pt x="98691" y="17576"/>
                  </a:lnTo>
                  <a:close/>
                </a:path>
                <a:path w="132715" h="71754">
                  <a:moveTo>
                    <a:pt x="90596" y="18173"/>
                  </a:moveTo>
                  <a:lnTo>
                    <a:pt x="67868" y="18173"/>
                  </a:lnTo>
                  <a:lnTo>
                    <a:pt x="71983" y="25882"/>
                  </a:lnTo>
                  <a:lnTo>
                    <a:pt x="77558" y="22872"/>
                  </a:lnTo>
                  <a:lnTo>
                    <a:pt x="90596" y="18173"/>
                  </a:lnTo>
                  <a:close/>
                </a:path>
                <a:path w="132715" h="71754">
                  <a:moveTo>
                    <a:pt x="98638" y="3"/>
                  </a:moveTo>
                  <a:lnTo>
                    <a:pt x="70218" y="7467"/>
                  </a:lnTo>
                  <a:lnTo>
                    <a:pt x="67868" y="8648"/>
                  </a:lnTo>
                  <a:lnTo>
                    <a:pt x="116048" y="8648"/>
                  </a:lnTo>
                  <a:lnTo>
                    <a:pt x="112223" y="5224"/>
                  </a:lnTo>
                  <a:lnTo>
                    <a:pt x="106184" y="1840"/>
                  </a:lnTo>
                  <a:lnTo>
                    <a:pt x="98638" y="3"/>
                  </a:lnTo>
                  <a:close/>
                </a:path>
              </a:pathLst>
            </a:custGeom>
            <a:solidFill>
              <a:srgbClr val="231F20"/>
            </a:solidFill>
          </p:spPr>
          <p:txBody>
            <a:bodyPr wrap="square" lIns="0" tIns="0" rIns="0" bIns="0" rtlCol="0"/>
            <a:lstStyle/>
            <a:p>
              <a:endParaRPr/>
            </a:p>
          </p:txBody>
        </p:sp>
        <p:sp>
          <p:nvSpPr>
            <p:cNvPr id="314" name="object 196"/>
            <p:cNvSpPr/>
            <p:nvPr/>
          </p:nvSpPr>
          <p:spPr>
            <a:xfrm>
              <a:off x="9080069" y="3557178"/>
              <a:ext cx="27940" cy="59055"/>
            </a:xfrm>
            <a:custGeom>
              <a:avLst/>
              <a:gdLst/>
              <a:ahLst/>
              <a:cxnLst/>
              <a:rect l="l" t="t" r="r" b="b"/>
              <a:pathLst>
                <a:path w="27940" h="59054">
                  <a:moveTo>
                    <a:pt x="18618" y="0"/>
                  </a:moveTo>
                  <a:lnTo>
                    <a:pt x="13893" y="419"/>
                  </a:lnTo>
                  <a:lnTo>
                    <a:pt x="11125" y="2387"/>
                  </a:lnTo>
                  <a:lnTo>
                    <a:pt x="9842" y="5283"/>
                  </a:lnTo>
                  <a:lnTo>
                    <a:pt x="3784" y="17233"/>
                  </a:lnTo>
                  <a:lnTo>
                    <a:pt x="0" y="36106"/>
                  </a:lnTo>
                  <a:lnTo>
                    <a:pt x="928" y="48590"/>
                  </a:lnTo>
                  <a:lnTo>
                    <a:pt x="970" y="49453"/>
                  </a:lnTo>
                  <a:lnTo>
                    <a:pt x="800" y="54051"/>
                  </a:lnTo>
                  <a:lnTo>
                    <a:pt x="4546" y="58089"/>
                  </a:lnTo>
                  <a:lnTo>
                    <a:pt x="14160" y="58445"/>
                  </a:lnTo>
                  <a:lnTo>
                    <a:pt x="18199" y="54698"/>
                  </a:lnTo>
                  <a:lnTo>
                    <a:pt x="18389" y="49453"/>
                  </a:lnTo>
                  <a:lnTo>
                    <a:pt x="18326" y="48590"/>
                  </a:lnTo>
                  <a:lnTo>
                    <a:pt x="18173" y="34175"/>
                  </a:lnTo>
                  <a:lnTo>
                    <a:pt x="19799" y="26098"/>
                  </a:lnTo>
                  <a:lnTo>
                    <a:pt x="25653" y="12611"/>
                  </a:lnTo>
                  <a:lnTo>
                    <a:pt x="27749" y="8280"/>
                  </a:lnTo>
                  <a:lnTo>
                    <a:pt x="25946" y="3073"/>
                  </a:lnTo>
                  <a:lnTo>
                    <a:pt x="20192" y="292"/>
                  </a:lnTo>
                  <a:lnTo>
                    <a:pt x="18618" y="0"/>
                  </a:lnTo>
                  <a:close/>
                </a:path>
              </a:pathLst>
            </a:custGeom>
            <a:solidFill>
              <a:srgbClr val="231F20"/>
            </a:solidFill>
          </p:spPr>
          <p:txBody>
            <a:bodyPr wrap="square" lIns="0" tIns="0" rIns="0" bIns="0" rtlCol="0"/>
            <a:lstStyle/>
            <a:p>
              <a:endParaRPr/>
            </a:p>
          </p:txBody>
        </p:sp>
      </p:grpSp>
      <p:sp>
        <p:nvSpPr>
          <p:cNvPr id="317" name="object 73"/>
          <p:cNvSpPr>
            <a:spLocks noChangeAspect="1"/>
          </p:cNvSpPr>
          <p:nvPr/>
        </p:nvSpPr>
        <p:spPr>
          <a:xfrm>
            <a:off x="176413" y="4622083"/>
            <a:ext cx="1529444" cy="482781"/>
          </a:xfrm>
          <a:custGeom>
            <a:avLst/>
            <a:gdLst/>
            <a:ahLst/>
            <a:cxnLst/>
            <a:rect l="l" t="t" r="r" b="b"/>
            <a:pathLst>
              <a:path w="1856104" h="558800">
                <a:moveTo>
                  <a:pt x="0" y="558685"/>
                </a:moveTo>
                <a:lnTo>
                  <a:pt x="1855990" y="558685"/>
                </a:lnTo>
                <a:lnTo>
                  <a:pt x="1855990" y="0"/>
                </a:lnTo>
                <a:lnTo>
                  <a:pt x="0" y="0"/>
                </a:lnTo>
                <a:lnTo>
                  <a:pt x="0" y="558685"/>
                </a:lnTo>
                <a:close/>
              </a:path>
            </a:pathLst>
          </a:custGeom>
          <a:solidFill>
            <a:srgbClr val="C5C9CE"/>
          </a:solidFill>
        </p:spPr>
        <p:txBody>
          <a:bodyPr wrap="square" lIns="0" tIns="0" rIns="0" bIns="0" rtlCol="0"/>
          <a:lstStyle/>
          <a:p>
            <a:endParaRPr sz="1350"/>
          </a:p>
        </p:txBody>
      </p:sp>
      <p:sp>
        <p:nvSpPr>
          <p:cNvPr id="318" name="object 75"/>
          <p:cNvSpPr>
            <a:spLocks noChangeAspect="1"/>
          </p:cNvSpPr>
          <p:nvPr/>
        </p:nvSpPr>
        <p:spPr>
          <a:xfrm>
            <a:off x="238440" y="4607872"/>
            <a:ext cx="1634162" cy="441635"/>
          </a:xfrm>
          <a:custGeom>
            <a:avLst/>
            <a:gdLst/>
            <a:ahLst/>
            <a:cxnLst/>
            <a:rect l="l" t="t" r="r" b="b"/>
            <a:pathLst>
              <a:path w="1798954" h="511175">
                <a:moveTo>
                  <a:pt x="0" y="511060"/>
                </a:moveTo>
                <a:lnTo>
                  <a:pt x="1798434" y="511060"/>
                </a:lnTo>
                <a:lnTo>
                  <a:pt x="1798434"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320" name="object 77"/>
          <p:cNvSpPr>
            <a:spLocks noChangeAspect="1"/>
          </p:cNvSpPr>
          <p:nvPr/>
        </p:nvSpPr>
        <p:spPr>
          <a:xfrm>
            <a:off x="639780" y="4574603"/>
            <a:ext cx="105378" cy="62542"/>
          </a:xfrm>
          <a:custGeom>
            <a:avLst/>
            <a:gdLst/>
            <a:ahLst/>
            <a:cxnLst/>
            <a:rect l="l" t="t" r="r" b="b"/>
            <a:pathLst>
              <a:path w="124460" h="72389">
                <a:moveTo>
                  <a:pt x="124421" y="72390"/>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321" name="object 74"/>
          <p:cNvSpPr txBox="1">
            <a:spLocks noChangeAspect="1"/>
          </p:cNvSpPr>
          <p:nvPr/>
        </p:nvSpPr>
        <p:spPr>
          <a:xfrm>
            <a:off x="259734" y="4662027"/>
            <a:ext cx="1577195" cy="334132"/>
          </a:xfrm>
          <a:prstGeom prst="rect">
            <a:avLst/>
          </a:prstGeom>
        </p:spPr>
        <p:txBody>
          <a:bodyPr vert="horz" wrap="square" lIns="0" tIns="10861" rIns="0" bIns="0" rtlCol="0">
            <a:spAutoFit/>
          </a:bodyPr>
          <a:lstStyle/>
          <a:p>
            <a:pPr marL="49417" marR="4344" indent="-39100">
              <a:spcBef>
                <a:spcPts val="86"/>
              </a:spcBef>
            </a:pPr>
            <a:r>
              <a:rPr lang="en-US" sz="700" b="1" dirty="0" smtClean="0">
                <a:solidFill>
                  <a:srgbClr val="231F20"/>
                </a:solidFill>
                <a:latin typeface="Verdana" charset="0"/>
                <a:ea typeface="Verdana" charset="0"/>
                <a:cs typeface="Verdana" charset="0"/>
              </a:rPr>
              <a:t>“It’s going to be great to have our garden up and running. It will help with the food bills.”</a:t>
            </a:r>
            <a:endParaRPr lang="en-US" sz="700" b="1" dirty="0">
              <a:solidFill>
                <a:srgbClr val="231F20"/>
              </a:solidFill>
              <a:latin typeface="Verdana" charset="0"/>
              <a:ea typeface="Verdana" charset="0"/>
              <a:cs typeface="Verdana" charset="0"/>
            </a:endParaRPr>
          </a:p>
        </p:txBody>
      </p:sp>
      <p:grpSp>
        <p:nvGrpSpPr>
          <p:cNvPr id="324" name="Group 323"/>
          <p:cNvGrpSpPr/>
          <p:nvPr/>
        </p:nvGrpSpPr>
        <p:grpSpPr>
          <a:xfrm>
            <a:off x="5326494" y="3868191"/>
            <a:ext cx="183336" cy="187078"/>
            <a:chOff x="5326494" y="3849903"/>
            <a:chExt cx="183336" cy="187078"/>
          </a:xfrm>
        </p:grpSpPr>
        <p:sp>
          <p:nvSpPr>
            <p:cNvPr id="322" name="object 129"/>
            <p:cNvSpPr>
              <a:spLocks noChangeAspect="1"/>
            </p:cNvSpPr>
            <p:nvPr/>
          </p:nvSpPr>
          <p:spPr>
            <a:xfrm>
              <a:off x="5326494" y="3849903"/>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323" name="object 130"/>
            <p:cNvSpPr txBox="1">
              <a:spLocks noChangeAspect="1"/>
            </p:cNvSpPr>
            <p:nvPr/>
          </p:nvSpPr>
          <p:spPr>
            <a:xfrm>
              <a:off x="5353632" y="3869236"/>
              <a:ext cx="129572" cy="129461"/>
            </a:xfrm>
            <a:prstGeom prst="rect">
              <a:avLst/>
            </a:prstGeom>
          </p:spPr>
          <p:txBody>
            <a:bodyPr vert="horz" wrap="square" lIns="0" tIns="10861" rIns="0" bIns="0" rtlCol="0">
              <a:spAutoFit/>
            </a:bodyPr>
            <a:lstStyle/>
            <a:p>
              <a:pPr marL="10861">
                <a:spcBef>
                  <a:spcPts val="86"/>
                </a:spcBef>
              </a:pPr>
              <a:r>
                <a:rPr lang="en-AU" sz="770" b="1" spc="-4" dirty="0" smtClean="0">
                  <a:solidFill>
                    <a:srgbClr val="231F20"/>
                  </a:solidFill>
                  <a:latin typeface="Arial"/>
                  <a:cs typeface="Arial"/>
                </a:rPr>
                <a:t>19</a:t>
              </a:r>
              <a:endParaRPr sz="770">
                <a:latin typeface="Arial"/>
                <a:cs typeface="Arial"/>
              </a:endParaRPr>
            </a:p>
          </p:txBody>
        </p:sp>
      </p:grpSp>
      <p:sp>
        <p:nvSpPr>
          <p:cNvPr id="325" name="object 9"/>
          <p:cNvSpPr txBox="1">
            <a:spLocks noChangeAspect="1"/>
          </p:cNvSpPr>
          <p:nvPr/>
        </p:nvSpPr>
        <p:spPr>
          <a:xfrm>
            <a:off x="5310154" y="4099639"/>
            <a:ext cx="1138633" cy="549576"/>
          </a:xfrm>
          <a:prstGeom prst="rect">
            <a:avLst/>
          </a:prstGeom>
        </p:spPr>
        <p:txBody>
          <a:bodyPr vert="horz" wrap="square" lIns="0" tIns="10861" rIns="0" bIns="0" rtlCol="0">
            <a:spAutoFit/>
          </a:bodyPr>
          <a:lstStyle/>
          <a:p>
            <a:pPr marL="10861" marR="4344">
              <a:spcBef>
                <a:spcPts val="86"/>
              </a:spcBef>
            </a:pPr>
            <a:r>
              <a:rPr lang="en-US" sz="700" spc="-4" dirty="0">
                <a:solidFill>
                  <a:srgbClr val="231F20"/>
                </a:solidFill>
                <a:latin typeface="Verdana" charset="0"/>
                <a:ea typeface="Verdana" charset="0"/>
                <a:cs typeface="Verdana" charset="0"/>
              </a:rPr>
              <a:t>Natalia has to pick up  the car early from the  mechanic. The boys  missed breakfast at  their school.</a:t>
            </a:r>
          </a:p>
        </p:txBody>
      </p:sp>
      <p:sp>
        <p:nvSpPr>
          <p:cNvPr id="326" name="object 102"/>
          <p:cNvSpPr>
            <a:spLocks noChangeAspect="1"/>
          </p:cNvSpPr>
          <p:nvPr/>
        </p:nvSpPr>
        <p:spPr>
          <a:xfrm>
            <a:off x="157228"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88" name="object 98"/>
          <p:cNvSpPr txBox="1">
            <a:spLocks noChangeAspect="1"/>
          </p:cNvSpPr>
          <p:nvPr/>
        </p:nvSpPr>
        <p:spPr>
          <a:xfrm>
            <a:off x="186768"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22</a:t>
            </a:r>
            <a:endParaRPr sz="770">
              <a:latin typeface="Arial"/>
              <a:cs typeface="Arial"/>
            </a:endParaRPr>
          </a:p>
        </p:txBody>
      </p:sp>
      <p:sp>
        <p:nvSpPr>
          <p:cNvPr id="327" name="object 6"/>
          <p:cNvSpPr txBox="1">
            <a:spLocks noChangeAspect="1"/>
          </p:cNvSpPr>
          <p:nvPr/>
        </p:nvSpPr>
        <p:spPr>
          <a:xfrm>
            <a:off x="168024" y="5490299"/>
            <a:ext cx="1138486" cy="626520"/>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a:solidFill>
                  <a:srgbClr val="231F20"/>
                </a:solidFill>
                <a:latin typeface="Arial"/>
                <a:cs typeface="Arial"/>
              </a:rPr>
              <a:t>The family </a:t>
            </a:r>
            <a:r>
              <a:rPr lang="en-US" sz="800" spc="-5" dirty="0" smtClean="0">
                <a:solidFill>
                  <a:srgbClr val="231F20"/>
                </a:solidFill>
                <a:latin typeface="Arial"/>
                <a:cs typeface="Arial"/>
              </a:rPr>
              <a:t>budget </a:t>
            </a:r>
            <a:r>
              <a:rPr lang="en-US" sz="800" spc="-5" dirty="0">
                <a:solidFill>
                  <a:srgbClr val="231F20"/>
                </a:solidFill>
                <a:latin typeface="Arial"/>
                <a:cs typeface="Arial"/>
              </a:rPr>
              <a:t>is very tight with the </a:t>
            </a:r>
            <a:r>
              <a:rPr lang="en-US" sz="800" spc="-5" dirty="0" smtClean="0">
                <a:solidFill>
                  <a:srgbClr val="231F20"/>
                </a:solidFill>
                <a:latin typeface="Arial"/>
                <a:cs typeface="Arial"/>
              </a:rPr>
              <a:t>unexpected </a:t>
            </a:r>
            <a:r>
              <a:rPr lang="en-US" sz="800" spc="-5" dirty="0">
                <a:solidFill>
                  <a:srgbClr val="231F20"/>
                </a:solidFill>
                <a:latin typeface="Arial"/>
                <a:cs typeface="Arial"/>
              </a:rPr>
              <a:t>car </a:t>
            </a:r>
            <a:r>
              <a:rPr lang="en-US" sz="800" spc="-5" dirty="0" smtClean="0">
                <a:solidFill>
                  <a:srgbClr val="231F20"/>
                </a:solidFill>
                <a:latin typeface="Arial"/>
                <a:cs typeface="Arial"/>
              </a:rPr>
              <a:t>bill. There </a:t>
            </a:r>
            <a:r>
              <a:rPr lang="en-US" sz="800" spc="-5" dirty="0">
                <a:solidFill>
                  <a:srgbClr val="231F20"/>
                </a:solidFill>
                <a:latin typeface="Arial"/>
                <a:cs typeface="Arial"/>
              </a:rPr>
              <a:t>isn’t </a:t>
            </a:r>
            <a:r>
              <a:rPr lang="en-US" sz="800" spc="-5" dirty="0" smtClean="0">
                <a:solidFill>
                  <a:srgbClr val="231F20"/>
                </a:solidFill>
                <a:latin typeface="Arial"/>
                <a:cs typeface="Arial"/>
              </a:rPr>
              <a:t>much money </a:t>
            </a:r>
            <a:r>
              <a:rPr lang="en-US" sz="800" spc="-5" dirty="0">
                <a:solidFill>
                  <a:srgbClr val="231F20"/>
                </a:solidFill>
                <a:latin typeface="Arial"/>
                <a:cs typeface="Arial"/>
              </a:rPr>
              <a:t>left over to buy  groceries for the week.</a:t>
            </a:r>
          </a:p>
        </p:txBody>
      </p:sp>
      <p:grpSp>
        <p:nvGrpSpPr>
          <p:cNvPr id="328" name="Group 327"/>
          <p:cNvGrpSpPr/>
          <p:nvPr/>
        </p:nvGrpSpPr>
        <p:grpSpPr>
          <a:xfrm>
            <a:off x="2216564" y="6071115"/>
            <a:ext cx="342900" cy="417195"/>
            <a:chOff x="2930798" y="6959504"/>
            <a:chExt cx="342900" cy="417195"/>
          </a:xfrm>
        </p:grpSpPr>
        <p:sp>
          <p:nvSpPr>
            <p:cNvPr id="329" name="object 220"/>
            <p:cNvSpPr/>
            <p:nvPr/>
          </p:nvSpPr>
          <p:spPr>
            <a:xfrm>
              <a:off x="2946690" y="7212802"/>
              <a:ext cx="310515" cy="163830"/>
            </a:xfrm>
            <a:custGeom>
              <a:avLst/>
              <a:gdLst/>
              <a:ahLst/>
              <a:cxnLst/>
              <a:rect l="l" t="t" r="r" b="b"/>
              <a:pathLst>
                <a:path w="310514" h="163829">
                  <a:moveTo>
                    <a:pt x="306518" y="0"/>
                  </a:moveTo>
                  <a:lnTo>
                    <a:pt x="1337" y="0"/>
                  </a:lnTo>
                  <a:lnTo>
                    <a:pt x="1909" y="12598"/>
                  </a:lnTo>
                  <a:lnTo>
                    <a:pt x="0" y="85851"/>
                  </a:lnTo>
                  <a:lnTo>
                    <a:pt x="113" y="124706"/>
                  </a:lnTo>
                  <a:lnTo>
                    <a:pt x="56413" y="158256"/>
                  </a:lnTo>
                  <a:lnTo>
                    <a:pt x="149956" y="161883"/>
                  </a:lnTo>
                  <a:lnTo>
                    <a:pt x="282706" y="163410"/>
                  </a:lnTo>
                  <a:lnTo>
                    <a:pt x="301267" y="155145"/>
                  </a:lnTo>
                  <a:lnTo>
                    <a:pt x="309704" y="144535"/>
                  </a:lnTo>
                  <a:lnTo>
                    <a:pt x="310043" y="124509"/>
                  </a:lnTo>
                  <a:lnTo>
                    <a:pt x="304308" y="87998"/>
                  </a:lnTo>
                  <a:lnTo>
                    <a:pt x="306518" y="0"/>
                  </a:lnTo>
                  <a:close/>
                </a:path>
              </a:pathLst>
            </a:custGeom>
            <a:solidFill>
              <a:srgbClr val="64B3A0"/>
            </a:solidFill>
          </p:spPr>
          <p:txBody>
            <a:bodyPr wrap="square" lIns="0" tIns="0" rIns="0" bIns="0" rtlCol="0"/>
            <a:lstStyle/>
            <a:p>
              <a:endParaRPr/>
            </a:p>
          </p:txBody>
        </p:sp>
        <p:sp>
          <p:nvSpPr>
            <p:cNvPr id="330" name="object 221"/>
            <p:cNvSpPr/>
            <p:nvPr/>
          </p:nvSpPr>
          <p:spPr>
            <a:xfrm>
              <a:off x="2988805" y="7050799"/>
              <a:ext cx="132080" cy="98425"/>
            </a:xfrm>
            <a:custGeom>
              <a:avLst/>
              <a:gdLst/>
              <a:ahLst/>
              <a:cxnLst/>
              <a:rect l="l" t="t" r="r" b="b"/>
              <a:pathLst>
                <a:path w="132080" h="98425">
                  <a:moveTo>
                    <a:pt x="0" y="98336"/>
                  </a:moveTo>
                  <a:lnTo>
                    <a:pt x="131559" y="98336"/>
                  </a:lnTo>
                  <a:lnTo>
                    <a:pt x="131559" y="0"/>
                  </a:lnTo>
                  <a:lnTo>
                    <a:pt x="0" y="0"/>
                  </a:lnTo>
                  <a:lnTo>
                    <a:pt x="0" y="98336"/>
                  </a:lnTo>
                  <a:close/>
                </a:path>
              </a:pathLst>
            </a:custGeom>
            <a:solidFill>
              <a:srgbClr val="F5F6F7"/>
            </a:solidFill>
          </p:spPr>
          <p:txBody>
            <a:bodyPr wrap="square" lIns="0" tIns="0" rIns="0" bIns="0" rtlCol="0"/>
            <a:lstStyle/>
            <a:p>
              <a:endParaRPr/>
            </a:p>
          </p:txBody>
        </p:sp>
        <p:sp>
          <p:nvSpPr>
            <p:cNvPr id="331" name="object 222"/>
            <p:cNvSpPr/>
            <p:nvPr/>
          </p:nvSpPr>
          <p:spPr>
            <a:xfrm>
              <a:off x="3120367" y="6991394"/>
              <a:ext cx="95250" cy="163830"/>
            </a:xfrm>
            <a:custGeom>
              <a:avLst/>
              <a:gdLst/>
              <a:ahLst/>
              <a:cxnLst/>
              <a:rect l="l" t="t" r="r" b="b"/>
              <a:pathLst>
                <a:path w="95250" h="163829">
                  <a:moveTo>
                    <a:pt x="94627" y="41554"/>
                  </a:moveTo>
                  <a:lnTo>
                    <a:pt x="11836" y="41554"/>
                  </a:lnTo>
                  <a:lnTo>
                    <a:pt x="0" y="72732"/>
                  </a:lnTo>
                  <a:lnTo>
                    <a:pt x="0" y="163423"/>
                  </a:lnTo>
                  <a:lnTo>
                    <a:pt x="94627" y="163423"/>
                  </a:lnTo>
                  <a:lnTo>
                    <a:pt x="94627" y="41554"/>
                  </a:lnTo>
                  <a:close/>
                </a:path>
                <a:path w="95250" h="163829">
                  <a:moveTo>
                    <a:pt x="69430" y="0"/>
                  </a:moveTo>
                  <a:lnTo>
                    <a:pt x="26238" y="0"/>
                  </a:lnTo>
                  <a:lnTo>
                    <a:pt x="26238" y="41554"/>
                  </a:lnTo>
                  <a:lnTo>
                    <a:pt x="69430" y="41554"/>
                  </a:lnTo>
                  <a:lnTo>
                    <a:pt x="69430" y="0"/>
                  </a:lnTo>
                  <a:close/>
                </a:path>
              </a:pathLst>
            </a:custGeom>
            <a:solidFill>
              <a:srgbClr val="C5C9CE"/>
            </a:solidFill>
          </p:spPr>
          <p:txBody>
            <a:bodyPr wrap="square" lIns="0" tIns="0" rIns="0" bIns="0" rtlCol="0"/>
            <a:lstStyle/>
            <a:p>
              <a:endParaRPr/>
            </a:p>
          </p:txBody>
        </p:sp>
        <p:sp>
          <p:nvSpPr>
            <p:cNvPr id="332" name="object 223"/>
            <p:cNvSpPr/>
            <p:nvPr/>
          </p:nvSpPr>
          <p:spPr>
            <a:xfrm>
              <a:off x="3120364" y="7094734"/>
              <a:ext cx="95250" cy="0"/>
            </a:xfrm>
            <a:custGeom>
              <a:avLst/>
              <a:gdLst/>
              <a:ahLst/>
              <a:cxnLst/>
              <a:rect l="l" t="t" r="r" b="b"/>
              <a:pathLst>
                <a:path w="95250">
                  <a:moveTo>
                    <a:pt x="0" y="0"/>
                  </a:moveTo>
                  <a:lnTo>
                    <a:pt x="94627" y="0"/>
                  </a:lnTo>
                </a:path>
              </a:pathLst>
            </a:custGeom>
            <a:ln w="48933">
              <a:solidFill>
                <a:srgbClr val="64B3A0"/>
              </a:solidFill>
            </a:ln>
          </p:spPr>
          <p:txBody>
            <a:bodyPr wrap="square" lIns="0" tIns="0" rIns="0" bIns="0" rtlCol="0"/>
            <a:lstStyle/>
            <a:p>
              <a:endParaRPr/>
            </a:p>
          </p:txBody>
        </p:sp>
        <p:sp>
          <p:nvSpPr>
            <p:cNvPr id="333" name="object 224"/>
            <p:cNvSpPr/>
            <p:nvPr/>
          </p:nvSpPr>
          <p:spPr>
            <a:xfrm>
              <a:off x="2930798" y="6959504"/>
              <a:ext cx="342900" cy="417195"/>
            </a:xfrm>
            <a:custGeom>
              <a:avLst/>
              <a:gdLst/>
              <a:ahLst/>
              <a:cxnLst/>
              <a:rect l="l" t="t" r="r" b="b"/>
              <a:pathLst>
                <a:path w="342900" h="417195">
                  <a:moveTo>
                    <a:pt x="336372" y="191160"/>
                  </a:moveTo>
                  <a:lnTo>
                    <a:pt x="6527" y="191160"/>
                  </a:lnTo>
                  <a:lnTo>
                    <a:pt x="0" y="196189"/>
                  </a:lnTo>
                  <a:lnTo>
                    <a:pt x="0" y="249072"/>
                  </a:lnTo>
                  <a:lnTo>
                    <a:pt x="5943" y="253872"/>
                  </a:lnTo>
                  <a:lnTo>
                    <a:pt x="13715" y="254317"/>
                  </a:lnTo>
                  <a:lnTo>
                    <a:pt x="13715" y="383565"/>
                  </a:lnTo>
                  <a:lnTo>
                    <a:pt x="16173" y="396454"/>
                  </a:lnTo>
                  <a:lnTo>
                    <a:pt x="22872" y="406992"/>
                  </a:lnTo>
                  <a:lnTo>
                    <a:pt x="32800" y="414103"/>
                  </a:lnTo>
                  <a:lnTo>
                    <a:pt x="44945" y="416712"/>
                  </a:lnTo>
                  <a:lnTo>
                    <a:pt x="297954" y="416712"/>
                  </a:lnTo>
                  <a:lnTo>
                    <a:pt x="310099" y="414103"/>
                  </a:lnTo>
                  <a:lnTo>
                    <a:pt x="320027" y="406992"/>
                  </a:lnTo>
                  <a:lnTo>
                    <a:pt x="321114" y="405282"/>
                  </a:lnTo>
                  <a:lnTo>
                    <a:pt x="44945" y="405282"/>
                  </a:lnTo>
                  <a:lnTo>
                    <a:pt x="37243" y="403573"/>
                  </a:lnTo>
                  <a:lnTo>
                    <a:pt x="30949" y="398914"/>
                  </a:lnTo>
                  <a:lnTo>
                    <a:pt x="26703" y="392011"/>
                  </a:lnTo>
                  <a:lnTo>
                    <a:pt x="25145" y="383565"/>
                  </a:lnTo>
                  <a:lnTo>
                    <a:pt x="25145" y="254406"/>
                  </a:lnTo>
                  <a:lnTo>
                    <a:pt x="329183" y="254406"/>
                  </a:lnTo>
                  <a:lnTo>
                    <a:pt x="336956" y="253872"/>
                  </a:lnTo>
                  <a:lnTo>
                    <a:pt x="342899" y="249072"/>
                  </a:lnTo>
                  <a:lnTo>
                    <a:pt x="342899" y="242976"/>
                  </a:lnTo>
                  <a:lnTo>
                    <a:pt x="13169" y="242976"/>
                  </a:lnTo>
                  <a:lnTo>
                    <a:pt x="11988" y="242519"/>
                  </a:lnTo>
                  <a:lnTo>
                    <a:pt x="11429" y="242176"/>
                  </a:lnTo>
                  <a:lnTo>
                    <a:pt x="11429" y="203390"/>
                  </a:lnTo>
                  <a:lnTo>
                    <a:pt x="11988" y="203047"/>
                  </a:lnTo>
                  <a:lnTo>
                    <a:pt x="13169" y="202590"/>
                  </a:lnTo>
                  <a:lnTo>
                    <a:pt x="342899" y="202590"/>
                  </a:lnTo>
                  <a:lnTo>
                    <a:pt x="342899" y="196189"/>
                  </a:lnTo>
                  <a:lnTo>
                    <a:pt x="336372" y="191160"/>
                  </a:lnTo>
                  <a:close/>
                </a:path>
                <a:path w="342900" h="417195">
                  <a:moveTo>
                    <a:pt x="329183" y="254406"/>
                  </a:moveTo>
                  <a:lnTo>
                    <a:pt x="317753" y="254406"/>
                  </a:lnTo>
                  <a:lnTo>
                    <a:pt x="317753" y="383565"/>
                  </a:lnTo>
                  <a:lnTo>
                    <a:pt x="316196" y="392011"/>
                  </a:lnTo>
                  <a:lnTo>
                    <a:pt x="311950" y="398914"/>
                  </a:lnTo>
                  <a:lnTo>
                    <a:pt x="305656" y="403573"/>
                  </a:lnTo>
                  <a:lnTo>
                    <a:pt x="297954" y="405282"/>
                  </a:lnTo>
                  <a:lnTo>
                    <a:pt x="321114" y="405282"/>
                  </a:lnTo>
                  <a:lnTo>
                    <a:pt x="326726" y="396454"/>
                  </a:lnTo>
                  <a:lnTo>
                    <a:pt x="329183" y="383565"/>
                  </a:lnTo>
                  <a:lnTo>
                    <a:pt x="329183" y="254406"/>
                  </a:lnTo>
                  <a:close/>
                </a:path>
                <a:path w="342900" h="417195">
                  <a:moveTo>
                    <a:pt x="342899" y="202590"/>
                  </a:moveTo>
                  <a:lnTo>
                    <a:pt x="329730" y="202590"/>
                  </a:lnTo>
                  <a:lnTo>
                    <a:pt x="330923" y="203047"/>
                  </a:lnTo>
                  <a:lnTo>
                    <a:pt x="331469" y="203390"/>
                  </a:lnTo>
                  <a:lnTo>
                    <a:pt x="331469" y="242176"/>
                  </a:lnTo>
                  <a:lnTo>
                    <a:pt x="330911" y="242519"/>
                  </a:lnTo>
                  <a:lnTo>
                    <a:pt x="329717" y="242976"/>
                  </a:lnTo>
                  <a:lnTo>
                    <a:pt x="342899" y="242976"/>
                  </a:lnTo>
                  <a:lnTo>
                    <a:pt x="342899" y="202590"/>
                  </a:lnTo>
                  <a:close/>
                </a:path>
                <a:path w="342900" h="417195">
                  <a:moveTo>
                    <a:pt x="226110" y="32169"/>
                  </a:moveTo>
                  <a:lnTo>
                    <a:pt x="214693" y="32169"/>
                  </a:lnTo>
                  <a:lnTo>
                    <a:pt x="214693" y="68300"/>
                  </a:lnTo>
                  <a:lnTo>
                    <a:pt x="195618" y="68300"/>
                  </a:lnTo>
                  <a:lnTo>
                    <a:pt x="188328" y="75247"/>
                  </a:lnTo>
                  <a:lnTo>
                    <a:pt x="188328" y="85356"/>
                  </a:lnTo>
                  <a:lnTo>
                    <a:pt x="54762" y="85356"/>
                  </a:lnTo>
                  <a:lnTo>
                    <a:pt x="52196" y="87909"/>
                  </a:lnTo>
                  <a:lnTo>
                    <a:pt x="52196" y="191160"/>
                  </a:lnTo>
                  <a:lnTo>
                    <a:pt x="63626" y="191160"/>
                  </a:lnTo>
                  <a:lnTo>
                    <a:pt x="63626" y="96773"/>
                  </a:lnTo>
                  <a:lnTo>
                    <a:pt x="199758" y="96773"/>
                  </a:lnTo>
                  <a:lnTo>
                    <a:pt x="199758" y="81546"/>
                  </a:lnTo>
                  <a:lnTo>
                    <a:pt x="201917" y="79730"/>
                  </a:lnTo>
                  <a:lnTo>
                    <a:pt x="223558" y="79730"/>
                  </a:lnTo>
                  <a:lnTo>
                    <a:pt x="226098" y="77177"/>
                  </a:lnTo>
                  <a:lnTo>
                    <a:pt x="226110" y="32169"/>
                  </a:lnTo>
                  <a:close/>
                </a:path>
                <a:path w="342900" h="417195">
                  <a:moveTo>
                    <a:pt x="199758" y="96773"/>
                  </a:moveTo>
                  <a:lnTo>
                    <a:pt x="188328" y="96773"/>
                  </a:lnTo>
                  <a:lnTo>
                    <a:pt x="188328" y="191160"/>
                  </a:lnTo>
                  <a:lnTo>
                    <a:pt x="290702" y="191160"/>
                  </a:lnTo>
                  <a:lnTo>
                    <a:pt x="199758" y="191147"/>
                  </a:lnTo>
                  <a:lnTo>
                    <a:pt x="199758" y="162496"/>
                  </a:lnTo>
                  <a:lnTo>
                    <a:pt x="290702" y="162496"/>
                  </a:lnTo>
                  <a:lnTo>
                    <a:pt x="290702" y="151066"/>
                  </a:lnTo>
                  <a:lnTo>
                    <a:pt x="199758" y="151066"/>
                  </a:lnTo>
                  <a:lnTo>
                    <a:pt x="199758" y="114553"/>
                  </a:lnTo>
                  <a:lnTo>
                    <a:pt x="290702" y="114553"/>
                  </a:lnTo>
                  <a:lnTo>
                    <a:pt x="290702" y="103123"/>
                  </a:lnTo>
                  <a:lnTo>
                    <a:pt x="199758" y="103123"/>
                  </a:lnTo>
                  <a:lnTo>
                    <a:pt x="199758" y="96773"/>
                  </a:lnTo>
                  <a:close/>
                </a:path>
                <a:path w="342900" h="417195">
                  <a:moveTo>
                    <a:pt x="290702" y="162496"/>
                  </a:moveTo>
                  <a:lnTo>
                    <a:pt x="279272" y="162496"/>
                  </a:lnTo>
                  <a:lnTo>
                    <a:pt x="279272" y="191147"/>
                  </a:lnTo>
                  <a:lnTo>
                    <a:pt x="290702" y="191147"/>
                  </a:lnTo>
                  <a:lnTo>
                    <a:pt x="290702" y="162496"/>
                  </a:lnTo>
                  <a:close/>
                </a:path>
                <a:path w="342900" h="417195">
                  <a:moveTo>
                    <a:pt x="290702" y="114553"/>
                  </a:moveTo>
                  <a:lnTo>
                    <a:pt x="279272" y="114553"/>
                  </a:lnTo>
                  <a:lnTo>
                    <a:pt x="279272" y="151066"/>
                  </a:lnTo>
                  <a:lnTo>
                    <a:pt x="290702" y="151066"/>
                  </a:lnTo>
                  <a:lnTo>
                    <a:pt x="290702" y="114553"/>
                  </a:lnTo>
                  <a:close/>
                </a:path>
                <a:path w="342900" h="417195">
                  <a:moveTo>
                    <a:pt x="263016" y="32169"/>
                  </a:moveTo>
                  <a:lnTo>
                    <a:pt x="251586" y="32169"/>
                  </a:lnTo>
                  <a:lnTo>
                    <a:pt x="251586" y="77177"/>
                  </a:lnTo>
                  <a:lnTo>
                    <a:pt x="254139" y="79730"/>
                  </a:lnTo>
                  <a:lnTo>
                    <a:pt x="277101" y="79730"/>
                  </a:lnTo>
                  <a:lnTo>
                    <a:pt x="279272" y="81546"/>
                  </a:lnTo>
                  <a:lnTo>
                    <a:pt x="279272" y="103123"/>
                  </a:lnTo>
                  <a:lnTo>
                    <a:pt x="290702" y="103123"/>
                  </a:lnTo>
                  <a:lnTo>
                    <a:pt x="290702" y="75247"/>
                  </a:lnTo>
                  <a:lnTo>
                    <a:pt x="283400" y="68300"/>
                  </a:lnTo>
                  <a:lnTo>
                    <a:pt x="263016" y="68300"/>
                  </a:lnTo>
                  <a:lnTo>
                    <a:pt x="263016" y="32169"/>
                  </a:lnTo>
                  <a:close/>
                </a:path>
                <a:path w="342900" h="417195">
                  <a:moveTo>
                    <a:pt x="273646" y="0"/>
                  </a:moveTo>
                  <a:lnTo>
                    <a:pt x="204063" y="0"/>
                  </a:lnTo>
                  <a:lnTo>
                    <a:pt x="201510" y="2565"/>
                  </a:lnTo>
                  <a:lnTo>
                    <a:pt x="201510" y="29603"/>
                  </a:lnTo>
                  <a:lnTo>
                    <a:pt x="204063" y="32169"/>
                  </a:lnTo>
                  <a:lnTo>
                    <a:pt x="273646" y="32169"/>
                  </a:lnTo>
                  <a:lnTo>
                    <a:pt x="276199" y="29603"/>
                  </a:lnTo>
                  <a:lnTo>
                    <a:pt x="276199" y="20739"/>
                  </a:lnTo>
                  <a:lnTo>
                    <a:pt x="212928" y="20739"/>
                  </a:lnTo>
                  <a:lnTo>
                    <a:pt x="212928" y="11429"/>
                  </a:lnTo>
                  <a:lnTo>
                    <a:pt x="276199" y="11429"/>
                  </a:lnTo>
                  <a:lnTo>
                    <a:pt x="276199" y="2565"/>
                  </a:lnTo>
                  <a:lnTo>
                    <a:pt x="273646" y="0"/>
                  </a:lnTo>
                  <a:close/>
                </a:path>
                <a:path w="342900" h="417195">
                  <a:moveTo>
                    <a:pt x="276199" y="11429"/>
                  </a:moveTo>
                  <a:lnTo>
                    <a:pt x="264769" y="11429"/>
                  </a:lnTo>
                  <a:lnTo>
                    <a:pt x="264769" y="20739"/>
                  </a:lnTo>
                  <a:lnTo>
                    <a:pt x="276199" y="20739"/>
                  </a:lnTo>
                  <a:lnTo>
                    <a:pt x="276199" y="11429"/>
                  </a:lnTo>
                  <a:close/>
                </a:path>
              </a:pathLst>
            </a:custGeom>
            <a:solidFill>
              <a:srgbClr val="231F20"/>
            </a:solidFill>
          </p:spPr>
          <p:txBody>
            <a:bodyPr wrap="square" lIns="0" tIns="0" rIns="0" bIns="0" rtlCol="0"/>
            <a:lstStyle/>
            <a:p>
              <a:endParaRPr/>
            </a:p>
          </p:txBody>
        </p:sp>
        <p:sp>
          <p:nvSpPr>
            <p:cNvPr id="334" name="object 225"/>
            <p:cNvSpPr/>
            <p:nvPr/>
          </p:nvSpPr>
          <p:spPr>
            <a:xfrm>
              <a:off x="3095961" y="7240513"/>
              <a:ext cx="11430" cy="88900"/>
            </a:xfrm>
            <a:custGeom>
              <a:avLst/>
              <a:gdLst/>
              <a:ahLst/>
              <a:cxnLst/>
              <a:rect l="l" t="t" r="r" b="b"/>
              <a:pathLst>
                <a:path w="11430" h="88900">
                  <a:moveTo>
                    <a:pt x="8864" y="0"/>
                  </a:moveTo>
                  <a:lnTo>
                    <a:pt x="2565" y="0"/>
                  </a:lnTo>
                  <a:lnTo>
                    <a:pt x="0" y="2565"/>
                  </a:lnTo>
                  <a:lnTo>
                    <a:pt x="0" y="86309"/>
                  </a:lnTo>
                  <a:lnTo>
                    <a:pt x="2565" y="88874"/>
                  </a:lnTo>
                  <a:lnTo>
                    <a:pt x="8864" y="88874"/>
                  </a:lnTo>
                  <a:lnTo>
                    <a:pt x="11429" y="86309"/>
                  </a:lnTo>
                  <a:lnTo>
                    <a:pt x="11429" y="2565"/>
                  </a:lnTo>
                  <a:lnTo>
                    <a:pt x="8864" y="0"/>
                  </a:lnTo>
                  <a:close/>
                </a:path>
              </a:pathLst>
            </a:custGeom>
            <a:solidFill>
              <a:srgbClr val="231F20"/>
            </a:solidFill>
          </p:spPr>
          <p:txBody>
            <a:bodyPr wrap="square" lIns="0" tIns="0" rIns="0" bIns="0" rtlCol="0"/>
            <a:lstStyle/>
            <a:p>
              <a:endParaRPr/>
            </a:p>
          </p:txBody>
        </p:sp>
        <p:sp>
          <p:nvSpPr>
            <p:cNvPr id="335" name="object 226"/>
            <p:cNvSpPr/>
            <p:nvPr/>
          </p:nvSpPr>
          <p:spPr>
            <a:xfrm>
              <a:off x="3150825" y="7240513"/>
              <a:ext cx="11430" cy="88900"/>
            </a:xfrm>
            <a:custGeom>
              <a:avLst/>
              <a:gdLst/>
              <a:ahLst/>
              <a:cxnLst/>
              <a:rect l="l" t="t" r="r" b="b"/>
              <a:pathLst>
                <a:path w="11430" h="88900">
                  <a:moveTo>
                    <a:pt x="8864" y="0"/>
                  </a:moveTo>
                  <a:lnTo>
                    <a:pt x="2565" y="0"/>
                  </a:lnTo>
                  <a:lnTo>
                    <a:pt x="0" y="2565"/>
                  </a:lnTo>
                  <a:lnTo>
                    <a:pt x="0" y="86309"/>
                  </a:lnTo>
                  <a:lnTo>
                    <a:pt x="2565" y="88874"/>
                  </a:lnTo>
                  <a:lnTo>
                    <a:pt x="8864" y="88874"/>
                  </a:lnTo>
                  <a:lnTo>
                    <a:pt x="11429" y="86309"/>
                  </a:lnTo>
                  <a:lnTo>
                    <a:pt x="11429" y="2565"/>
                  </a:lnTo>
                  <a:lnTo>
                    <a:pt x="8864" y="0"/>
                  </a:lnTo>
                  <a:close/>
                </a:path>
              </a:pathLst>
            </a:custGeom>
            <a:solidFill>
              <a:srgbClr val="231F20"/>
            </a:solidFill>
          </p:spPr>
          <p:txBody>
            <a:bodyPr wrap="square" lIns="0" tIns="0" rIns="0" bIns="0" rtlCol="0"/>
            <a:lstStyle/>
            <a:p>
              <a:endParaRPr/>
            </a:p>
          </p:txBody>
        </p:sp>
        <p:sp>
          <p:nvSpPr>
            <p:cNvPr id="336" name="object 227"/>
            <p:cNvSpPr/>
            <p:nvPr/>
          </p:nvSpPr>
          <p:spPr>
            <a:xfrm>
              <a:off x="3044526" y="7240513"/>
              <a:ext cx="11430" cy="88900"/>
            </a:xfrm>
            <a:custGeom>
              <a:avLst/>
              <a:gdLst/>
              <a:ahLst/>
              <a:cxnLst/>
              <a:rect l="l" t="t" r="r" b="b"/>
              <a:pathLst>
                <a:path w="11430" h="88900">
                  <a:moveTo>
                    <a:pt x="8877" y="0"/>
                  </a:moveTo>
                  <a:lnTo>
                    <a:pt x="2565" y="0"/>
                  </a:lnTo>
                  <a:lnTo>
                    <a:pt x="0" y="2565"/>
                  </a:lnTo>
                  <a:lnTo>
                    <a:pt x="0" y="86309"/>
                  </a:lnTo>
                  <a:lnTo>
                    <a:pt x="2565" y="88874"/>
                  </a:lnTo>
                  <a:lnTo>
                    <a:pt x="8877" y="88874"/>
                  </a:lnTo>
                  <a:lnTo>
                    <a:pt x="11429" y="86309"/>
                  </a:lnTo>
                  <a:lnTo>
                    <a:pt x="11429" y="2565"/>
                  </a:lnTo>
                  <a:lnTo>
                    <a:pt x="8877" y="0"/>
                  </a:lnTo>
                  <a:close/>
                </a:path>
              </a:pathLst>
            </a:custGeom>
            <a:solidFill>
              <a:srgbClr val="231F20"/>
            </a:solidFill>
          </p:spPr>
          <p:txBody>
            <a:bodyPr wrap="square" lIns="0" tIns="0" rIns="0" bIns="0" rtlCol="0"/>
            <a:lstStyle/>
            <a:p>
              <a:endParaRPr/>
            </a:p>
          </p:txBody>
        </p:sp>
        <p:sp>
          <p:nvSpPr>
            <p:cNvPr id="337" name="object 228"/>
            <p:cNvSpPr/>
            <p:nvPr/>
          </p:nvSpPr>
          <p:spPr>
            <a:xfrm>
              <a:off x="2989662" y="7240513"/>
              <a:ext cx="11430" cy="88900"/>
            </a:xfrm>
            <a:custGeom>
              <a:avLst/>
              <a:gdLst/>
              <a:ahLst/>
              <a:cxnLst/>
              <a:rect l="l" t="t" r="r" b="b"/>
              <a:pathLst>
                <a:path w="11430" h="88900">
                  <a:moveTo>
                    <a:pt x="8864" y="0"/>
                  </a:moveTo>
                  <a:lnTo>
                    <a:pt x="2565" y="0"/>
                  </a:lnTo>
                  <a:lnTo>
                    <a:pt x="0" y="2565"/>
                  </a:lnTo>
                  <a:lnTo>
                    <a:pt x="0" y="86309"/>
                  </a:lnTo>
                  <a:lnTo>
                    <a:pt x="2565" y="88874"/>
                  </a:lnTo>
                  <a:lnTo>
                    <a:pt x="8864" y="88874"/>
                  </a:lnTo>
                  <a:lnTo>
                    <a:pt x="11429" y="86309"/>
                  </a:lnTo>
                  <a:lnTo>
                    <a:pt x="11429" y="2565"/>
                  </a:lnTo>
                  <a:lnTo>
                    <a:pt x="8864" y="0"/>
                  </a:lnTo>
                  <a:close/>
                </a:path>
              </a:pathLst>
            </a:custGeom>
            <a:solidFill>
              <a:srgbClr val="231F20"/>
            </a:solidFill>
          </p:spPr>
          <p:txBody>
            <a:bodyPr wrap="square" lIns="0" tIns="0" rIns="0" bIns="0" rtlCol="0"/>
            <a:lstStyle/>
            <a:p>
              <a:endParaRPr/>
            </a:p>
          </p:txBody>
        </p:sp>
        <p:sp>
          <p:nvSpPr>
            <p:cNvPr id="338" name="object 229"/>
            <p:cNvSpPr/>
            <p:nvPr/>
          </p:nvSpPr>
          <p:spPr>
            <a:xfrm>
              <a:off x="3203403" y="7240513"/>
              <a:ext cx="11430" cy="88900"/>
            </a:xfrm>
            <a:custGeom>
              <a:avLst/>
              <a:gdLst/>
              <a:ahLst/>
              <a:cxnLst/>
              <a:rect l="l" t="t" r="r" b="b"/>
              <a:pathLst>
                <a:path w="11430" h="88900">
                  <a:moveTo>
                    <a:pt x="8864" y="0"/>
                  </a:moveTo>
                  <a:lnTo>
                    <a:pt x="2565" y="0"/>
                  </a:lnTo>
                  <a:lnTo>
                    <a:pt x="0" y="2565"/>
                  </a:lnTo>
                  <a:lnTo>
                    <a:pt x="0" y="86309"/>
                  </a:lnTo>
                  <a:lnTo>
                    <a:pt x="2565" y="88874"/>
                  </a:lnTo>
                  <a:lnTo>
                    <a:pt x="8864" y="88874"/>
                  </a:lnTo>
                  <a:lnTo>
                    <a:pt x="11429" y="86309"/>
                  </a:lnTo>
                  <a:lnTo>
                    <a:pt x="11429" y="2565"/>
                  </a:lnTo>
                  <a:lnTo>
                    <a:pt x="8864" y="0"/>
                  </a:lnTo>
                  <a:close/>
                </a:path>
              </a:pathLst>
            </a:custGeom>
            <a:solidFill>
              <a:srgbClr val="231F20"/>
            </a:solidFill>
          </p:spPr>
          <p:txBody>
            <a:bodyPr wrap="square" lIns="0" tIns="0" rIns="0" bIns="0" rtlCol="0"/>
            <a:lstStyle/>
            <a:p>
              <a:endParaRPr/>
            </a:p>
          </p:txBody>
        </p:sp>
        <p:sp>
          <p:nvSpPr>
            <p:cNvPr id="339" name="object 230"/>
            <p:cNvSpPr/>
            <p:nvPr/>
          </p:nvSpPr>
          <p:spPr>
            <a:xfrm>
              <a:off x="3027061" y="7073755"/>
              <a:ext cx="59690" cy="59690"/>
            </a:xfrm>
            <a:custGeom>
              <a:avLst/>
              <a:gdLst/>
              <a:ahLst/>
              <a:cxnLst/>
              <a:rect l="l" t="t" r="r" b="b"/>
              <a:pathLst>
                <a:path w="59689" h="59690">
                  <a:moveTo>
                    <a:pt x="29718" y="0"/>
                  </a:moveTo>
                  <a:lnTo>
                    <a:pt x="18162" y="2339"/>
                  </a:lnTo>
                  <a:lnTo>
                    <a:pt x="8715" y="8715"/>
                  </a:lnTo>
                  <a:lnTo>
                    <a:pt x="2339" y="18162"/>
                  </a:lnTo>
                  <a:lnTo>
                    <a:pt x="0" y="29717"/>
                  </a:lnTo>
                  <a:lnTo>
                    <a:pt x="2339" y="41273"/>
                  </a:lnTo>
                  <a:lnTo>
                    <a:pt x="8715" y="50720"/>
                  </a:lnTo>
                  <a:lnTo>
                    <a:pt x="18162" y="57096"/>
                  </a:lnTo>
                  <a:lnTo>
                    <a:pt x="29718" y="59435"/>
                  </a:lnTo>
                  <a:lnTo>
                    <a:pt x="41273" y="57096"/>
                  </a:lnTo>
                  <a:lnTo>
                    <a:pt x="50720" y="50720"/>
                  </a:lnTo>
                  <a:lnTo>
                    <a:pt x="52552" y="48005"/>
                  </a:lnTo>
                  <a:lnTo>
                    <a:pt x="29718" y="48005"/>
                  </a:lnTo>
                  <a:lnTo>
                    <a:pt x="22606" y="46566"/>
                  </a:lnTo>
                  <a:lnTo>
                    <a:pt x="16792" y="42643"/>
                  </a:lnTo>
                  <a:lnTo>
                    <a:pt x="12869" y="36829"/>
                  </a:lnTo>
                  <a:lnTo>
                    <a:pt x="11430" y="29717"/>
                  </a:lnTo>
                  <a:lnTo>
                    <a:pt x="12869" y="22606"/>
                  </a:lnTo>
                  <a:lnTo>
                    <a:pt x="16792" y="16792"/>
                  </a:lnTo>
                  <a:lnTo>
                    <a:pt x="22606" y="12869"/>
                  </a:lnTo>
                  <a:lnTo>
                    <a:pt x="29718" y="11429"/>
                  </a:lnTo>
                  <a:lnTo>
                    <a:pt x="52552" y="11429"/>
                  </a:lnTo>
                  <a:lnTo>
                    <a:pt x="50720" y="8715"/>
                  </a:lnTo>
                  <a:lnTo>
                    <a:pt x="41273" y="2339"/>
                  </a:lnTo>
                  <a:lnTo>
                    <a:pt x="29718" y="0"/>
                  </a:lnTo>
                  <a:close/>
                </a:path>
                <a:path w="59689" h="59690">
                  <a:moveTo>
                    <a:pt x="52552" y="11429"/>
                  </a:moveTo>
                  <a:lnTo>
                    <a:pt x="29718" y="11429"/>
                  </a:lnTo>
                  <a:lnTo>
                    <a:pt x="36829" y="12869"/>
                  </a:lnTo>
                  <a:lnTo>
                    <a:pt x="42643" y="16792"/>
                  </a:lnTo>
                  <a:lnTo>
                    <a:pt x="46566" y="22606"/>
                  </a:lnTo>
                  <a:lnTo>
                    <a:pt x="48006" y="29717"/>
                  </a:lnTo>
                  <a:lnTo>
                    <a:pt x="46566" y="36829"/>
                  </a:lnTo>
                  <a:lnTo>
                    <a:pt x="42643" y="42643"/>
                  </a:lnTo>
                  <a:lnTo>
                    <a:pt x="36829" y="46566"/>
                  </a:lnTo>
                  <a:lnTo>
                    <a:pt x="29718" y="48005"/>
                  </a:lnTo>
                  <a:lnTo>
                    <a:pt x="52552" y="48005"/>
                  </a:lnTo>
                  <a:lnTo>
                    <a:pt x="57096" y="41273"/>
                  </a:lnTo>
                  <a:lnTo>
                    <a:pt x="59436" y="29717"/>
                  </a:lnTo>
                  <a:lnTo>
                    <a:pt x="57096" y="18162"/>
                  </a:lnTo>
                  <a:lnTo>
                    <a:pt x="52552" y="11429"/>
                  </a:lnTo>
                  <a:close/>
                </a:path>
              </a:pathLst>
            </a:custGeom>
            <a:solidFill>
              <a:srgbClr val="231F20"/>
            </a:solidFill>
          </p:spPr>
          <p:txBody>
            <a:bodyPr wrap="square" lIns="0" tIns="0" rIns="0" bIns="0" rtlCol="0"/>
            <a:lstStyle/>
            <a:p>
              <a:endParaRPr/>
            </a:p>
          </p:txBody>
        </p:sp>
      </p:grpSp>
      <p:sp>
        <p:nvSpPr>
          <p:cNvPr id="340" name="Rectangle 339"/>
          <p:cNvSpPr/>
          <p:nvPr/>
        </p:nvSpPr>
        <p:spPr>
          <a:xfrm>
            <a:off x="2891591" y="5222584"/>
            <a:ext cx="710516" cy="215444"/>
          </a:xfrm>
          <a:prstGeom prst="rect">
            <a:avLst/>
          </a:prstGeom>
        </p:spPr>
        <p:txBody>
          <a:bodyPr wrap="none">
            <a:spAutoFit/>
          </a:bodyPr>
          <a:lstStyle/>
          <a:p>
            <a:pPr marL="27695">
              <a:spcBef>
                <a:spcPts val="86"/>
              </a:spcBef>
              <a:tabLst>
                <a:tab pos="213416" algn="l"/>
              </a:tabLst>
            </a:pPr>
            <a:r>
              <a:rPr lang="en-AU" sz="800" b="1" spc="-4" dirty="0" smtClean="0">
                <a:solidFill>
                  <a:srgbClr val="65B3A1"/>
                </a:solidFill>
                <a:latin typeface="Verdana" charset="0"/>
                <a:ea typeface="Verdana" charset="0"/>
                <a:cs typeface="Verdana" charset="0"/>
              </a:rPr>
              <a:t>Stressed</a:t>
            </a:r>
            <a:endParaRPr lang="en-AU" sz="800" dirty="0">
              <a:solidFill>
                <a:srgbClr val="65B3A1"/>
              </a:solidFill>
              <a:latin typeface="Verdana" charset="0"/>
              <a:ea typeface="Verdana" charset="0"/>
              <a:cs typeface="Verdana" charset="0"/>
            </a:endParaRPr>
          </a:p>
        </p:txBody>
      </p:sp>
      <p:sp>
        <p:nvSpPr>
          <p:cNvPr id="341" name="object 6"/>
          <p:cNvSpPr txBox="1">
            <a:spLocks noChangeAspect="1"/>
          </p:cNvSpPr>
          <p:nvPr/>
        </p:nvSpPr>
        <p:spPr>
          <a:xfrm>
            <a:off x="2767448" y="5490299"/>
            <a:ext cx="1135907" cy="626520"/>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a:solidFill>
                  <a:srgbClr val="231F20"/>
                </a:solidFill>
                <a:latin typeface="Arial"/>
                <a:cs typeface="Arial"/>
              </a:rPr>
              <a:t>Natalia and Rodrigo </a:t>
            </a:r>
            <a:r>
              <a:rPr lang="en-US" sz="800" spc="-5" dirty="0" smtClean="0">
                <a:solidFill>
                  <a:srgbClr val="231F20"/>
                </a:solidFill>
                <a:latin typeface="Arial"/>
                <a:cs typeface="Arial"/>
              </a:rPr>
              <a:t>have </a:t>
            </a:r>
            <a:r>
              <a:rPr lang="en-US" sz="800" spc="-5" dirty="0">
                <a:solidFill>
                  <a:srgbClr val="231F20"/>
                </a:solidFill>
                <a:latin typeface="Arial"/>
                <a:cs typeface="Arial"/>
              </a:rPr>
              <a:t>heard about </a:t>
            </a:r>
            <a:r>
              <a:rPr lang="en-US" sz="800" dirty="0">
                <a:solidFill>
                  <a:srgbClr val="231F20"/>
                </a:solidFill>
                <a:latin typeface="Arial"/>
                <a:cs typeface="Arial"/>
              </a:rPr>
              <a:t>the food</a:t>
            </a:r>
            <a:r>
              <a:rPr lang="en-US" sz="800" spc="-85" dirty="0">
                <a:solidFill>
                  <a:srgbClr val="231F20"/>
                </a:solidFill>
                <a:latin typeface="Arial"/>
                <a:cs typeface="Arial"/>
              </a:rPr>
              <a:t> </a:t>
            </a:r>
            <a:r>
              <a:rPr lang="en-US" sz="800" spc="-5" dirty="0">
                <a:solidFill>
                  <a:srgbClr val="231F20"/>
                </a:solidFill>
                <a:latin typeface="Arial"/>
                <a:cs typeface="Arial"/>
              </a:rPr>
              <a:t>bank, </a:t>
            </a:r>
            <a:r>
              <a:rPr lang="en-US" sz="800" spc="-5" dirty="0" smtClean="0">
                <a:solidFill>
                  <a:srgbClr val="231F20"/>
                </a:solidFill>
                <a:latin typeface="Arial"/>
                <a:cs typeface="Arial"/>
              </a:rPr>
              <a:t>but </a:t>
            </a:r>
            <a:r>
              <a:rPr lang="en-US" sz="800" dirty="0">
                <a:solidFill>
                  <a:srgbClr val="231F20"/>
                </a:solidFill>
                <a:latin typeface="Arial"/>
                <a:cs typeface="Arial"/>
              </a:rPr>
              <a:t>they </a:t>
            </a:r>
            <a:r>
              <a:rPr lang="en-US" sz="800" dirty="0" smtClean="0">
                <a:solidFill>
                  <a:srgbClr val="231F20"/>
                </a:solidFill>
                <a:latin typeface="Arial"/>
                <a:cs typeface="Arial"/>
              </a:rPr>
              <a:t/>
            </a:r>
            <a:br>
              <a:rPr lang="en-US" sz="800" dirty="0" smtClean="0">
                <a:solidFill>
                  <a:srgbClr val="231F20"/>
                </a:solidFill>
                <a:latin typeface="Arial"/>
                <a:cs typeface="Arial"/>
              </a:rPr>
            </a:br>
            <a:r>
              <a:rPr lang="en-US" sz="800" dirty="0" smtClean="0">
                <a:solidFill>
                  <a:srgbClr val="231F20"/>
                </a:solidFill>
                <a:latin typeface="Arial"/>
                <a:cs typeface="Arial"/>
              </a:rPr>
              <a:t>can’t </a:t>
            </a:r>
            <a:r>
              <a:rPr lang="en-US" sz="800" spc="-5" dirty="0">
                <a:solidFill>
                  <a:srgbClr val="231F20"/>
                </a:solidFill>
                <a:latin typeface="Arial"/>
                <a:cs typeface="Arial"/>
              </a:rPr>
              <a:t>go as </a:t>
            </a:r>
            <a:r>
              <a:rPr lang="en-US" sz="800" spc="-10" dirty="0" smtClean="0">
                <a:solidFill>
                  <a:srgbClr val="231F20"/>
                </a:solidFill>
                <a:latin typeface="Arial"/>
                <a:cs typeface="Arial"/>
              </a:rPr>
              <a:t>it’s </a:t>
            </a:r>
            <a:r>
              <a:rPr lang="en-US" sz="800" spc="-5" dirty="0">
                <a:solidFill>
                  <a:srgbClr val="231F20"/>
                </a:solidFill>
                <a:latin typeface="Arial"/>
                <a:cs typeface="Arial"/>
              </a:rPr>
              <a:t>only open during </a:t>
            </a:r>
            <a:r>
              <a:rPr lang="en-US" sz="800" spc="-5" dirty="0" smtClean="0">
                <a:solidFill>
                  <a:srgbClr val="231F20"/>
                </a:solidFill>
                <a:latin typeface="Arial"/>
                <a:cs typeface="Arial"/>
              </a:rPr>
              <a:t>working </a:t>
            </a:r>
            <a:r>
              <a:rPr lang="en-US" sz="800" spc="-5" dirty="0">
                <a:solidFill>
                  <a:srgbClr val="231F20"/>
                </a:solidFill>
                <a:latin typeface="Arial"/>
                <a:cs typeface="Arial"/>
              </a:rPr>
              <a:t>hours.</a:t>
            </a:r>
            <a:endParaRPr lang="en-US" sz="800" dirty="0">
              <a:latin typeface="Arial"/>
              <a:cs typeface="Arial"/>
            </a:endParaRPr>
          </a:p>
        </p:txBody>
      </p:sp>
      <p:sp>
        <p:nvSpPr>
          <p:cNvPr id="342" name="object 114"/>
          <p:cNvSpPr>
            <a:spLocks noChangeAspect="1"/>
          </p:cNvSpPr>
          <p:nvPr/>
        </p:nvSpPr>
        <p:spPr>
          <a:xfrm>
            <a:off x="4041871"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09" name="object 116"/>
          <p:cNvSpPr txBox="1">
            <a:spLocks noChangeAspect="1"/>
          </p:cNvSpPr>
          <p:nvPr/>
        </p:nvSpPr>
        <p:spPr>
          <a:xfrm>
            <a:off x="4069389"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25</a:t>
            </a:r>
            <a:endParaRPr sz="770">
              <a:latin typeface="Arial"/>
              <a:cs typeface="Arial"/>
            </a:endParaRPr>
          </a:p>
        </p:txBody>
      </p:sp>
      <p:sp>
        <p:nvSpPr>
          <p:cNvPr id="343" name="object 58"/>
          <p:cNvSpPr>
            <a:spLocks noChangeAspect="1"/>
          </p:cNvSpPr>
          <p:nvPr/>
        </p:nvSpPr>
        <p:spPr>
          <a:xfrm>
            <a:off x="3996817" y="6143164"/>
            <a:ext cx="1206544" cy="75781"/>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344" name="object 60"/>
          <p:cNvSpPr>
            <a:spLocks noChangeAspect="1"/>
          </p:cNvSpPr>
          <p:nvPr/>
        </p:nvSpPr>
        <p:spPr>
          <a:xfrm>
            <a:off x="3992251" y="5550663"/>
            <a:ext cx="1203572" cy="591094"/>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345" name="object 59"/>
          <p:cNvSpPr txBox="1">
            <a:spLocks noChangeAspect="1"/>
          </p:cNvSpPr>
          <p:nvPr/>
        </p:nvSpPr>
        <p:spPr>
          <a:xfrm>
            <a:off x="4042234" y="5604891"/>
            <a:ext cx="1129900" cy="441854"/>
          </a:xfrm>
          <a:prstGeom prst="rect">
            <a:avLst/>
          </a:prstGeom>
        </p:spPr>
        <p:txBody>
          <a:bodyPr vert="horz" wrap="square" lIns="0" tIns="10861" rIns="0" bIns="0" rtlCol="0">
            <a:spAutoFit/>
          </a:bodyPr>
          <a:lstStyle/>
          <a:p>
            <a:pPr marL="51046" marR="4344" indent="-40728">
              <a:spcBef>
                <a:spcPts val="86"/>
              </a:spcBef>
            </a:pPr>
            <a:r>
              <a:rPr lang="en-US" sz="700" b="1" dirty="0">
                <a:solidFill>
                  <a:srgbClr val="231F20"/>
                </a:solidFill>
                <a:latin typeface="Verdana" charset="0"/>
                <a:ea typeface="Verdana" charset="0"/>
                <a:cs typeface="Verdana" charset="0"/>
              </a:rPr>
              <a:t>“The summer break </a:t>
            </a:r>
            <a:r>
              <a:rPr lang="en-US" sz="700" b="1" dirty="0" smtClean="0">
                <a:solidFill>
                  <a:srgbClr val="231F20"/>
                </a:solidFill>
                <a:latin typeface="Verdana" charset="0"/>
                <a:ea typeface="Verdana" charset="0"/>
                <a:cs typeface="Verdana" charset="0"/>
              </a:rPr>
              <a:t>is  </a:t>
            </a:r>
            <a:r>
              <a:rPr lang="en-US" sz="700" b="1" dirty="0">
                <a:solidFill>
                  <a:srgbClr val="231F20"/>
                </a:solidFill>
                <a:latin typeface="Verdana" charset="0"/>
                <a:ea typeface="Verdana" charset="0"/>
                <a:cs typeface="Verdana" charset="0"/>
              </a:rPr>
              <a:t>nearly here. </a:t>
            </a:r>
            <a:r>
              <a:rPr lang="en-US" sz="700" b="1" dirty="0" smtClean="0">
                <a:solidFill>
                  <a:srgbClr val="231F20"/>
                </a:solidFill>
                <a:latin typeface="Verdana" charset="0"/>
                <a:ea typeface="Verdana" charset="0"/>
                <a:cs typeface="Verdana" charset="0"/>
              </a:rPr>
              <a:t>Feeding </a:t>
            </a:r>
            <a:r>
              <a:rPr lang="en-US" sz="700" b="1" dirty="0">
                <a:solidFill>
                  <a:srgbClr val="231F20"/>
                </a:solidFill>
                <a:latin typeface="Verdana" charset="0"/>
                <a:ea typeface="Verdana" charset="0"/>
                <a:cs typeface="Verdana" charset="0"/>
              </a:rPr>
              <a:t>the boys is going </a:t>
            </a:r>
            <a:r>
              <a:rPr lang="en-US" sz="700" b="1" dirty="0" smtClean="0">
                <a:solidFill>
                  <a:srgbClr val="231F20"/>
                </a:solidFill>
                <a:latin typeface="Verdana" charset="0"/>
                <a:ea typeface="Verdana" charset="0"/>
                <a:cs typeface="Verdana" charset="0"/>
              </a:rPr>
              <a:t>to </a:t>
            </a:r>
            <a:r>
              <a:rPr lang="en-US" sz="700" b="1" dirty="0">
                <a:solidFill>
                  <a:srgbClr val="231F20"/>
                </a:solidFill>
                <a:latin typeface="Verdana" charset="0"/>
                <a:ea typeface="Verdana" charset="0"/>
                <a:cs typeface="Verdana" charset="0"/>
              </a:rPr>
              <a:t>be a struggle.”</a:t>
            </a:r>
          </a:p>
        </p:txBody>
      </p:sp>
      <p:sp>
        <p:nvSpPr>
          <p:cNvPr id="346" name="object 62"/>
          <p:cNvSpPr>
            <a:spLocks noChangeAspect="1"/>
          </p:cNvSpPr>
          <p:nvPr/>
        </p:nvSpPr>
        <p:spPr>
          <a:xfrm>
            <a:off x="4948087" y="5517398"/>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347" name="object 114"/>
          <p:cNvSpPr>
            <a:spLocks noChangeAspect="1"/>
          </p:cNvSpPr>
          <p:nvPr/>
        </p:nvSpPr>
        <p:spPr>
          <a:xfrm>
            <a:off x="6644632"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65B3A1"/>
          </a:solidFill>
        </p:spPr>
        <p:txBody>
          <a:bodyPr wrap="square" lIns="0" tIns="0" rIns="0" bIns="0" rtlCol="0"/>
          <a:lstStyle/>
          <a:p>
            <a:endParaRPr sz="1350"/>
          </a:p>
        </p:txBody>
      </p:sp>
      <p:sp>
        <p:nvSpPr>
          <p:cNvPr id="135" name="object 142"/>
          <p:cNvSpPr txBox="1">
            <a:spLocks noChangeAspect="1"/>
          </p:cNvSpPr>
          <p:nvPr/>
        </p:nvSpPr>
        <p:spPr>
          <a:xfrm>
            <a:off x="667083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27</a:t>
            </a:r>
            <a:endParaRPr sz="770">
              <a:latin typeface="Arial"/>
              <a:cs typeface="Arial"/>
            </a:endParaRPr>
          </a:p>
        </p:txBody>
      </p:sp>
      <p:sp>
        <p:nvSpPr>
          <p:cNvPr id="348" name="object 6"/>
          <p:cNvSpPr txBox="1">
            <a:spLocks noChangeAspect="1"/>
          </p:cNvSpPr>
          <p:nvPr/>
        </p:nvSpPr>
        <p:spPr>
          <a:xfrm>
            <a:off x="6609009" y="5490299"/>
            <a:ext cx="1135907" cy="380299"/>
          </a:xfrm>
          <a:prstGeom prst="rect">
            <a:avLst/>
          </a:prstGeom>
        </p:spPr>
        <p:txBody>
          <a:bodyPr vert="horz" wrap="square" lIns="0" tIns="10861" rIns="0" bIns="0" rtlCol="0">
            <a:spAutoFit/>
          </a:bodyPr>
          <a:lstStyle/>
          <a:p>
            <a:pPr marL="12700" marR="5080">
              <a:lnSpc>
                <a:spcPct val="100000"/>
              </a:lnSpc>
              <a:spcBef>
                <a:spcPts val="100"/>
              </a:spcBef>
            </a:pPr>
            <a:r>
              <a:rPr lang="en-US" sz="800" spc="-5" dirty="0">
                <a:solidFill>
                  <a:srgbClr val="231F20"/>
                </a:solidFill>
                <a:latin typeface="Arial"/>
                <a:cs typeface="Arial"/>
              </a:rPr>
              <a:t>The family attends a  potluck meal after their  church service. </a:t>
            </a:r>
          </a:p>
        </p:txBody>
      </p:sp>
      <p:sp>
        <p:nvSpPr>
          <p:cNvPr id="349" name="object 58"/>
          <p:cNvSpPr>
            <a:spLocks noChangeAspect="1"/>
          </p:cNvSpPr>
          <p:nvPr/>
        </p:nvSpPr>
        <p:spPr>
          <a:xfrm>
            <a:off x="6654964" y="6404575"/>
            <a:ext cx="1431900" cy="67486"/>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350" name="object 60"/>
          <p:cNvSpPr>
            <a:spLocks noChangeAspect="1"/>
          </p:cNvSpPr>
          <p:nvPr/>
        </p:nvSpPr>
        <p:spPr>
          <a:xfrm>
            <a:off x="6650813" y="5967502"/>
            <a:ext cx="1426907" cy="44163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351" name="object 59"/>
          <p:cNvSpPr txBox="1">
            <a:spLocks noChangeAspect="1"/>
          </p:cNvSpPr>
          <p:nvPr/>
        </p:nvSpPr>
        <p:spPr>
          <a:xfrm>
            <a:off x="6695235" y="6021730"/>
            <a:ext cx="1425213" cy="334132"/>
          </a:xfrm>
          <a:prstGeom prst="rect">
            <a:avLst/>
          </a:prstGeom>
        </p:spPr>
        <p:txBody>
          <a:bodyPr vert="horz" wrap="square" lIns="0" tIns="10861" rIns="0" bIns="0" rtlCol="0">
            <a:spAutoFit/>
          </a:bodyPr>
          <a:lstStyle/>
          <a:p>
            <a:pPr marL="51046" marR="4344" indent="-40728">
              <a:spcBef>
                <a:spcPts val="86"/>
              </a:spcBef>
            </a:pPr>
            <a:r>
              <a:rPr lang="en-US" sz="700" b="1" dirty="0" smtClean="0">
                <a:solidFill>
                  <a:srgbClr val="231F20"/>
                </a:solidFill>
                <a:latin typeface="Verdana" charset="0"/>
                <a:ea typeface="Verdana" charset="0"/>
                <a:cs typeface="Verdana" charset="0"/>
              </a:rPr>
              <a:t>“We’re so grateful for our church community. They help us feel at home.”</a:t>
            </a:r>
            <a:endParaRPr lang="en-US" sz="700" b="1" dirty="0">
              <a:solidFill>
                <a:srgbClr val="231F20"/>
              </a:solidFill>
              <a:latin typeface="Verdana" charset="0"/>
              <a:ea typeface="Verdana" charset="0"/>
              <a:cs typeface="Verdana" charset="0"/>
            </a:endParaRPr>
          </a:p>
        </p:txBody>
      </p:sp>
      <p:sp>
        <p:nvSpPr>
          <p:cNvPr id="352" name="object 62"/>
          <p:cNvSpPr>
            <a:spLocks noChangeAspect="1"/>
          </p:cNvSpPr>
          <p:nvPr/>
        </p:nvSpPr>
        <p:spPr>
          <a:xfrm>
            <a:off x="7606650" y="5934237"/>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Tree>
    <p:extLst>
      <p:ext uri="{BB962C8B-B14F-4D97-AF65-F5344CB8AC3E}">
        <p14:creationId xmlns:p14="http://schemas.microsoft.com/office/powerpoint/2010/main" val="184175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682"/>
          <p:cNvSpPr/>
          <p:nvPr/>
        </p:nvSpPr>
        <p:spPr>
          <a:xfrm>
            <a:off x="323850" y="1153208"/>
            <a:ext cx="2735263" cy="5058410"/>
          </a:xfrm>
          <a:prstGeom prst="rect">
            <a:avLst/>
          </a:prstGeom>
          <a:solidFill>
            <a:srgbClr val="FFC100">
              <a:alpha val="30000"/>
            </a:srgbClr>
          </a:solidFill>
          <a:ln w="12700">
            <a:miter lim="400000"/>
          </a:ln>
        </p:spPr>
        <p:txBody>
          <a:bodyPr lIns="23090" tIns="23090" rIns="23090" bIns="23090" anchor="ctr"/>
          <a:lstStyle/>
          <a:p>
            <a:pPr algn="ctr">
              <a:defRPr>
                <a:solidFill>
                  <a:srgbClr val="FFFFFF"/>
                </a:solidFill>
              </a:defRPr>
            </a:pPr>
            <a:endParaRPr sz="910"/>
          </a:p>
        </p:txBody>
      </p:sp>
      <p:sp>
        <p:nvSpPr>
          <p:cNvPr id="682" name="Shape 682"/>
          <p:cNvSpPr/>
          <p:nvPr/>
        </p:nvSpPr>
        <p:spPr>
          <a:xfrm>
            <a:off x="323850" y="404813"/>
            <a:ext cx="2735263" cy="748396"/>
          </a:xfrm>
          <a:prstGeom prst="rect">
            <a:avLst/>
          </a:prstGeom>
          <a:solidFill>
            <a:srgbClr val="FFC100"/>
          </a:solidFill>
          <a:ln w="12700">
            <a:miter lim="400000"/>
          </a:ln>
        </p:spPr>
        <p:txBody>
          <a:bodyPr lIns="23090" tIns="23090" rIns="23090" bIns="23090" anchor="ctr"/>
          <a:lstStyle/>
          <a:p>
            <a:pPr algn="ctr">
              <a:defRPr>
                <a:solidFill>
                  <a:srgbClr val="FFFFFF"/>
                </a:solidFill>
              </a:defRPr>
            </a:pPr>
            <a:endParaRPr sz="910"/>
          </a:p>
        </p:txBody>
      </p:sp>
      <p:sp>
        <p:nvSpPr>
          <p:cNvPr id="683" name="Shape 683"/>
          <p:cNvSpPr/>
          <p:nvPr/>
        </p:nvSpPr>
        <p:spPr>
          <a:xfrm>
            <a:off x="476182" y="546385"/>
            <a:ext cx="2383809" cy="507655"/>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400" dirty="0" smtClean="0">
                <a:solidFill>
                  <a:schemeClr val="tx1"/>
                </a:solidFill>
                <a:latin typeface="Verdana" charset="0"/>
                <a:ea typeface="Verdana" charset="0"/>
                <a:cs typeface="Verdana" charset="0"/>
              </a:rPr>
              <a:t>Terry</a:t>
            </a:r>
            <a:br>
              <a:rPr lang="en-AU" sz="1400" dirty="0" smtClean="0">
                <a:solidFill>
                  <a:schemeClr val="tx1"/>
                </a:solidFill>
                <a:latin typeface="Verdana" charset="0"/>
                <a:ea typeface="Verdana" charset="0"/>
                <a:cs typeface="Verdana" charset="0"/>
              </a:rPr>
            </a:br>
            <a:r>
              <a:rPr lang="en-AU" sz="1400" b="0" dirty="0" smtClean="0">
                <a:solidFill>
                  <a:schemeClr val="tx1"/>
                </a:solidFill>
                <a:latin typeface="Verdana" charset="0"/>
                <a:ea typeface="Verdana" charset="0"/>
                <a:cs typeface="Verdana" charset="0"/>
              </a:rPr>
              <a:t>The daily struggler</a:t>
            </a:r>
            <a:endParaRPr lang="en-AU" sz="1400" b="0" dirty="0">
              <a:solidFill>
                <a:schemeClr val="tx1"/>
              </a:solidFill>
              <a:latin typeface="Verdana" charset="0"/>
              <a:ea typeface="Verdana" charset="0"/>
              <a:cs typeface="Verdana" charset="0"/>
            </a:endParaRPr>
          </a:p>
        </p:txBody>
      </p:sp>
      <p:sp>
        <p:nvSpPr>
          <p:cNvPr id="685" name="Shape 685"/>
          <p:cNvSpPr/>
          <p:nvPr/>
        </p:nvSpPr>
        <p:spPr>
          <a:xfrm>
            <a:off x="476182" y="1360440"/>
            <a:ext cx="2424609" cy="2655871"/>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chemeClr val="tx1">
                    <a:lumMod val="75000"/>
                    <a:lumOff val="25000"/>
                  </a:schemeClr>
                </a:solidFill>
                <a:latin typeface="Verdana" charset="0"/>
                <a:ea typeface="Verdana" charset="0"/>
                <a:cs typeface="Verdana" charset="0"/>
              </a:rPr>
              <a:t>Terry is 65 year’s old and a Vietnam war veteran. He’s never married and has moved from town to town trying to find his place</a:t>
            </a:r>
          </a:p>
          <a:p>
            <a:pPr>
              <a:spcBef>
                <a:spcPts val="565"/>
              </a:spcBef>
            </a:pPr>
            <a:r>
              <a:rPr lang="en-AU" sz="1000" dirty="0">
                <a:solidFill>
                  <a:schemeClr val="tx1">
                    <a:lumMod val="75000"/>
                    <a:lumOff val="25000"/>
                  </a:schemeClr>
                </a:solidFill>
                <a:latin typeface="Verdana" charset="0"/>
                <a:ea typeface="Verdana" charset="0"/>
                <a:cs typeface="Verdana" charset="0"/>
              </a:rPr>
              <a:t>Terry continues to suffer from post traumatic stress following his war experiences. He has spent the majority of his life homeless as he struggles to live with other people in confined spaces</a:t>
            </a:r>
          </a:p>
          <a:p>
            <a:pPr>
              <a:spcBef>
                <a:spcPts val="565"/>
              </a:spcBef>
            </a:pPr>
            <a:r>
              <a:rPr lang="en-AU" sz="1000" dirty="0">
                <a:solidFill>
                  <a:schemeClr val="tx1">
                    <a:lumMod val="75000"/>
                    <a:lumOff val="25000"/>
                  </a:schemeClr>
                </a:solidFill>
                <a:latin typeface="Verdana" charset="0"/>
                <a:ea typeface="Verdana" charset="0"/>
                <a:cs typeface="Verdana" charset="0"/>
              </a:rPr>
              <a:t>Terry’s focus is very much about getting through each day – what he’s going to eat and where he’s going to sleep. He doesn’t think too much into the future</a:t>
            </a:r>
          </a:p>
        </p:txBody>
      </p:sp>
      <p:sp>
        <p:nvSpPr>
          <p:cNvPr id="691" name="Shape 691"/>
          <p:cNvSpPr/>
          <p:nvPr/>
        </p:nvSpPr>
        <p:spPr>
          <a:xfrm>
            <a:off x="5886819" y="404812"/>
            <a:ext cx="31732" cy="3890265"/>
          </a:xfrm>
          <a:prstGeom prst="line">
            <a:avLst/>
          </a:prstGeom>
          <a:no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solidFill>
                <a:schemeClr val="lt1"/>
              </a:solidFill>
            </a:endParaRPr>
          </a:p>
        </p:txBody>
      </p:sp>
      <p:sp>
        <p:nvSpPr>
          <p:cNvPr id="62" name="Shape 691"/>
          <p:cNvSpPr/>
          <p:nvPr/>
        </p:nvSpPr>
        <p:spPr>
          <a:xfrm rot="5400000">
            <a:off x="5939631" y="1414560"/>
            <a:ext cx="0" cy="5761037"/>
          </a:xfrm>
          <a:prstGeom prst="line">
            <a:avLst/>
          </a:prstGeom>
          <a:no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p>
        </p:txBody>
      </p:sp>
      <p:sp>
        <p:nvSpPr>
          <p:cNvPr id="17" name="Shape 685"/>
          <p:cNvSpPr/>
          <p:nvPr/>
        </p:nvSpPr>
        <p:spPr>
          <a:xfrm>
            <a:off x="3271124" y="1165395"/>
            <a:ext cx="2572669" cy="2568155"/>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Terry has formed a community with other homeless people in Crescent City. They come together to share their food and look out for each other</a:t>
            </a:r>
          </a:p>
          <a:p>
            <a:pPr>
              <a:spcBef>
                <a:spcPts val="565"/>
              </a:spcBef>
            </a:pPr>
            <a:r>
              <a:rPr lang="en-AU" sz="1000" dirty="0">
                <a:solidFill>
                  <a:srgbClr val="636466"/>
                </a:solidFill>
                <a:latin typeface="Verdana" charset="0"/>
                <a:ea typeface="Verdana" charset="0"/>
                <a:cs typeface="Verdana" charset="0"/>
              </a:rPr>
              <a:t>His food sources include SNAP, meals from the Veterans Affairs and food sharing</a:t>
            </a:r>
          </a:p>
          <a:p>
            <a:pPr>
              <a:spcBef>
                <a:spcPts val="565"/>
              </a:spcBef>
            </a:pPr>
            <a:r>
              <a:rPr lang="en-AU" sz="1000" dirty="0">
                <a:solidFill>
                  <a:srgbClr val="636466"/>
                </a:solidFill>
                <a:latin typeface="Verdana" charset="0"/>
                <a:ea typeface="Verdana" charset="0"/>
                <a:cs typeface="Verdana" charset="0"/>
              </a:rPr>
              <a:t>Terry has a small network of friends,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in particular other veterans who care about him. He sometimes stays with friends for a couple of nights at a time</a:t>
            </a:r>
          </a:p>
          <a:p>
            <a:pPr>
              <a:spcBef>
                <a:spcPts val="565"/>
              </a:spcBef>
            </a:pPr>
            <a:r>
              <a:rPr lang="en-AU" sz="1000" dirty="0">
                <a:solidFill>
                  <a:srgbClr val="636466"/>
                </a:solidFill>
                <a:latin typeface="Verdana" charset="0"/>
                <a:ea typeface="Verdana" charset="0"/>
                <a:cs typeface="Verdana" charset="0"/>
              </a:rPr>
              <a:t>Terry is aware of some of his entitlements as a veteran, and occasionally accesses these</a:t>
            </a:r>
          </a:p>
        </p:txBody>
      </p:sp>
      <p:sp>
        <p:nvSpPr>
          <p:cNvPr id="18" name="Shape 685"/>
          <p:cNvSpPr/>
          <p:nvPr/>
        </p:nvSpPr>
        <p:spPr>
          <a:xfrm>
            <a:off x="6038283" y="1165395"/>
            <a:ext cx="2653430" cy="2912031"/>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Terry’s biggest challenge and frustration is not being able to access the right kind of food as he has limited access to cooking facilities and nowhere to store the food he is given</a:t>
            </a:r>
          </a:p>
          <a:p>
            <a:pPr>
              <a:spcBef>
                <a:spcPts val="565"/>
              </a:spcBef>
            </a:pPr>
            <a:r>
              <a:rPr lang="en-AU" sz="1000" dirty="0">
                <a:solidFill>
                  <a:srgbClr val="636466"/>
                </a:solidFill>
                <a:latin typeface="Verdana" charset="0"/>
                <a:ea typeface="Verdana" charset="0"/>
                <a:cs typeface="Verdana" charset="0"/>
              </a:rPr>
              <a:t>The SNAP re-enrollment process is a pain point for Terry, and not having a permanent address means added complications</a:t>
            </a:r>
          </a:p>
          <a:p>
            <a:pPr>
              <a:spcBef>
                <a:spcPts val="565"/>
              </a:spcBef>
            </a:pPr>
            <a:r>
              <a:rPr lang="en-AU" sz="1000" dirty="0">
                <a:solidFill>
                  <a:srgbClr val="636466"/>
                </a:solidFill>
                <a:latin typeface="Verdana" charset="0"/>
                <a:ea typeface="Verdana" charset="0"/>
                <a:cs typeface="Verdana" charset="0"/>
              </a:rPr>
              <a:t>Not having access to transport is a major issue for Terry. Whether he can access food supplies on any given day </a:t>
            </a:r>
            <a:r>
              <a:rPr lang="en-AU" sz="1000" dirty="0" smtClean="0">
                <a:solidFill>
                  <a:srgbClr val="636466"/>
                </a:solidFill>
                <a:latin typeface="Verdana" charset="0"/>
                <a:ea typeface="Verdana" charset="0"/>
                <a:cs typeface="Verdana" charset="0"/>
              </a:rPr>
              <a:t/>
            </a:r>
            <a:br>
              <a:rPr lang="en-AU" sz="1000" dirty="0" smtClean="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is </a:t>
            </a:r>
            <a:r>
              <a:rPr lang="en-AU" sz="1000" dirty="0">
                <a:solidFill>
                  <a:srgbClr val="636466"/>
                </a:solidFill>
                <a:latin typeface="Verdana" charset="0"/>
                <a:ea typeface="Verdana" charset="0"/>
                <a:cs typeface="Verdana" charset="0"/>
              </a:rPr>
              <a:t>often impacted by the weather</a:t>
            </a:r>
          </a:p>
          <a:p>
            <a:pPr>
              <a:spcBef>
                <a:spcPts val="565"/>
              </a:spcBef>
            </a:pPr>
            <a:r>
              <a:rPr lang="en-AU" sz="1000" dirty="0">
                <a:solidFill>
                  <a:srgbClr val="636466"/>
                </a:solidFill>
                <a:latin typeface="Verdana" charset="0"/>
                <a:ea typeface="Verdana" charset="0"/>
                <a:cs typeface="Verdana" charset="0"/>
              </a:rPr>
              <a:t>Terry’s daily struggles with mental health and addiction makes accessing any food services harder</a:t>
            </a:r>
          </a:p>
        </p:txBody>
      </p:sp>
      <p:sp>
        <p:nvSpPr>
          <p:cNvPr id="2" name="Rectangle 1"/>
          <p:cNvSpPr/>
          <p:nvPr/>
        </p:nvSpPr>
        <p:spPr>
          <a:xfrm>
            <a:off x="323850" y="404813"/>
            <a:ext cx="8496300" cy="5806804"/>
          </a:xfrm>
          <a:prstGeom prst="rect">
            <a:avLst/>
          </a:prstGeom>
          <a:noFill/>
          <a:ln>
            <a:solidFill>
              <a:srgbClr val="FFC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6" name="Rectangle 5"/>
          <p:cNvSpPr/>
          <p:nvPr/>
        </p:nvSpPr>
        <p:spPr>
          <a:xfrm>
            <a:off x="443341" y="4139816"/>
            <a:ext cx="2487333" cy="1549783"/>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4" name="Rectangle 3"/>
          <p:cNvSpPr/>
          <p:nvPr/>
        </p:nvSpPr>
        <p:spPr>
          <a:xfrm>
            <a:off x="443341" y="4139815"/>
            <a:ext cx="2323184" cy="1441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19" name="Shape 685"/>
          <p:cNvSpPr/>
          <p:nvPr/>
        </p:nvSpPr>
        <p:spPr>
          <a:xfrm>
            <a:off x="685537" y="4314610"/>
            <a:ext cx="2074073" cy="1303385"/>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lnSpc>
                <a:spcPts val="1400"/>
              </a:lnSpc>
            </a:pPr>
            <a:r>
              <a:rPr lang="en-AU" sz="1000" b="1" i="1" dirty="0">
                <a:solidFill>
                  <a:schemeClr val="tx1"/>
                </a:solidFill>
                <a:latin typeface="Verdana" charset="0"/>
                <a:ea typeface="Verdana" charset="0"/>
                <a:cs typeface="Verdana" charset="0"/>
              </a:rPr>
              <a:t>“I’m homeless. The availability of cooking facilities, or a way to cook, is the number one problem I think amongst the homeless population.”</a:t>
            </a:r>
          </a:p>
          <a:p>
            <a:pPr>
              <a:lnSpc>
                <a:spcPts val="1400"/>
              </a:lnSpc>
            </a:pPr>
            <a:r>
              <a:rPr lang="en-AU" sz="1000" b="1" i="1" dirty="0">
                <a:solidFill>
                  <a:schemeClr val="tx1"/>
                </a:solidFill>
                <a:latin typeface="Verdana" charset="0"/>
                <a:ea typeface="Verdana" charset="0"/>
                <a:cs typeface="Verdana" charset="0"/>
              </a:rPr>
              <a:t> </a:t>
            </a:r>
          </a:p>
        </p:txBody>
      </p:sp>
      <p:sp>
        <p:nvSpPr>
          <p:cNvPr id="5" name="Freeform 4"/>
          <p:cNvSpPr/>
          <p:nvPr/>
        </p:nvSpPr>
        <p:spPr>
          <a:xfrm>
            <a:off x="1823079" y="5518755"/>
            <a:ext cx="331553" cy="224983"/>
          </a:xfrm>
          <a:custGeom>
            <a:avLst/>
            <a:gdLst>
              <a:gd name="connsiteX0" fmla="*/ 0 w 393895"/>
              <a:gd name="connsiteY0" fmla="*/ 14068 h 267287"/>
              <a:gd name="connsiteX1" fmla="*/ 196947 w 393895"/>
              <a:gd name="connsiteY1" fmla="*/ 267287 h 267287"/>
              <a:gd name="connsiteX2" fmla="*/ 393895 w 393895"/>
              <a:gd name="connsiteY2" fmla="*/ 0 h 267287"/>
              <a:gd name="connsiteX3" fmla="*/ 393895 w 393895"/>
              <a:gd name="connsiteY3" fmla="*/ 0 h 267287"/>
            </a:gdLst>
            <a:ahLst/>
            <a:cxnLst>
              <a:cxn ang="0">
                <a:pos x="connsiteX0" y="connsiteY0"/>
              </a:cxn>
              <a:cxn ang="0">
                <a:pos x="connsiteX1" y="connsiteY1"/>
              </a:cxn>
              <a:cxn ang="0">
                <a:pos x="connsiteX2" y="connsiteY2"/>
              </a:cxn>
              <a:cxn ang="0">
                <a:pos x="connsiteX3" y="connsiteY3"/>
              </a:cxn>
            </a:cxnLst>
            <a:rect l="l" t="t" r="r" b="b"/>
            <a:pathLst>
              <a:path w="393895" h="267287">
                <a:moveTo>
                  <a:pt x="0" y="14068"/>
                </a:moveTo>
                <a:lnTo>
                  <a:pt x="196947" y="267287"/>
                </a:lnTo>
                <a:lnTo>
                  <a:pt x="393895" y="0"/>
                </a:lnTo>
                <a:lnTo>
                  <a:pt x="393895" y="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32" name="Shape 683"/>
          <p:cNvSpPr/>
          <p:nvPr/>
        </p:nvSpPr>
        <p:spPr>
          <a:xfrm>
            <a:off x="3271124" y="4400464"/>
            <a:ext cx="1793904"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Wouldn’t it be amazing if:</a:t>
            </a:r>
            <a:endParaRPr sz="1131">
              <a:solidFill>
                <a:schemeClr val="tx1"/>
              </a:solidFill>
            </a:endParaRPr>
          </a:p>
        </p:txBody>
      </p:sp>
      <p:sp>
        <p:nvSpPr>
          <p:cNvPr id="25" name="Shape 691"/>
          <p:cNvSpPr/>
          <p:nvPr/>
        </p:nvSpPr>
        <p:spPr>
          <a:xfrm>
            <a:off x="3029664" y="452941"/>
            <a:ext cx="24436" cy="5749478"/>
          </a:xfrm>
          <a:prstGeom prst="line">
            <a:avLst/>
          </a:prstGeom>
          <a:ln w="12700">
            <a:solidFill>
              <a:srgbClr val="FFC100"/>
            </a:solidFill>
            <a:prstDash val="solid"/>
            <a:miter/>
          </a:ln>
        </p:spPr>
        <p:txBody>
          <a:bodyPr lIns="23090" tIns="23090" rIns="23090" bIns="23090"/>
          <a:lstStyle/>
          <a:p>
            <a:endParaRPr sz="910"/>
          </a:p>
        </p:txBody>
      </p:sp>
      <p:sp>
        <p:nvSpPr>
          <p:cNvPr id="12" name="TextBox 11"/>
          <p:cNvSpPr txBox="1"/>
          <p:nvPr/>
        </p:nvSpPr>
        <p:spPr>
          <a:xfrm>
            <a:off x="3271123" y="4725091"/>
            <a:ext cx="5420589" cy="1426031"/>
          </a:xfrm>
          <a:prstGeom prst="rect">
            <a:avLst/>
          </a:prstGeom>
          <a:noFill/>
        </p:spPr>
        <p:txBody>
          <a:bodyPr wrap="square" numCol="2" rtlCol="0">
            <a:spAutoFit/>
          </a:bodyPr>
          <a:lstStyle/>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Del Norte had a shelter and a Housing First program</a:t>
            </a:r>
          </a:p>
          <a:p>
            <a:pPr marL="171450" lvl="0" indent="-171450">
              <a:spcBef>
                <a:spcPts val="400"/>
              </a:spcBef>
              <a:buFont typeface="Arial" charset="0"/>
              <a:buChar char="•"/>
            </a:pPr>
            <a:r>
              <a:rPr lang="en-AU" sz="1000" dirty="0" smtClean="0">
                <a:solidFill>
                  <a:srgbClr val="636466"/>
                </a:solidFill>
                <a:latin typeface="Verdana" charset="0"/>
                <a:ea typeface="Verdana" charset="0"/>
                <a:cs typeface="Verdana" charset="0"/>
                <a:sym typeface="Arial"/>
              </a:rPr>
              <a:t>Food</a:t>
            </a:r>
            <a:r>
              <a:rPr lang="en-AU" sz="1000" dirty="0">
                <a:solidFill>
                  <a:srgbClr val="636466"/>
                </a:solidFill>
                <a:latin typeface="Verdana" charset="0"/>
                <a:ea typeface="Verdana" charset="0"/>
                <a:cs typeface="Verdana" charset="0"/>
                <a:sym typeface="Arial"/>
              </a:rPr>
              <a:t>, shelter and mental health support was available in the same place</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Veterans received wrap-around </a:t>
            </a:r>
            <a:r>
              <a:rPr lang="en-AU" sz="1000" dirty="0" smtClean="0">
                <a:solidFill>
                  <a:srgbClr val="636466"/>
                </a:solidFill>
                <a:latin typeface="Verdana" charset="0"/>
                <a:ea typeface="Verdana" charset="0"/>
                <a:cs typeface="Verdana" charset="0"/>
                <a:sym typeface="Arial"/>
              </a:rPr>
              <a:t>services</a:t>
            </a:r>
            <a:br>
              <a:rPr lang="en-AU" sz="1000" dirty="0" smtClean="0">
                <a:solidFill>
                  <a:srgbClr val="636466"/>
                </a:solidFill>
                <a:latin typeface="Verdana" charset="0"/>
                <a:ea typeface="Verdana" charset="0"/>
                <a:cs typeface="Verdana" charset="0"/>
                <a:sym typeface="Arial"/>
              </a:rPr>
            </a:br>
            <a:endParaRPr lang="en-AU" sz="1000" dirty="0">
              <a:solidFill>
                <a:srgbClr val="636466"/>
              </a:solidFill>
              <a:latin typeface="Verdana" charset="0"/>
              <a:ea typeface="Verdana" charset="0"/>
              <a:cs typeface="Verdana" charset="0"/>
              <a:sym typeface="Arial"/>
            </a:endParaRPr>
          </a:p>
          <a:p>
            <a:pPr marL="171450" lvl="0" indent="-171450">
              <a:spcBef>
                <a:spcPts val="400"/>
              </a:spcBef>
              <a:buFont typeface="Arial" charset="0"/>
              <a:buChar char="•"/>
            </a:pPr>
            <a:r>
              <a:rPr lang="en-AU" sz="1000" dirty="0" smtClean="0">
                <a:solidFill>
                  <a:srgbClr val="636466"/>
                </a:solidFill>
                <a:latin typeface="Verdana" charset="0"/>
                <a:ea typeface="Verdana" charset="0"/>
                <a:cs typeface="Verdana" charset="0"/>
                <a:sym typeface="Arial"/>
              </a:rPr>
              <a:t>More </a:t>
            </a:r>
            <a:r>
              <a:rPr lang="en-AU" sz="1000" dirty="0">
                <a:solidFill>
                  <a:srgbClr val="636466"/>
                </a:solidFill>
                <a:latin typeface="Verdana" charset="0"/>
                <a:ea typeface="Verdana" charset="0"/>
                <a:cs typeface="Verdana" charset="0"/>
                <a:sym typeface="Arial"/>
              </a:rPr>
              <a:t>facilities and services were provided for homeless people - shared kitchen facilities, lockers to keep belongings safe, mail boxes, a shared bike </a:t>
            </a:r>
            <a:r>
              <a:rPr lang="en-AU" sz="1000" dirty="0" smtClean="0">
                <a:solidFill>
                  <a:srgbClr val="636466"/>
                </a:solidFill>
                <a:latin typeface="Verdana" charset="0"/>
                <a:ea typeface="Verdana" charset="0"/>
                <a:cs typeface="Verdana" charset="0"/>
                <a:sym typeface="Arial"/>
              </a:rPr>
              <a:t>program</a:t>
            </a:r>
            <a:endParaRPr lang="en-AU" sz="1000" dirty="0">
              <a:solidFill>
                <a:srgbClr val="636466"/>
              </a:solidFill>
              <a:latin typeface="Verdana" charset="0"/>
              <a:ea typeface="Verdana" charset="0"/>
              <a:cs typeface="Verdana" charset="0"/>
              <a:sym typeface="Arial"/>
            </a:endParaRPr>
          </a:p>
        </p:txBody>
      </p:sp>
      <p:grpSp>
        <p:nvGrpSpPr>
          <p:cNvPr id="9" name="Group 8"/>
          <p:cNvGrpSpPr/>
          <p:nvPr/>
        </p:nvGrpSpPr>
        <p:grpSpPr>
          <a:xfrm>
            <a:off x="3346687" y="468791"/>
            <a:ext cx="4271599" cy="533115"/>
            <a:chOff x="3346687" y="468791"/>
            <a:chExt cx="4271599" cy="533115"/>
          </a:xfrm>
        </p:grpSpPr>
        <p:sp>
          <p:nvSpPr>
            <p:cNvPr id="26" name="Shape 683"/>
            <p:cNvSpPr/>
            <p:nvPr/>
          </p:nvSpPr>
          <p:spPr>
            <a:xfrm>
              <a:off x="3930942" y="626230"/>
              <a:ext cx="71989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Strengths</a:t>
              </a:r>
              <a:endParaRPr sz="1131">
                <a:solidFill>
                  <a:schemeClr val="tx1"/>
                </a:solidFill>
              </a:endParaRPr>
            </a:p>
          </p:txBody>
        </p:sp>
        <p:sp>
          <p:nvSpPr>
            <p:cNvPr id="29" name="Shape 683"/>
            <p:cNvSpPr/>
            <p:nvPr/>
          </p:nvSpPr>
          <p:spPr>
            <a:xfrm>
              <a:off x="6802214" y="626230"/>
              <a:ext cx="81607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Challenges</a:t>
              </a:r>
              <a:endParaRPr sz="1131">
                <a:solidFill>
                  <a:schemeClr val="tx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1139" y="468791"/>
              <a:ext cx="532183" cy="53218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687" y="501554"/>
              <a:ext cx="500352" cy="500352"/>
            </a:xfrm>
            <a:prstGeom prst="rect">
              <a:avLst/>
            </a:prstGeom>
          </p:spPr>
        </p:pic>
      </p:grpSp>
      <p:sp>
        <p:nvSpPr>
          <p:cNvPr id="24"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7"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26</a:t>
            </a:fld>
            <a:endParaRPr lang="en-AU" dirty="0"/>
          </a:p>
        </p:txBody>
      </p:sp>
      <p:cxnSp>
        <p:nvCxnSpPr>
          <p:cNvPr id="28" name="Straight Connector 27"/>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noChangeAspect="1"/>
          </p:cNvSpPr>
          <p:nvPr>
            <p:ph type="sldNum" sz="quarter" idx="4"/>
          </p:nvPr>
        </p:nvSpPr>
        <p:spPr>
          <a:xfrm>
            <a:off x="6492477" y="6262487"/>
            <a:ext cx="2036825" cy="347730"/>
          </a:xfrm>
        </p:spPr>
        <p:txBody>
          <a:bodyPr/>
          <a:lstStyle/>
          <a:p>
            <a:fld id="{B1D26779-8534-FA46-9D17-5C009FFC72E0}" type="slidenum">
              <a:rPr lang="en-US" smtClean="0"/>
              <a:t>27</a:t>
            </a:fld>
            <a:endParaRPr lang="en-US" dirty="0"/>
          </a:p>
        </p:txBody>
      </p:sp>
      <p:sp>
        <p:nvSpPr>
          <p:cNvPr id="4" name="bk object 17"/>
          <p:cNvSpPr/>
          <p:nvPr/>
        </p:nvSpPr>
        <p:spPr>
          <a:xfrm>
            <a:off x="3" y="703318"/>
            <a:ext cx="9144000" cy="6149296"/>
          </a:xfrm>
          <a:custGeom>
            <a:avLst/>
            <a:gdLst/>
            <a:ahLst/>
            <a:cxnLst/>
            <a:rect l="l" t="t" r="r" b="b"/>
            <a:pathLst>
              <a:path w="12801600" h="7009765">
                <a:moveTo>
                  <a:pt x="0" y="7009193"/>
                </a:moveTo>
                <a:lnTo>
                  <a:pt x="12801600" y="7009193"/>
                </a:lnTo>
                <a:lnTo>
                  <a:pt x="12801600" y="0"/>
                </a:lnTo>
                <a:lnTo>
                  <a:pt x="0" y="0"/>
                </a:lnTo>
                <a:lnTo>
                  <a:pt x="0" y="7009193"/>
                </a:lnTo>
                <a:close/>
              </a:path>
            </a:pathLst>
          </a:custGeom>
          <a:solidFill>
            <a:srgbClr val="F5F6F7"/>
          </a:solidFill>
        </p:spPr>
        <p:txBody>
          <a:bodyPr wrap="square" lIns="0" tIns="0" rIns="0" bIns="0" rtlCol="0"/>
          <a:lstStyle/>
          <a:p>
            <a:endParaRPr sz="1350"/>
          </a:p>
        </p:txBody>
      </p:sp>
      <p:sp>
        <p:nvSpPr>
          <p:cNvPr id="5" name="bk object 16"/>
          <p:cNvSpPr/>
          <p:nvPr/>
        </p:nvSpPr>
        <p:spPr>
          <a:xfrm>
            <a:off x="2" y="-24888"/>
            <a:ext cx="9144000" cy="728206"/>
          </a:xfrm>
          <a:custGeom>
            <a:avLst/>
            <a:gdLst/>
            <a:ahLst/>
            <a:cxnLst/>
            <a:rect l="l" t="t" r="r" b="b"/>
            <a:pathLst>
              <a:path w="12801600" h="763270">
                <a:moveTo>
                  <a:pt x="0" y="763206"/>
                </a:moveTo>
                <a:lnTo>
                  <a:pt x="12801600" y="763206"/>
                </a:lnTo>
                <a:lnTo>
                  <a:pt x="12801600" y="0"/>
                </a:lnTo>
                <a:lnTo>
                  <a:pt x="0" y="0"/>
                </a:lnTo>
                <a:lnTo>
                  <a:pt x="0" y="763206"/>
                </a:lnTo>
                <a:close/>
              </a:path>
            </a:pathLst>
          </a:custGeom>
          <a:solidFill>
            <a:srgbClr val="FFC100"/>
          </a:solidFill>
        </p:spPr>
        <p:txBody>
          <a:bodyPr wrap="square" lIns="0" tIns="0" rIns="0" bIns="0" rtlCol="0"/>
          <a:lstStyle/>
          <a:p>
            <a:endParaRPr sz="1350"/>
          </a:p>
        </p:txBody>
      </p:sp>
      <p:sp>
        <p:nvSpPr>
          <p:cNvPr id="6" name="object 44"/>
          <p:cNvSpPr>
            <a:spLocks noChangeAspect="1"/>
          </p:cNvSpPr>
          <p:nvPr/>
        </p:nvSpPr>
        <p:spPr>
          <a:xfrm>
            <a:off x="83053" y="1050414"/>
            <a:ext cx="8952827" cy="5550338"/>
          </a:xfrm>
          <a:custGeom>
            <a:avLst/>
            <a:gdLst/>
            <a:ahLst/>
            <a:cxnLst/>
            <a:rect l="l" t="t" r="r" b="b"/>
            <a:pathLst>
              <a:path w="1495425" h="6424295">
                <a:moveTo>
                  <a:pt x="0" y="6423774"/>
                </a:moveTo>
                <a:lnTo>
                  <a:pt x="1494967" y="6423774"/>
                </a:lnTo>
                <a:lnTo>
                  <a:pt x="1494967" y="0"/>
                </a:lnTo>
                <a:lnTo>
                  <a:pt x="0" y="0"/>
                </a:lnTo>
                <a:lnTo>
                  <a:pt x="0" y="6423774"/>
                </a:lnTo>
                <a:close/>
              </a:path>
            </a:pathLst>
          </a:custGeom>
          <a:solidFill>
            <a:schemeClr val="bg1"/>
          </a:solidFill>
          <a:ln w="9525">
            <a:solidFill>
              <a:srgbClr val="231F20"/>
            </a:solidFill>
          </a:ln>
        </p:spPr>
        <p:txBody>
          <a:bodyPr wrap="square" lIns="0" tIns="0" rIns="0" bIns="0" rtlCol="0"/>
          <a:lstStyle/>
          <a:p>
            <a:endParaRPr sz="1350"/>
          </a:p>
        </p:txBody>
      </p:sp>
      <p:sp>
        <p:nvSpPr>
          <p:cNvPr id="7" name="object 2"/>
          <p:cNvSpPr txBox="1">
            <a:spLocks noChangeAspect="1"/>
          </p:cNvSpPr>
          <p:nvPr/>
        </p:nvSpPr>
        <p:spPr>
          <a:xfrm>
            <a:off x="2878228" y="1346211"/>
            <a:ext cx="780120" cy="334132"/>
          </a:xfrm>
          <a:prstGeom prst="rect">
            <a:avLst/>
          </a:prstGeom>
        </p:spPr>
        <p:txBody>
          <a:bodyPr vert="horz" wrap="square" lIns="0" tIns="10861" rIns="0" bIns="0" rtlCol="0">
            <a:spAutoFit/>
          </a:bodyPr>
          <a:lstStyle/>
          <a:p>
            <a:pPr marL="10861" marR="4344">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goes </a:t>
            </a:r>
            <a:r>
              <a:rPr sz="700">
                <a:solidFill>
                  <a:srgbClr val="231F20"/>
                </a:solidFill>
                <a:latin typeface="Verdana" charset="0"/>
                <a:ea typeface="Verdana" charset="0"/>
                <a:cs typeface="Verdana" charset="0"/>
              </a:rPr>
              <a:t>to see  </a:t>
            </a:r>
            <a:r>
              <a:rPr sz="700" spc="-4">
                <a:solidFill>
                  <a:srgbClr val="231F20"/>
                </a:solidFill>
                <a:latin typeface="Verdana" charset="0"/>
                <a:ea typeface="Verdana" charset="0"/>
                <a:cs typeface="Verdana" charset="0"/>
              </a:rPr>
              <a:t>if </a:t>
            </a:r>
            <a:r>
              <a:rPr sz="700">
                <a:solidFill>
                  <a:srgbClr val="231F20"/>
                </a:solidFill>
                <a:latin typeface="Verdana" charset="0"/>
                <a:ea typeface="Verdana" charset="0"/>
                <a:cs typeface="Verdana" charset="0"/>
              </a:rPr>
              <a:t>the food </a:t>
            </a:r>
            <a:r>
              <a:rPr sz="700" spc="-4">
                <a:solidFill>
                  <a:srgbClr val="231F20"/>
                </a:solidFill>
                <a:latin typeface="Verdana" charset="0"/>
                <a:ea typeface="Verdana" charset="0"/>
                <a:cs typeface="Verdana" charset="0"/>
              </a:rPr>
              <a:t>bank</a:t>
            </a:r>
            <a:r>
              <a:rPr sz="700" spc="-81">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is  open. It’s</a:t>
            </a:r>
            <a:r>
              <a:rPr sz="700" spc="-81">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not.</a:t>
            </a:r>
            <a:endParaRPr sz="700">
              <a:latin typeface="Verdana" charset="0"/>
              <a:ea typeface="Verdana" charset="0"/>
              <a:cs typeface="Verdana" charset="0"/>
            </a:endParaRPr>
          </a:p>
        </p:txBody>
      </p:sp>
      <p:sp>
        <p:nvSpPr>
          <p:cNvPr id="8" name="object 4"/>
          <p:cNvSpPr txBox="1">
            <a:spLocks noChangeAspect="1"/>
          </p:cNvSpPr>
          <p:nvPr/>
        </p:nvSpPr>
        <p:spPr>
          <a:xfrm>
            <a:off x="154183" y="1346209"/>
            <a:ext cx="1178017" cy="872741"/>
          </a:xfrm>
          <a:prstGeom prst="rect">
            <a:avLst/>
          </a:prstGeom>
        </p:spPr>
        <p:txBody>
          <a:bodyPr vert="horz" wrap="square" lIns="0" tIns="10861" rIns="0" bIns="0" rtlCol="0">
            <a:spAutoFit/>
          </a:bodyPr>
          <a:lstStyle/>
          <a:p>
            <a:pPr marL="10861" marR="109152">
              <a:spcBef>
                <a:spcPts val="86"/>
              </a:spcBef>
            </a:pPr>
            <a:r>
              <a:rPr sz="700" spc="-21">
                <a:solidFill>
                  <a:srgbClr val="231F20"/>
                </a:solidFill>
                <a:latin typeface="Verdana" charset="0"/>
                <a:ea typeface="Verdana" charset="0"/>
                <a:cs typeface="Verdana" charset="0"/>
              </a:rPr>
              <a:t>Terry </a:t>
            </a:r>
            <a:r>
              <a:rPr sz="700">
                <a:solidFill>
                  <a:srgbClr val="231F20"/>
                </a:solidFill>
                <a:latin typeface="Verdana" charset="0"/>
                <a:ea typeface="Verdana" charset="0"/>
                <a:cs typeface="Verdana" charset="0"/>
              </a:rPr>
              <a:t>spends the </a:t>
            </a:r>
            <a:r>
              <a:rPr sz="700" spc="-4">
                <a:solidFill>
                  <a:srgbClr val="231F20"/>
                </a:solidFill>
                <a:latin typeface="Verdana" charset="0"/>
                <a:ea typeface="Verdana" charset="0"/>
                <a:cs typeface="Verdana" charset="0"/>
              </a:rPr>
              <a:t>night  in </a:t>
            </a:r>
            <a:r>
              <a:rPr sz="700">
                <a:solidFill>
                  <a:srgbClr val="231F20"/>
                </a:solidFill>
                <a:latin typeface="Verdana" charset="0"/>
                <a:ea typeface="Verdana" charset="0"/>
                <a:cs typeface="Verdana" charset="0"/>
              </a:rPr>
              <a:t>the </a:t>
            </a:r>
            <a:r>
              <a:rPr sz="700" spc="-13">
                <a:solidFill>
                  <a:srgbClr val="231F20"/>
                </a:solidFill>
                <a:latin typeface="Verdana" charset="0"/>
                <a:ea typeface="Verdana" charset="0"/>
                <a:cs typeface="Verdana" charset="0"/>
              </a:rPr>
              <a:t>doorway. </a:t>
            </a:r>
            <a:r>
              <a:rPr sz="700" spc="-4">
                <a:solidFill>
                  <a:srgbClr val="231F20"/>
                </a:solidFill>
                <a:latin typeface="Verdana" charset="0"/>
                <a:ea typeface="Verdana" charset="0"/>
                <a:cs typeface="Verdana" charset="0"/>
              </a:rPr>
              <a:t>He gets  woken up in </a:t>
            </a:r>
            <a:r>
              <a:rPr sz="700">
                <a:solidFill>
                  <a:srgbClr val="231F20"/>
                </a:solidFill>
                <a:latin typeface="Verdana" charset="0"/>
                <a:ea typeface="Verdana" charset="0"/>
                <a:cs typeface="Verdana" charset="0"/>
              </a:rPr>
              <a:t>the </a:t>
            </a:r>
            <a:r>
              <a:rPr sz="700" spc="-4">
                <a:solidFill>
                  <a:srgbClr val="231F20"/>
                </a:solidFill>
                <a:latin typeface="Verdana" charset="0"/>
                <a:ea typeface="Verdana" charset="0"/>
                <a:cs typeface="Verdana" charset="0"/>
              </a:rPr>
              <a:t>middle  of </a:t>
            </a:r>
            <a:r>
              <a:rPr sz="700">
                <a:solidFill>
                  <a:srgbClr val="231F20"/>
                </a:solidFill>
                <a:latin typeface="Verdana" charset="0"/>
                <a:ea typeface="Verdana" charset="0"/>
                <a:cs typeface="Verdana" charset="0"/>
              </a:rPr>
              <a:t>the </a:t>
            </a:r>
            <a:r>
              <a:rPr sz="700" spc="-4">
                <a:solidFill>
                  <a:srgbClr val="231F20"/>
                </a:solidFill>
                <a:latin typeface="Verdana" charset="0"/>
                <a:ea typeface="Verdana" charset="0"/>
                <a:cs typeface="Verdana" charset="0"/>
              </a:rPr>
              <a:t>night by</a:t>
            </a:r>
            <a:r>
              <a:rPr sz="700" spc="-77">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police.</a:t>
            </a:r>
            <a:endParaRPr sz="700">
              <a:latin typeface="Verdana" charset="0"/>
              <a:ea typeface="Verdana" charset="0"/>
              <a:cs typeface="Verdana" charset="0"/>
            </a:endParaRPr>
          </a:p>
          <a:p>
            <a:pPr marL="10861" marR="4344"/>
            <a:r>
              <a:rPr sz="700" spc="-4">
                <a:solidFill>
                  <a:srgbClr val="231F20"/>
                </a:solidFill>
                <a:latin typeface="Verdana" charset="0"/>
                <a:ea typeface="Verdana" charset="0"/>
                <a:cs typeface="Verdana" charset="0"/>
              </a:rPr>
              <a:t>He </a:t>
            </a:r>
            <a:r>
              <a:rPr sz="700">
                <a:solidFill>
                  <a:srgbClr val="231F20"/>
                </a:solidFill>
                <a:latin typeface="Verdana" charset="0"/>
                <a:ea typeface="Verdana" charset="0"/>
                <a:cs typeface="Verdana" charset="0"/>
              </a:rPr>
              <a:t>can’t </a:t>
            </a:r>
            <a:r>
              <a:rPr sz="700" spc="-4">
                <a:solidFill>
                  <a:srgbClr val="231F20"/>
                </a:solidFill>
                <a:latin typeface="Verdana" charset="0"/>
                <a:ea typeface="Verdana" charset="0"/>
                <a:cs typeface="Verdana" charset="0"/>
              </a:rPr>
              <a:t>get back </a:t>
            </a:r>
            <a:r>
              <a:rPr sz="700">
                <a:solidFill>
                  <a:srgbClr val="231F20"/>
                </a:solidFill>
                <a:latin typeface="Verdana" charset="0"/>
                <a:ea typeface="Verdana" charset="0"/>
                <a:cs typeface="Verdana" charset="0"/>
              </a:rPr>
              <a:t>to</a:t>
            </a:r>
            <a:r>
              <a:rPr sz="700" spc="-73">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sleep  </a:t>
            </a:r>
            <a:r>
              <a:rPr sz="700" spc="-4">
                <a:solidFill>
                  <a:srgbClr val="231F20"/>
                </a:solidFill>
                <a:latin typeface="Verdana" charset="0"/>
                <a:ea typeface="Verdana" charset="0"/>
                <a:cs typeface="Verdana" charset="0"/>
              </a:rPr>
              <a:t>afterwards </a:t>
            </a:r>
            <a:r>
              <a:rPr sz="700">
                <a:solidFill>
                  <a:srgbClr val="231F20"/>
                </a:solidFill>
                <a:latin typeface="Verdana" charset="0"/>
                <a:ea typeface="Verdana" charset="0"/>
                <a:cs typeface="Verdana" charset="0"/>
              </a:rPr>
              <a:t>so spends the  </a:t>
            </a:r>
            <a:r>
              <a:rPr sz="700" spc="-4">
                <a:solidFill>
                  <a:srgbClr val="231F20"/>
                </a:solidFill>
                <a:latin typeface="Verdana" charset="0"/>
                <a:ea typeface="Verdana" charset="0"/>
                <a:cs typeface="Verdana" charset="0"/>
              </a:rPr>
              <a:t>rest of </a:t>
            </a:r>
            <a:r>
              <a:rPr sz="700">
                <a:solidFill>
                  <a:srgbClr val="231F20"/>
                </a:solidFill>
                <a:latin typeface="Verdana" charset="0"/>
                <a:ea typeface="Verdana" charset="0"/>
                <a:cs typeface="Verdana" charset="0"/>
              </a:rPr>
              <a:t>the </a:t>
            </a:r>
            <a:r>
              <a:rPr sz="700" spc="-4">
                <a:solidFill>
                  <a:srgbClr val="231F20"/>
                </a:solidFill>
                <a:latin typeface="Verdana" charset="0"/>
                <a:ea typeface="Verdana" charset="0"/>
                <a:cs typeface="Verdana" charset="0"/>
              </a:rPr>
              <a:t>night walking  </a:t>
            </a:r>
            <a:r>
              <a:rPr sz="700">
                <a:solidFill>
                  <a:srgbClr val="231F20"/>
                </a:solidFill>
                <a:latin typeface="Verdana" charset="0"/>
                <a:ea typeface="Verdana" charset="0"/>
                <a:cs typeface="Verdana" charset="0"/>
              </a:rPr>
              <a:t>to stay</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warm.</a:t>
            </a:r>
            <a:endParaRPr sz="700">
              <a:latin typeface="Verdana" charset="0"/>
              <a:ea typeface="Verdana" charset="0"/>
              <a:cs typeface="Verdana" charset="0"/>
            </a:endParaRPr>
          </a:p>
        </p:txBody>
      </p:sp>
      <p:sp>
        <p:nvSpPr>
          <p:cNvPr id="9" name="object 5"/>
          <p:cNvSpPr txBox="1">
            <a:spLocks noChangeAspect="1"/>
          </p:cNvSpPr>
          <p:nvPr/>
        </p:nvSpPr>
        <p:spPr>
          <a:xfrm>
            <a:off x="1509697" y="4099639"/>
            <a:ext cx="855390" cy="549576"/>
          </a:xfrm>
          <a:prstGeom prst="rect">
            <a:avLst/>
          </a:prstGeom>
        </p:spPr>
        <p:txBody>
          <a:bodyPr vert="horz" wrap="square" lIns="0" tIns="10861" rIns="0" bIns="0" rtlCol="0">
            <a:spAutoFit/>
          </a:bodyPr>
          <a:lstStyle/>
          <a:p>
            <a:pPr marL="10861" marR="4344">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hears </a:t>
            </a:r>
            <a:r>
              <a:rPr sz="700">
                <a:solidFill>
                  <a:srgbClr val="231F20"/>
                </a:solidFill>
                <a:latin typeface="Verdana" charset="0"/>
                <a:ea typeface="Verdana" charset="0"/>
                <a:cs typeface="Verdana" charset="0"/>
              </a:rPr>
              <a:t>that</a:t>
            </a:r>
            <a:r>
              <a:rPr sz="700" spc="-51">
                <a:solidFill>
                  <a:srgbClr val="231F20"/>
                </a:solidFill>
                <a:latin typeface="Verdana" charset="0"/>
                <a:ea typeface="Verdana" charset="0"/>
                <a:cs typeface="Verdana" charset="0"/>
              </a:rPr>
              <a:t> </a:t>
            </a:r>
            <a:r>
              <a:rPr sz="700" smtClean="0">
                <a:solidFill>
                  <a:srgbClr val="231F20"/>
                </a:solidFill>
                <a:latin typeface="Verdana" charset="0"/>
                <a:ea typeface="Verdana" charset="0"/>
                <a:cs typeface="Verdana" charset="0"/>
              </a:rPr>
              <a:t>the </a:t>
            </a:r>
            <a:r>
              <a:rPr sz="700">
                <a:solidFill>
                  <a:srgbClr val="231F20"/>
                </a:solidFill>
                <a:latin typeface="Verdana" charset="0"/>
                <a:ea typeface="Verdana" charset="0"/>
                <a:cs typeface="Verdana" charset="0"/>
              </a:rPr>
              <a:t>food </a:t>
            </a:r>
            <a:r>
              <a:rPr sz="700" spc="-4">
                <a:solidFill>
                  <a:srgbClr val="231F20"/>
                </a:solidFill>
                <a:latin typeface="Verdana" charset="0"/>
                <a:ea typeface="Verdana" charset="0"/>
                <a:cs typeface="Verdana" charset="0"/>
              </a:rPr>
              <a:t>bank is </a:t>
            </a:r>
            <a:r>
              <a:rPr sz="700" spc="-4" smtClean="0">
                <a:solidFill>
                  <a:srgbClr val="231F20"/>
                </a:solidFill>
                <a:latin typeface="Verdana" charset="0"/>
                <a:ea typeface="Verdana" charset="0"/>
                <a:cs typeface="Verdana" charset="0"/>
              </a:rPr>
              <a:t>open </a:t>
            </a:r>
            <a:r>
              <a:rPr sz="700" spc="-9">
                <a:solidFill>
                  <a:srgbClr val="231F20"/>
                </a:solidFill>
                <a:latin typeface="Verdana" charset="0"/>
                <a:ea typeface="Verdana" charset="0"/>
                <a:cs typeface="Verdana" charset="0"/>
              </a:rPr>
              <a:t>tomorrow. </a:t>
            </a:r>
            <a:r>
              <a:rPr sz="700" spc="-4">
                <a:solidFill>
                  <a:srgbClr val="231F20"/>
                </a:solidFill>
                <a:latin typeface="Verdana" charset="0"/>
                <a:ea typeface="Verdana" charset="0"/>
                <a:cs typeface="Verdana" charset="0"/>
              </a:rPr>
              <a:t>He</a:t>
            </a:r>
            <a:r>
              <a:rPr sz="700" spc="-43">
                <a:solidFill>
                  <a:srgbClr val="231F20"/>
                </a:solidFill>
                <a:latin typeface="Verdana" charset="0"/>
                <a:ea typeface="Verdana" charset="0"/>
                <a:cs typeface="Verdana" charset="0"/>
              </a:rPr>
              <a:t> </a:t>
            </a:r>
            <a:r>
              <a:rPr sz="700" spc="-4" smtClean="0">
                <a:solidFill>
                  <a:srgbClr val="231F20"/>
                </a:solidFill>
                <a:latin typeface="Verdana" charset="0"/>
                <a:ea typeface="Verdana" charset="0"/>
                <a:cs typeface="Verdana" charset="0"/>
              </a:rPr>
              <a:t>plans </a:t>
            </a:r>
            <a:r>
              <a:rPr sz="700">
                <a:solidFill>
                  <a:srgbClr val="231F20"/>
                </a:solidFill>
                <a:latin typeface="Verdana" charset="0"/>
                <a:ea typeface="Verdana" charset="0"/>
                <a:cs typeface="Verdana" charset="0"/>
              </a:rPr>
              <a:t>to </a:t>
            </a:r>
            <a:r>
              <a:rPr sz="700" spc="-4">
                <a:solidFill>
                  <a:srgbClr val="231F20"/>
                </a:solidFill>
                <a:latin typeface="Verdana" charset="0"/>
                <a:ea typeface="Verdana" charset="0"/>
                <a:cs typeface="Verdana" charset="0"/>
              </a:rPr>
              <a:t>go in</a:t>
            </a:r>
            <a:r>
              <a:rPr sz="700" spc="-47">
                <a:solidFill>
                  <a:srgbClr val="231F20"/>
                </a:solidFill>
                <a:latin typeface="Verdana" charset="0"/>
                <a:ea typeface="Verdana" charset="0"/>
                <a:cs typeface="Verdana" charset="0"/>
              </a:rPr>
              <a:t> </a:t>
            </a:r>
            <a:r>
              <a:rPr lang="en-AU" sz="700" spc="-9" dirty="0" smtClean="0">
                <a:solidFill>
                  <a:srgbClr val="231F20"/>
                </a:solidFill>
                <a:latin typeface="Verdana" charset="0"/>
                <a:ea typeface="Verdana" charset="0"/>
                <a:cs typeface="Verdana" charset="0"/>
              </a:rPr>
              <a:t>the morning.</a:t>
            </a:r>
            <a:endParaRPr sz="700">
              <a:latin typeface="Verdana" charset="0"/>
              <a:ea typeface="Verdana" charset="0"/>
              <a:cs typeface="Verdana" charset="0"/>
            </a:endParaRPr>
          </a:p>
        </p:txBody>
      </p:sp>
      <p:sp>
        <p:nvSpPr>
          <p:cNvPr id="10" name="object 6"/>
          <p:cNvSpPr txBox="1">
            <a:spLocks noChangeAspect="1"/>
          </p:cNvSpPr>
          <p:nvPr/>
        </p:nvSpPr>
        <p:spPr>
          <a:xfrm>
            <a:off x="1496068" y="5492466"/>
            <a:ext cx="979048" cy="872741"/>
          </a:xfrm>
          <a:prstGeom prst="rect">
            <a:avLst/>
          </a:prstGeom>
        </p:spPr>
        <p:txBody>
          <a:bodyPr vert="horz" wrap="square" lIns="0" tIns="10861" rIns="0" bIns="0" rtlCol="0">
            <a:spAutoFit/>
          </a:bodyPr>
          <a:lstStyle/>
          <a:p>
            <a:pPr marL="10861" marR="4344">
              <a:spcBef>
                <a:spcPts val="86"/>
              </a:spcBef>
            </a:pPr>
            <a:r>
              <a:rPr sz="700" spc="-4">
                <a:solidFill>
                  <a:srgbClr val="231F20"/>
                </a:solidFill>
                <a:latin typeface="Verdana" charset="0"/>
                <a:ea typeface="Verdana" charset="0"/>
                <a:cs typeface="Verdana" charset="0"/>
              </a:rPr>
              <a:t>It’s </a:t>
            </a:r>
            <a:r>
              <a:rPr sz="700">
                <a:solidFill>
                  <a:srgbClr val="231F20"/>
                </a:solidFill>
                <a:latin typeface="Verdana" charset="0"/>
                <a:ea typeface="Verdana" charset="0"/>
                <a:cs typeface="Verdana" charset="0"/>
              </a:rPr>
              <a:t>a </a:t>
            </a:r>
            <a:r>
              <a:rPr sz="700" spc="-4">
                <a:solidFill>
                  <a:srgbClr val="231F20"/>
                </a:solidFill>
                <a:latin typeface="Verdana" charset="0"/>
                <a:ea typeface="Verdana" charset="0"/>
                <a:cs typeface="Verdana" charset="0"/>
              </a:rPr>
              <a:t>nice day </a:t>
            </a:r>
            <a:r>
              <a:rPr sz="700">
                <a:solidFill>
                  <a:srgbClr val="231F20"/>
                </a:solidFill>
                <a:latin typeface="Verdana" charset="0"/>
                <a:ea typeface="Verdana" charset="0"/>
                <a:cs typeface="Verdana" charset="0"/>
              </a:rPr>
              <a:t>so </a:t>
            </a:r>
            <a:r>
              <a:rPr sz="700" spc="-4">
                <a:solidFill>
                  <a:srgbClr val="231F20"/>
                </a:solidFill>
                <a:latin typeface="Verdana" charset="0"/>
                <a:ea typeface="Verdana" charset="0"/>
                <a:cs typeface="Verdana" charset="0"/>
              </a:rPr>
              <a:t>he  decides </a:t>
            </a:r>
            <a:r>
              <a:rPr sz="700">
                <a:solidFill>
                  <a:srgbClr val="231F20"/>
                </a:solidFill>
                <a:latin typeface="Verdana" charset="0"/>
                <a:ea typeface="Verdana" charset="0"/>
                <a:cs typeface="Verdana" charset="0"/>
              </a:rPr>
              <a:t>to </a:t>
            </a:r>
            <a:r>
              <a:rPr sz="700" spc="-4">
                <a:solidFill>
                  <a:srgbClr val="231F20"/>
                </a:solidFill>
                <a:latin typeface="Verdana" charset="0"/>
                <a:ea typeface="Verdana" charset="0"/>
                <a:cs typeface="Verdana" charset="0"/>
              </a:rPr>
              <a:t>go and get  </a:t>
            </a:r>
            <a:r>
              <a:rPr sz="700">
                <a:solidFill>
                  <a:srgbClr val="231F20"/>
                </a:solidFill>
                <a:latin typeface="Verdana" charset="0"/>
                <a:ea typeface="Verdana" charset="0"/>
                <a:cs typeface="Verdana" charset="0"/>
              </a:rPr>
              <a:t>a </a:t>
            </a:r>
            <a:r>
              <a:rPr sz="700" spc="-4">
                <a:solidFill>
                  <a:srgbClr val="231F20"/>
                </a:solidFill>
                <a:latin typeface="Verdana" charset="0"/>
                <a:ea typeface="Verdana" charset="0"/>
                <a:cs typeface="Verdana" charset="0"/>
              </a:rPr>
              <a:t>new </a:t>
            </a:r>
            <a:r>
              <a:rPr sz="700">
                <a:solidFill>
                  <a:srgbClr val="231F20"/>
                </a:solidFill>
                <a:latin typeface="Verdana" charset="0"/>
                <a:ea typeface="Verdana" charset="0"/>
                <a:cs typeface="Verdana" charset="0"/>
              </a:rPr>
              <a:t>EBT card.</a:t>
            </a:r>
            <a:r>
              <a:rPr sz="700" spc="-115">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They  tell </a:t>
            </a:r>
            <a:r>
              <a:rPr sz="700" spc="-4">
                <a:solidFill>
                  <a:srgbClr val="231F20"/>
                </a:solidFill>
                <a:latin typeface="Verdana" charset="0"/>
                <a:ea typeface="Verdana" charset="0"/>
                <a:cs typeface="Verdana" charset="0"/>
              </a:rPr>
              <a:t>him he will need </a:t>
            </a:r>
            <a:r>
              <a:rPr sz="700">
                <a:solidFill>
                  <a:srgbClr val="231F20"/>
                </a:solidFill>
                <a:latin typeface="Verdana" charset="0"/>
                <a:ea typeface="Verdana" charset="0"/>
                <a:cs typeface="Verdana" charset="0"/>
              </a:rPr>
              <a:t>to  fill </a:t>
            </a:r>
            <a:r>
              <a:rPr sz="700" spc="-4">
                <a:solidFill>
                  <a:srgbClr val="231F20"/>
                </a:solidFill>
                <a:latin typeface="Verdana" charset="0"/>
                <a:ea typeface="Verdana" charset="0"/>
                <a:cs typeface="Verdana" charset="0"/>
              </a:rPr>
              <a:t>out </a:t>
            </a:r>
            <a:r>
              <a:rPr sz="700">
                <a:solidFill>
                  <a:srgbClr val="231F20"/>
                </a:solidFill>
                <a:latin typeface="Verdana" charset="0"/>
                <a:ea typeface="Verdana" charset="0"/>
                <a:cs typeface="Verdana" charset="0"/>
              </a:rPr>
              <a:t>a form </a:t>
            </a:r>
            <a:r>
              <a:rPr sz="700" spc="-4">
                <a:solidFill>
                  <a:srgbClr val="231F20"/>
                </a:solidFill>
                <a:latin typeface="Verdana" charset="0"/>
                <a:ea typeface="Verdana" charset="0"/>
                <a:cs typeface="Verdana" charset="0"/>
              </a:rPr>
              <a:t>and </a:t>
            </a:r>
            <a:r>
              <a:rPr sz="700" spc="-4" smtClean="0">
                <a:solidFill>
                  <a:srgbClr val="231F20"/>
                </a:solidFill>
                <a:latin typeface="Verdana" charset="0"/>
                <a:ea typeface="Verdana" charset="0"/>
                <a:cs typeface="Verdana" charset="0"/>
              </a:rPr>
              <a:t>give </a:t>
            </a:r>
            <a:r>
              <a:rPr sz="700" spc="-4">
                <a:solidFill>
                  <a:srgbClr val="231F20"/>
                </a:solidFill>
                <a:latin typeface="Verdana" charset="0"/>
                <a:ea typeface="Verdana" charset="0"/>
                <a:cs typeface="Verdana" charset="0"/>
              </a:rPr>
              <a:t>his address and</a:t>
            </a:r>
            <a:r>
              <a:rPr sz="700" spc="-73">
                <a:solidFill>
                  <a:srgbClr val="231F20"/>
                </a:solidFill>
                <a:latin typeface="Verdana" charset="0"/>
                <a:ea typeface="Verdana" charset="0"/>
                <a:cs typeface="Verdana" charset="0"/>
              </a:rPr>
              <a:t> </a:t>
            </a:r>
            <a:r>
              <a:rPr sz="700" smtClean="0">
                <a:solidFill>
                  <a:srgbClr val="231F20"/>
                </a:solidFill>
                <a:latin typeface="Verdana" charset="0"/>
                <a:ea typeface="Verdana" charset="0"/>
                <a:cs typeface="Verdana" charset="0"/>
              </a:rPr>
              <a:t>social </a:t>
            </a:r>
            <a:r>
              <a:rPr sz="700">
                <a:solidFill>
                  <a:srgbClr val="231F20"/>
                </a:solidFill>
                <a:latin typeface="Verdana" charset="0"/>
                <a:ea typeface="Verdana" charset="0"/>
                <a:cs typeface="Verdana" charset="0"/>
              </a:rPr>
              <a:t>security</a:t>
            </a:r>
            <a:r>
              <a:rPr sz="700" spc="-60">
                <a:solidFill>
                  <a:srgbClr val="231F20"/>
                </a:solidFill>
                <a:latin typeface="Verdana" charset="0"/>
                <a:ea typeface="Verdana" charset="0"/>
                <a:cs typeface="Verdana" charset="0"/>
              </a:rPr>
              <a:t> </a:t>
            </a:r>
            <a:r>
              <a:rPr sz="700" spc="-13">
                <a:solidFill>
                  <a:srgbClr val="231F20"/>
                </a:solidFill>
                <a:latin typeface="Verdana" charset="0"/>
                <a:ea typeface="Verdana" charset="0"/>
                <a:cs typeface="Verdana" charset="0"/>
              </a:rPr>
              <a:t>number.</a:t>
            </a:r>
            <a:endParaRPr sz="700">
              <a:latin typeface="Verdana" charset="0"/>
              <a:ea typeface="Verdana" charset="0"/>
              <a:cs typeface="Verdana" charset="0"/>
            </a:endParaRPr>
          </a:p>
        </p:txBody>
      </p:sp>
      <p:sp>
        <p:nvSpPr>
          <p:cNvPr id="11" name="object 7"/>
          <p:cNvSpPr txBox="1">
            <a:spLocks noChangeAspect="1"/>
          </p:cNvSpPr>
          <p:nvPr/>
        </p:nvSpPr>
        <p:spPr>
          <a:xfrm>
            <a:off x="5313246" y="5490299"/>
            <a:ext cx="1193778" cy="670122"/>
          </a:xfrm>
          <a:prstGeom prst="rect">
            <a:avLst/>
          </a:prstGeom>
        </p:spPr>
        <p:txBody>
          <a:bodyPr vert="horz" wrap="square" lIns="0" tIns="10861" rIns="0" bIns="0" rtlCol="0">
            <a:spAutoFit/>
          </a:bodyPr>
          <a:lstStyle/>
          <a:p>
            <a:pPr marL="10861" marR="4344">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is getting desperate.  He panhandles on </a:t>
            </a:r>
            <a:r>
              <a:rPr sz="700">
                <a:solidFill>
                  <a:srgbClr val="231F20"/>
                </a:solidFill>
                <a:latin typeface="Verdana" charset="0"/>
                <a:ea typeface="Verdana" charset="0"/>
                <a:cs typeface="Verdana" charset="0"/>
              </a:rPr>
              <a:t>the  </a:t>
            </a:r>
            <a:r>
              <a:rPr sz="700" spc="-4">
                <a:solidFill>
                  <a:srgbClr val="231F20"/>
                </a:solidFill>
                <a:latin typeface="Verdana" charset="0"/>
                <a:ea typeface="Verdana" charset="0"/>
                <a:cs typeface="Verdana" charset="0"/>
              </a:rPr>
              <a:t>roadside and gets</a:t>
            </a:r>
            <a:r>
              <a:rPr sz="700" spc="-73">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$10</a:t>
            </a:r>
            <a:r>
              <a:rPr sz="700" spc="-4" smtClean="0">
                <a:solidFill>
                  <a:srgbClr val="231F20"/>
                </a:solidFill>
                <a:latin typeface="Verdana" charset="0"/>
                <a:ea typeface="Verdana" charset="0"/>
                <a:cs typeface="Verdana" charset="0"/>
              </a:rPr>
              <a:t>.</a:t>
            </a:r>
            <a:endParaRPr lang="en-AU" sz="700" spc="-4" dirty="0" smtClean="0">
              <a:solidFill>
                <a:srgbClr val="231F20"/>
              </a:solidFill>
              <a:latin typeface="Verdana" charset="0"/>
              <a:ea typeface="Verdana" charset="0"/>
              <a:cs typeface="Verdana" charset="0"/>
            </a:endParaRPr>
          </a:p>
          <a:p>
            <a:pPr marL="10861" marR="4344">
              <a:spcBef>
                <a:spcPts val="86"/>
              </a:spcBef>
            </a:pPr>
            <a:r>
              <a:rPr lang="en-AU" sz="700" spc="-4" dirty="0">
                <a:solidFill>
                  <a:srgbClr val="231F20"/>
                </a:solidFill>
                <a:latin typeface="Verdana" charset="0"/>
                <a:ea typeface="Verdana" charset="0"/>
                <a:cs typeface="Verdana" charset="0"/>
              </a:rPr>
              <a:t>He decides </a:t>
            </a:r>
            <a:r>
              <a:rPr lang="en-AU" sz="700" dirty="0">
                <a:solidFill>
                  <a:srgbClr val="231F20"/>
                </a:solidFill>
                <a:latin typeface="Verdana" charset="0"/>
                <a:ea typeface="Verdana" charset="0"/>
                <a:cs typeface="Verdana" charset="0"/>
              </a:rPr>
              <a:t>to </a:t>
            </a:r>
            <a:r>
              <a:rPr lang="en-AU" sz="700" spc="-4" dirty="0">
                <a:solidFill>
                  <a:srgbClr val="231F20"/>
                </a:solidFill>
                <a:latin typeface="Verdana" charset="0"/>
                <a:ea typeface="Verdana" charset="0"/>
                <a:cs typeface="Verdana" charset="0"/>
              </a:rPr>
              <a:t>buy</a:t>
            </a:r>
            <a:r>
              <a:rPr lang="en-AU" sz="700" spc="-73" dirty="0">
                <a:solidFill>
                  <a:srgbClr val="231F20"/>
                </a:solidFill>
                <a:latin typeface="Verdana" charset="0"/>
                <a:ea typeface="Verdana" charset="0"/>
                <a:cs typeface="Verdana" charset="0"/>
              </a:rPr>
              <a:t> </a:t>
            </a:r>
            <a:r>
              <a:rPr lang="en-AU" sz="700" spc="-4" dirty="0">
                <a:solidFill>
                  <a:srgbClr val="231F20"/>
                </a:solidFill>
                <a:latin typeface="Verdana" charset="0"/>
                <a:ea typeface="Verdana" charset="0"/>
                <a:cs typeface="Verdana" charset="0"/>
              </a:rPr>
              <a:t>beer  and potato </a:t>
            </a:r>
            <a:r>
              <a:rPr lang="en-AU" sz="700" dirty="0">
                <a:solidFill>
                  <a:srgbClr val="231F20"/>
                </a:solidFill>
                <a:latin typeface="Verdana" charset="0"/>
                <a:ea typeface="Verdana" charset="0"/>
                <a:cs typeface="Verdana" charset="0"/>
              </a:rPr>
              <a:t>chips from  the </a:t>
            </a:r>
            <a:r>
              <a:rPr lang="en-AU" sz="700" spc="-4" dirty="0">
                <a:solidFill>
                  <a:srgbClr val="231F20"/>
                </a:solidFill>
                <a:latin typeface="Verdana" charset="0"/>
                <a:ea typeface="Verdana" charset="0"/>
                <a:cs typeface="Verdana" charset="0"/>
              </a:rPr>
              <a:t>gas</a:t>
            </a:r>
            <a:r>
              <a:rPr lang="en-AU" sz="700" spc="-86" dirty="0">
                <a:solidFill>
                  <a:srgbClr val="231F20"/>
                </a:solidFill>
                <a:latin typeface="Verdana" charset="0"/>
                <a:ea typeface="Verdana" charset="0"/>
                <a:cs typeface="Verdana" charset="0"/>
              </a:rPr>
              <a:t> </a:t>
            </a:r>
            <a:r>
              <a:rPr lang="en-AU" sz="700" dirty="0">
                <a:solidFill>
                  <a:srgbClr val="231F20"/>
                </a:solidFill>
                <a:latin typeface="Verdana" charset="0"/>
                <a:ea typeface="Verdana" charset="0"/>
                <a:cs typeface="Verdana" charset="0"/>
              </a:rPr>
              <a:t>station</a:t>
            </a:r>
            <a:r>
              <a:rPr lang="en-AU" sz="700" dirty="0" smtClean="0">
                <a:solidFill>
                  <a:srgbClr val="231F20"/>
                </a:solidFill>
                <a:latin typeface="Verdana" charset="0"/>
                <a:ea typeface="Verdana" charset="0"/>
                <a:cs typeface="Verdana" charset="0"/>
              </a:rPr>
              <a:t>.</a:t>
            </a:r>
            <a:endParaRPr lang="en-AU" sz="700" dirty="0">
              <a:latin typeface="Verdana" charset="0"/>
              <a:ea typeface="Verdana" charset="0"/>
              <a:cs typeface="Verdana" charset="0"/>
            </a:endParaRPr>
          </a:p>
        </p:txBody>
      </p:sp>
      <p:sp>
        <p:nvSpPr>
          <p:cNvPr id="13" name="object 9"/>
          <p:cNvSpPr txBox="1">
            <a:spLocks noChangeAspect="1"/>
          </p:cNvSpPr>
          <p:nvPr/>
        </p:nvSpPr>
        <p:spPr>
          <a:xfrm>
            <a:off x="2750858" y="4099639"/>
            <a:ext cx="1081737" cy="441854"/>
          </a:xfrm>
          <a:prstGeom prst="rect">
            <a:avLst/>
          </a:prstGeom>
        </p:spPr>
        <p:txBody>
          <a:bodyPr vert="horz" wrap="square" lIns="0" tIns="10861" rIns="0" bIns="0" rtlCol="0">
            <a:spAutoFit/>
          </a:bodyPr>
          <a:lstStyle/>
          <a:p>
            <a:pPr marL="10861" marR="4344">
              <a:spcBef>
                <a:spcPts val="86"/>
              </a:spcBef>
            </a:pPr>
            <a:r>
              <a:rPr sz="700" spc="-4">
                <a:solidFill>
                  <a:srgbClr val="231F20"/>
                </a:solidFill>
                <a:latin typeface="Verdana" charset="0"/>
                <a:ea typeface="Verdana" charset="0"/>
                <a:cs typeface="Verdana" charset="0"/>
              </a:rPr>
              <a:t>It’s raining, but he walks </a:t>
            </a:r>
            <a:r>
              <a:rPr sz="700" spc="-4" smtClean="0">
                <a:solidFill>
                  <a:srgbClr val="231F20"/>
                </a:solidFill>
                <a:latin typeface="Verdana" charset="0"/>
                <a:ea typeface="Verdana" charset="0"/>
                <a:cs typeface="Verdana" charset="0"/>
              </a:rPr>
              <a:t>3/4 </a:t>
            </a:r>
            <a:r>
              <a:rPr sz="700" spc="-4">
                <a:solidFill>
                  <a:srgbClr val="231F20"/>
                </a:solidFill>
                <a:latin typeface="Verdana" charset="0"/>
                <a:ea typeface="Verdana" charset="0"/>
                <a:cs typeface="Verdana" charset="0"/>
              </a:rPr>
              <a:t>mile </a:t>
            </a:r>
            <a:r>
              <a:rPr sz="700">
                <a:solidFill>
                  <a:srgbClr val="231F20"/>
                </a:solidFill>
                <a:latin typeface="Verdana" charset="0"/>
                <a:ea typeface="Verdana" charset="0"/>
                <a:cs typeface="Verdana" charset="0"/>
              </a:rPr>
              <a:t>to the food</a:t>
            </a:r>
            <a:r>
              <a:rPr sz="700" spc="-73">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bank </a:t>
            </a:r>
            <a:r>
              <a:rPr sz="700" spc="-13" smtClean="0">
                <a:solidFill>
                  <a:srgbClr val="231F20"/>
                </a:solidFill>
                <a:latin typeface="Verdana" charset="0"/>
                <a:ea typeface="Verdana" charset="0"/>
                <a:cs typeface="Verdana" charset="0"/>
              </a:rPr>
              <a:t>anyway</a:t>
            </a:r>
            <a:r>
              <a:rPr sz="700" spc="-13">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He is </a:t>
            </a:r>
            <a:r>
              <a:rPr sz="700" spc="-4" smtClean="0">
                <a:solidFill>
                  <a:srgbClr val="231F20"/>
                </a:solidFill>
                <a:latin typeface="Verdana" charset="0"/>
                <a:ea typeface="Verdana" charset="0"/>
                <a:cs typeface="Verdana" charset="0"/>
              </a:rPr>
              <a:t>hungry </a:t>
            </a:r>
            <a:r>
              <a:rPr sz="700" spc="-4">
                <a:solidFill>
                  <a:srgbClr val="231F20"/>
                </a:solidFill>
                <a:latin typeface="Verdana" charset="0"/>
                <a:ea typeface="Verdana" charset="0"/>
                <a:cs typeface="Verdana" charset="0"/>
              </a:rPr>
              <a:t>and</a:t>
            </a:r>
            <a:r>
              <a:rPr sz="700" spc="-86">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tired.</a:t>
            </a:r>
            <a:endParaRPr sz="700">
              <a:latin typeface="Verdana" charset="0"/>
              <a:ea typeface="Verdana" charset="0"/>
              <a:cs typeface="Verdana" charset="0"/>
            </a:endParaRPr>
          </a:p>
        </p:txBody>
      </p:sp>
      <p:sp>
        <p:nvSpPr>
          <p:cNvPr id="14" name="object 10"/>
          <p:cNvSpPr txBox="1">
            <a:spLocks noChangeAspect="1"/>
          </p:cNvSpPr>
          <p:nvPr/>
        </p:nvSpPr>
        <p:spPr>
          <a:xfrm>
            <a:off x="4032388" y="4099637"/>
            <a:ext cx="1170449" cy="657298"/>
          </a:xfrm>
          <a:prstGeom prst="rect">
            <a:avLst/>
          </a:prstGeom>
        </p:spPr>
        <p:txBody>
          <a:bodyPr vert="horz" wrap="square" lIns="0" tIns="10861" rIns="0" bIns="0" rtlCol="0">
            <a:spAutoFit/>
          </a:bodyPr>
          <a:lstStyle/>
          <a:p>
            <a:pPr marL="10861" marR="4344">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goes down </a:t>
            </a:r>
            <a:r>
              <a:rPr sz="700">
                <a:solidFill>
                  <a:srgbClr val="231F20"/>
                </a:solidFill>
                <a:latin typeface="Verdana" charset="0"/>
                <a:ea typeface="Verdana" charset="0"/>
                <a:cs typeface="Verdana" charset="0"/>
              </a:rPr>
              <a:t>to the  </a:t>
            </a:r>
            <a:r>
              <a:rPr sz="700" spc="-4">
                <a:solidFill>
                  <a:srgbClr val="231F20"/>
                </a:solidFill>
                <a:latin typeface="Verdana" charset="0"/>
                <a:ea typeface="Verdana" charset="0"/>
                <a:cs typeface="Verdana" charset="0"/>
              </a:rPr>
              <a:t>beach </a:t>
            </a:r>
            <a:r>
              <a:rPr sz="700">
                <a:solidFill>
                  <a:srgbClr val="231F20"/>
                </a:solidFill>
                <a:latin typeface="Verdana" charset="0"/>
                <a:ea typeface="Verdana" charset="0"/>
                <a:cs typeface="Verdana" charset="0"/>
              </a:rPr>
              <a:t>to </a:t>
            </a:r>
            <a:r>
              <a:rPr sz="700" spc="-4">
                <a:solidFill>
                  <a:srgbClr val="231F20"/>
                </a:solidFill>
                <a:latin typeface="Verdana" charset="0"/>
                <a:ea typeface="Verdana" charset="0"/>
                <a:cs typeface="Verdana" charset="0"/>
              </a:rPr>
              <a:t>make </a:t>
            </a:r>
            <a:r>
              <a:rPr sz="700">
                <a:solidFill>
                  <a:srgbClr val="231F20"/>
                </a:solidFill>
                <a:latin typeface="Verdana" charset="0"/>
                <a:ea typeface="Verdana" charset="0"/>
                <a:cs typeface="Verdana" charset="0"/>
              </a:rPr>
              <a:t>a fire </a:t>
            </a:r>
            <a:r>
              <a:rPr sz="700" spc="-4">
                <a:solidFill>
                  <a:srgbClr val="231F20"/>
                </a:solidFill>
                <a:latin typeface="Verdana" charset="0"/>
                <a:ea typeface="Verdana" charset="0"/>
                <a:cs typeface="Verdana" charset="0"/>
              </a:rPr>
              <a:t>and  </a:t>
            </a:r>
            <a:r>
              <a:rPr sz="700">
                <a:solidFill>
                  <a:srgbClr val="231F20"/>
                </a:solidFill>
                <a:latin typeface="Verdana" charset="0"/>
                <a:ea typeface="Verdana" charset="0"/>
                <a:cs typeface="Verdana" charset="0"/>
              </a:rPr>
              <a:t>cook </a:t>
            </a:r>
            <a:r>
              <a:rPr sz="700" spc="-4">
                <a:solidFill>
                  <a:srgbClr val="231F20"/>
                </a:solidFill>
                <a:latin typeface="Verdana" charset="0"/>
                <a:ea typeface="Verdana" charset="0"/>
                <a:cs typeface="Verdana" charset="0"/>
              </a:rPr>
              <a:t>his </a:t>
            </a:r>
            <a:r>
              <a:rPr sz="700">
                <a:solidFill>
                  <a:srgbClr val="231F20"/>
                </a:solidFill>
                <a:latin typeface="Verdana" charset="0"/>
                <a:ea typeface="Verdana" charset="0"/>
                <a:cs typeface="Verdana" charset="0"/>
              </a:rPr>
              <a:t>food. </a:t>
            </a:r>
            <a:r>
              <a:rPr sz="700" spc="-4">
                <a:solidFill>
                  <a:srgbClr val="231F20"/>
                </a:solidFill>
                <a:latin typeface="Verdana" charset="0"/>
                <a:ea typeface="Verdana" charset="0"/>
                <a:cs typeface="Verdana" charset="0"/>
              </a:rPr>
              <a:t>It’s </a:t>
            </a:r>
            <a:r>
              <a:rPr sz="700">
                <a:solidFill>
                  <a:srgbClr val="231F20"/>
                </a:solidFill>
                <a:latin typeface="Verdana" charset="0"/>
                <a:ea typeface="Verdana" charset="0"/>
                <a:cs typeface="Verdana" charset="0"/>
              </a:rPr>
              <a:t>too  </a:t>
            </a:r>
            <a:r>
              <a:rPr sz="700" spc="-4">
                <a:solidFill>
                  <a:srgbClr val="231F20"/>
                </a:solidFill>
                <a:latin typeface="Verdana" charset="0"/>
                <a:ea typeface="Verdana" charset="0"/>
                <a:cs typeface="Verdana" charset="0"/>
              </a:rPr>
              <a:t>much </a:t>
            </a:r>
            <a:r>
              <a:rPr sz="700">
                <a:solidFill>
                  <a:srgbClr val="231F20"/>
                </a:solidFill>
                <a:latin typeface="Verdana" charset="0"/>
                <a:ea typeface="Verdana" charset="0"/>
                <a:cs typeface="Verdana" charset="0"/>
              </a:rPr>
              <a:t>food </a:t>
            </a:r>
            <a:r>
              <a:rPr sz="700" spc="-4">
                <a:solidFill>
                  <a:srgbClr val="231F20"/>
                </a:solidFill>
                <a:latin typeface="Verdana" charset="0"/>
                <a:ea typeface="Verdana" charset="0"/>
                <a:cs typeface="Verdana" charset="0"/>
              </a:rPr>
              <a:t>just </a:t>
            </a:r>
            <a:r>
              <a:rPr sz="700">
                <a:solidFill>
                  <a:srgbClr val="231F20"/>
                </a:solidFill>
                <a:latin typeface="Verdana" charset="0"/>
                <a:ea typeface="Verdana" charset="0"/>
                <a:cs typeface="Verdana" charset="0"/>
              </a:rPr>
              <a:t>for </a:t>
            </a:r>
            <a:r>
              <a:rPr sz="700" spc="-4">
                <a:solidFill>
                  <a:srgbClr val="231F20"/>
                </a:solidFill>
                <a:latin typeface="Verdana" charset="0"/>
                <a:ea typeface="Verdana" charset="0"/>
                <a:cs typeface="Verdana" charset="0"/>
              </a:rPr>
              <a:t>himself, </a:t>
            </a:r>
            <a:r>
              <a:rPr sz="700" smtClean="0">
                <a:solidFill>
                  <a:srgbClr val="231F20"/>
                </a:solidFill>
                <a:latin typeface="Verdana" charset="0"/>
                <a:ea typeface="Verdana" charset="0"/>
                <a:cs typeface="Verdana" charset="0"/>
              </a:rPr>
              <a:t>so </a:t>
            </a:r>
            <a:r>
              <a:rPr sz="700" spc="-4">
                <a:solidFill>
                  <a:srgbClr val="231F20"/>
                </a:solidFill>
                <a:latin typeface="Verdana" charset="0"/>
                <a:ea typeface="Verdana" charset="0"/>
                <a:cs typeface="Verdana" charset="0"/>
              </a:rPr>
              <a:t>he </a:t>
            </a:r>
            <a:r>
              <a:rPr sz="700">
                <a:solidFill>
                  <a:srgbClr val="231F20"/>
                </a:solidFill>
                <a:latin typeface="Verdana" charset="0"/>
                <a:ea typeface="Verdana" charset="0"/>
                <a:cs typeface="Verdana" charset="0"/>
              </a:rPr>
              <a:t>shares </a:t>
            </a:r>
            <a:r>
              <a:rPr sz="700" spc="-4">
                <a:solidFill>
                  <a:srgbClr val="231F20"/>
                </a:solidFill>
                <a:latin typeface="Verdana" charset="0"/>
                <a:ea typeface="Verdana" charset="0"/>
                <a:cs typeface="Verdana" charset="0"/>
              </a:rPr>
              <a:t>it with</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others.</a:t>
            </a:r>
            <a:endParaRPr sz="700">
              <a:latin typeface="Verdana" charset="0"/>
              <a:ea typeface="Verdana" charset="0"/>
              <a:cs typeface="Verdana" charset="0"/>
            </a:endParaRPr>
          </a:p>
        </p:txBody>
      </p:sp>
      <p:sp>
        <p:nvSpPr>
          <p:cNvPr id="15" name="object 11"/>
          <p:cNvSpPr txBox="1">
            <a:spLocks noChangeAspect="1"/>
          </p:cNvSpPr>
          <p:nvPr/>
        </p:nvSpPr>
        <p:spPr>
          <a:xfrm>
            <a:off x="6620072" y="4099639"/>
            <a:ext cx="1052705" cy="980463"/>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A </a:t>
            </a:r>
            <a:r>
              <a:rPr sz="700" spc="-30">
                <a:solidFill>
                  <a:srgbClr val="231F20"/>
                </a:solidFill>
                <a:latin typeface="Verdana" charset="0"/>
                <a:ea typeface="Verdana" charset="0"/>
                <a:cs typeface="Verdana" charset="0"/>
              </a:rPr>
              <a:t>VA </a:t>
            </a:r>
            <a:r>
              <a:rPr sz="700">
                <a:solidFill>
                  <a:srgbClr val="231F20"/>
                </a:solidFill>
                <a:latin typeface="Verdana" charset="0"/>
                <a:ea typeface="Verdana" charset="0"/>
                <a:cs typeface="Verdana" charset="0"/>
              </a:rPr>
              <a:t>volunteer </a:t>
            </a:r>
            <a:r>
              <a:rPr sz="700" spc="-4">
                <a:solidFill>
                  <a:srgbClr val="231F20"/>
                </a:solidFill>
                <a:latin typeface="Verdana" charset="0"/>
                <a:ea typeface="Verdana" charset="0"/>
                <a:cs typeface="Verdana" charset="0"/>
              </a:rPr>
              <a:t>drops</a:t>
            </a:r>
            <a:r>
              <a:rPr sz="700" spc="-133">
                <a:solidFill>
                  <a:srgbClr val="231F20"/>
                </a:solidFill>
                <a:latin typeface="Verdana" charset="0"/>
                <a:ea typeface="Verdana" charset="0"/>
                <a:cs typeface="Verdana" charset="0"/>
              </a:rPr>
              <a:t> </a:t>
            </a:r>
            <a:r>
              <a:rPr sz="700" spc="-9">
                <a:solidFill>
                  <a:srgbClr val="231F20"/>
                </a:solidFill>
                <a:latin typeface="Verdana" charset="0"/>
                <a:ea typeface="Verdana" charset="0"/>
                <a:cs typeface="Verdana" charset="0"/>
              </a:rPr>
              <a:t>off  </a:t>
            </a:r>
            <a:r>
              <a:rPr sz="700">
                <a:solidFill>
                  <a:srgbClr val="231F20"/>
                </a:solidFill>
                <a:latin typeface="Verdana" charset="0"/>
                <a:ea typeface="Verdana" charset="0"/>
                <a:cs typeface="Verdana" charset="0"/>
              </a:rPr>
              <a:t>a </a:t>
            </a:r>
            <a:r>
              <a:rPr sz="700" spc="-4">
                <a:solidFill>
                  <a:srgbClr val="231F20"/>
                </a:solidFill>
                <a:latin typeface="Verdana" charset="0"/>
                <a:ea typeface="Verdana" charset="0"/>
                <a:cs typeface="Verdana" charset="0"/>
              </a:rPr>
              <a:t>meal at his </a:t>
            </a:r>
            <a:r>
              <a:rPr sz="700">
                <a:solidFill>
                  <a:srgbClr val="231F20"/>
                </a:solidFill>
                <a:latin typeface="Verdana" charset="0"/>
                <a:ea typeface="Verdana" charset="0"/>
                <a:cs typeface="Verdana" charset="0"/>
              </a:rPr>
              <a:t>camp.</a:t>
            </a:r>
            <a:r>
              <a:rPr sz="700" spc="-90">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The </a:t>
            </a:r>
            <a:r>
              <a:rPr sz="700" smtClean="0">
                <a:solidFill>
                  <a:srgbClr val="231F20"/>
                </a:solidFill>
                <a:latin typeface="Verdana" charset="0"/>
                <a:ea typeface="Verdana" charset="0"/>
                <a:cs typeface="Verdana" charset="0"/>
              </a:rPr>
              <a:t>volunteer </a:t>
            </a:r>
            <a:r>
              <a:rPr sz="700" spc="-4">
                <a:solidFill>
                  <a:srgbClr val="231F20"/>
                </a:solidFill>
                <a:latin typeface="Verdana" charset="0"/>
                <a:ea typeface="Verdana" charset="0"/>
                <a:cs typeface="Verdana" charset="0"/>
              </a:rPr>
              <a:t>asks how</a:t>
            </a:r>
            <a:r>
              <a:rPr sz="700" spc="-68">
                <a:solidFill>
                  <a:srgbClr val="231F20"/>
                </a:solidFill>
                <a:latin typeface="Verdana" charset="0"/>
                <a:ea typeface="Verdana" charset="0"/>
                <a:cs typeface="Verdana" charset="0"/>
              </a:rPr>
              <a:t> </a:t>
            </a:r>
            <a:r>
              <a:rPr sz="700" spc="-9">
                <a:solidFill>
                  <a:srgbClr val="231F20"/>
                </a:solidFill>
                <a:latin typeface="Verdana" charset="0"/>
                <a:ea typeface="Verdana" charset="0"/>
                <a:cs typeface="Verdana" charset="0"/>
              </a:rPr>
              <a:t>he’s  </a:t>
            </a:r>
            <a:r>
              <a:rPr sz="700" spc="-4" smtClean="0">
                <a:solidFill>
                  <a:srgbClr val="231F20"/>
                </a:solidFill>
                <a:latin typeface="Verdana" charset="0"/>
                <a:ea typeface="Verdana" charset="0"/>
                <a:cs typeface="Verdana" charset="0"/>
              </a:rPr>
              <a:t>doing.</a:t>
            </a:r>
            <a:r>
              <a:rPr lang="en-AU" sz="700" spc="-4" dirty="0" smtClean="0">
                <a:solidFill>
                  <a:srgbClr val="231F20"/>
                </a:solidFill>
                <a:latin typeface="Verdana" charset="0"/>
                <a:ea typeface="Verdana" charset="0"/>
                <a:cs typeface="Verdana" charset="0"/>
              </a:rPr>
              <a:t> </a:t>
            </a:r>
            <a:r>
              <a:rPr sz="700" spc="-21" smtClean="0">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is not </a:t>
            </a:r>
            <a:r>
              <a:rPr sz="700">
                <a:solidFill>
                  <a:srgbClr val="231F20"/>
                </a:solidFill>
                <a:latin typeface="Verdana" charset="0"/>
                <a:ea typeface="Verdana" charset="0"/>
                <a:cs typeface="Verdana" charset="0"/>
              </a:rPr>
              <a:t>sure  </a:t>
            </a:r>
            <a:r>
              <a:rPr sz="700" spc="-4">
                <a:solidFill>
                  <a:srgbClr val="231F20"/>
                </a:solidFill>
                <a:latin typeface="Verdana" charset="0"/>
                <a:ea typeface="Verdana" charset="0"/>
                <a:cs typeface="Verdana" charset="0"/>
              </a:rPr>
              <a:t>how </a:t>
            </a:r>
            <a:r>
              <a:rPr sz="700">
                <a:solidFill>
                  <a:srgbClr val="231F20"/>
                </a:solidFill>
                <a:latin typeface="Verdana" charset="0"/>
                <a:ea typeface="Verdana" charset="0"/>
                <a:cs typeface="Verdana" charset="0"/>
              </a:rPr>
              <a:t>to </a:t>
            </a:r>
            <a:r>
              <a:rPr sz="700" spc="-4">
                <a:solidFill>
                  <a:srgbClr val="231F20"/>
                </a:solidFill>
                <a:latin typeface="Verdana" charset="0"/>
                <a:ea typeface="Verdana" charset="0"/>
                <a:cs typeface="Verdana" charset="0"/>
              </a:rPr>
              <a:t>respond or </a:t>
            </a:r>
            <a:r>
              <a:rPr sz="700">
                <a:solidFill>
                  <a:srgbClr val="231F20"/>
                </a:solidFill>
                <a:latin typeface="Verdana" charset="0"/>
                <a:ea typeface="Verdana" charset="0"/>
                <a:cs typeface="Verdana" charset="0"/>
              </a:rPr>
              <a:t>talk  </a:t>
            </a:r>
            <a:r>
              <a:rPr sz="700" spc="-4">
                <a:solidFill>
                  <a:srgbClr val="231F20"/>
                </a:solidFill>
                <a:latin typeface="Verdana" charset="0"/>
                <a:ea typeface="Verdana" charset="0"/>
                <a:cs typeface="Verdana" charset="0"/>
              </a:rPr>
              <a:t>about how </a:t>
            </a:r>
            <a:r>
              <a:rPr sz="700" spc="-9">
                <a:solidFill>
                  <a:srgbClr val="231F20"/>
                </a:solidFill>
                <a:latin typeface="Verdana" charset="0"/>
                <a:ea typeface="Verdana" charset="0"/>
                <a:cs typeface="Verdana" charset="0"/>
              </a:rPr>
              <a:t>he’s </a:t>
            </a:r>
            <a:r>
              <a:rPr sz="700">
                <a:solidFill>
                  <a:srgbClr val="231F20"/>
                </a:solidFill>
                <a:latin typeface="Verdana" charset="0"/>
                <a:ea typeface="Verdana" charset="0"/>
                <a:cs typeface="Verdana" charset="0"/>
              </a:rPr>
              <a:t>feeling  </a:t>
            </a:r>
            <a:r>
              <a:rPr sz="700" spc="-4" smtClean="0">
                <a:solidFill>
                  <a:srgbClr val="231F20"/>
                </a:solidFill>
                <a:latin typeface="Verdana" charset="0"/>
                <a:ea typeface="Verdana" charset="0"/>
                <a:cs typeface="Verdana" charset="0"/>
              </a:rPr>
              <a:t>mentally</a:t>
            </a:r>
            <a:r>
              <a:rPr lang="en-AU" sz="700" spc="-4" dirty="0" smtClean="0">
                <a:solidFill>
                  <a:srgbClr val="231F20"/>
                </a:solidFill>
                <a:latin typeface="Verdana" charset="0"/>
                <a:ea typeface="Verdana" charset="0"/>
                <a:cs typeface="Verdana" charset="0"/>
              </a:rPr>
              <a:t> </a:t>
            </a:r>
            <a:r>
              <a:rPr sz="700" spc="-4" smtClean="0">
                <a:solidFill>
                  <a:srgbClr val="231F20"/>
                </a:solidFill>
                <a:latin typeface="Verdana" charset="0"/>
                <a:ea typeface="Verdana" charset="0"/>
                <a:cs typeface="Verdana" charset="0"/>
              </a:rPr>
              <a:t>or</a:t>
            </a:r>
            <a:r>
              <a:rPr sz="700" spc="-77" smtClean="0">
                <a:solidFill>
                  <a:srgbClr val="231F20"/>
                </a:solidFill>
                <a:latin typeface="Verdana" charset="0"/>
                <a:ea typeface="Verdana" charset="0"/>
                <a:cs typeface="Verdana" charset="0"/>
              </a:rPr>
              <a:t> </a:t>
            </a:r>
            <a:r>
              <a:rPr sz="700" spc="-9">
                <a:solidFill>
                  <a:srgbClr val="231F20"/>
                </a:solidFill>
                <a:latin typeface="Verdana" charset="0"/>
                <a:ea typeface="Verdana" charset="0"/>
                <a:cs typeface="Verdana" charset="0"/>
              </a:rPr>
              <a:t>emotionally.</a:t>
            </a:r>
            <a:endParaRPr sz="700">
              <a:latin typeface="Verdana" charset="0"/>
              <a:ea typeface="Verdana" charset="0"/>
              <a:cs typeface="Verdana" charset="0"/>
            </a:endParaRPr>
          </a:p>
        </p:txBody>
      </p:sp>
      <p:sp>
        <p:nvSpPr>
          <p:cNvPr id="16" name="object 12"/>
          <p:cNvSpPr txBox="1">
            <a:spLocks noChangeAspect="1"/>
          </p:cNvSpPr>
          <p:nvPr/>
        </p:nvSpPr>
        <p:spPr>
          <a:xfrm>
            <a:off x="4180565" y="2704646"/>
            <a:ext cx="951966" cy="334132"/>
          </a:xfrm>
          <a:prstGeom prst="rect">
            <a:avLst/>
          </a:prstGeom>
        </p:spPr>
        <p:txBody>
          <a:bodyPr vert="horz" wrap="square" lIns="0" tIns="10861" rIns="0" bIns="0" rtlCol="0">
            <a:spAutoFit/>
          </a:bodyPr>
          <a:lstStyle/>
          <a:p>
            <a:pPr marL="10861" marR="4344">
              <a:spcBef>
                <a:spcPts val="86"/>
              </a:spcBef>
            </a:pPr>
            <a:r>
              <a:rPr sz="700" spc="-4">
                <a:solidFill>
                  <a:srgbClr val="231F20"/>
                </a:solidFill>
                <a:latin typeface="Verdana" charset="0"/>
                <a:ea typeface="Verdana" charset="0"/>
                <a:cs typeface="Verdana" charset="0"/>
              </a:rPr>
              <a:t>He goes </a:t>
            </a:r>
            <a:r>
              <a:rPr sz="700">
                <a:solidFill>
                  <a:srgbClr val="231F20"/>
                </a:solidFill>
                <a:latin typeface="Verdana" charset="0"/>
                <a:ea typeface="Verdana" charset="0"/>
                <a:cs typeface="Verdana" charset="0"/>
              </a:rPr>
              <a:t>to see</a:t>
            </a:r>
            <a:r>
              <a:rPr sz="700" spc="-77">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if  </a:t>
            </a:r>
            <a:r>
              <a:rPr sz="700">
                <a:solidFill>
                  <a:srgbClr val="231F20"/>
                </a:solidFill>
                <a:latin typeface="Verdana" charset="0"/>
                <a:ea typeface="Verdana" charset="0"/>
                <a:cs typeface="Verdana" charset="0"/>
              </a:rPr>
              <a:t>the food </a:t>
            </a:r>
            <a:r>
              <a:rPr sz="700" spc="-4">
                <a:solidFill>
                  <a:srgbClr val="231F20"/>
                </a:solidFill>
                <a:latin typeface="Verdana" charset="0"/>
                <a:ea typeface="Verdana" charset="0"/>
                <a:cs typeface="Verdana" charset="0"/>
              </a:rPr>
              <a:t>bank is </a:t>
            </a:r>
            <a:r>
              <a:rPr sz="700" spc="-4" smtClean="0">
                <a:solidFill>
                  <a:srgbClr val="231F20"/>
                </a:solidFill>
                <a:latin typeface="Verdana" charset="0"/>
                <a:ea typeface="Verdana" charset="0"/>
                <a:cs typeface="Verdana" charset="0"/>
              </a:rPr>
              <a:t>open</a:t>
            </a:r>
            <a:r>
              <a:rPr sz="700" spc="-4">
                <a:solidFill>
                  <a:srgbClr val="231F20"/>
                </a:solidFill>
                <a:latin typeface="Verdana" charset="0"/>
                <a:ea typeface="Verdana" charset="0"/>
                <a:cs typeface="Verdana" charset="0"/>
              </a:rPr>
              <a:t>. It’s</a:t>
            </a:r>
            <a:r>
              <a:rPr sz="700" spc="-81">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not.</a:t>
            </a:r>
            <a:endParaRPr sz="700">
              <a:latin typeface="Verdana" charset="0"/>
              <a:ea typeface="Verdana" charset="0"/>
              <a:cs typeface="Verdana" charset="0"/>
            </a:endParaRPr>
          </a:p>
        </p:txBody>
      </p:sp>
      <p:sp>
        <p:nvSpPr>
          <p:cNvPr id="17" name="object 13"/>
          <p:cNvSpPr txBox="1">
            <a:spLocks noChangeAspect="1"/>
          </p:cNvSpPr>
          <p:nvPr/>
        </p:nvSpPr>
        <p:spPr>
          <a:xfrm>
            <a:off x="5416317" y="2704645"/>
            <a:ext cx="1003860" cy="334132"/>
          </a:xfrm>
          <a:prstGeom prst="rect">
            <a:avLst/>
          </a:prstGeom>
        </p:spPr>
        <p:txBody>
          <a:bodyPr vert="horz" wrap="square" lIns="0" tIns="10861" rIns="0" bIns="0" rtlCol="0">
            <a:spAutoFit/>
          </a:bodyPr>
          <a:lstStyle/>
          <a:p>
            <a:pPr marL="10861" marR="210700">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goes </a:t>
            </a:r>
            <a:r>
              <a:rPr sz="700">
                <a:solidFill>
                  <a:srgbClr val="231F20"/>
                </a:solidFill>
                <a:latin typeface="Verdana" charset="0"/>
                <a:ea typeface="Verdana" charset="0"/>
                <a:cs typeface="Verdana" charset="0"/>
              </a:rPr>
              <a:t>to  Our </a:t>
            </a:r>
            <a:r>
              <a:rPr sz="700" spc="-4">
                <a:solidFill>
                  <a:srgbClr val="231F20"/>
                </a:solidFill>
                <a:latin typeface="Verdana" charset="0"/>
                <a:ea typeface="Verdana" charset="0"/>
                <a:cs typeface="Verdana" charset="0"/>
              </a:rPr>
              <a:t>Daily</a:t>
            </a:r>
            <a:r>
              <a:rPr sz="700" spc="-86">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Bread</a:t>
            </a:r>
            <a:endParaRPr sz="700">
              <a:latin typeface="Verdana" charset="0"/>
              <a:ea typeface="Verdana" charset="0"/>
              <a:cs typeface="Verdana" charset="0"/>
            </a:endParaRPr>
          </a:p>
          <a:p>
            <a:pPr marL="10861"/>
            <a:r>
              <a:rPr sz="700" spc="-4">
                <a:solidFill>
                  <a:srgbClr val="231F20"/>
                </a:solidFill>
                <a:latin typeface="Verdana" charset="0"/>
                <a:ea typeface="Verdana" charset="0"/>
                <a:cs typeface="Verdana" charset="0"/>
              </a:rPr>
              <a:t>Ministries </a:t>
            </a:r>
            <a:r>
              <a:rPr sz="700">
                <a:solidFill>
                  <a:srgbClr val="231F20"/>
                </a:solidFill>
                <a:latin typeface="Verdana" charset="0"/>
                <a:ea typeface="Verdana" charset="0"/>
                <a:cs typeface="Verdana" charset="0"/>
              </a:rPr>
              <a:t>for a</a:t>
            </a:r>
            <a:r>
              <a:rPr sz="700" spc="-81">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meal.</a:t>
            </a:r>
            <a:endParaRPr sz="700">
              <a:latin typeface="Verdana" charset="0"/>
              <a:ea typeface="Verdana" charset="0"/>
              <a:cs typeface="Verdana" charset="0"/>
            </a:endParaRPr>
          </a:p>
        </p:txBody>
      </p:sp>
      <p:sp>
        <p:nvSpPr>
          <p:cNvPr id="18" name="object 14"/>
          <p:cNvSpPr txBox="1">
            <a:spLocks noChangeAspect="1"/>
          </p:cNvSpPr>
          <p:nvPr/>
        </p:nvSpPr>
        <p:spPr>
          <a:xfrm>
            <a:off x="6599207" y="2704646"/>
            <a:ext cx="1204642" cy="603214"/>
          </a:xfrm>
          <a:prstGeom prst="rect">
            <a:avLst/>
          </a:prstGeom>
        </p:spPr>
        <p:txBody>
          <a:bodyPr vert="horz" wrap="square" lIns="0" tIns="10861" rIns="0" bIns="0" rtlCol="0">
            <a:noAutofit/>
          </a:bodyPr>
          <a:lstStyle/>
          <a:p>
            <a:pPr marL="10861" marR="4344">
              <a:spcBef>
                <a:spcPts val="86"/>
              </a:spcBef>
            </a:pPr>
            <a:r>
              <a:rPr sz="700" spc="-4">
                <a:solidFill>
                  <a:srgbClr val="231F20"/>
                </a:solidFill>
                <a:latin typeface="Verdana" charset="0"/>
                <a:ea typeface="Verdana" charset="0"/>
                <a:cs typeface="Verdana" charset="0"/>
              </a:rPr>
              <a:t>He plans on going in </a:t>
            </a:r>
            <a:r>
              <a:rPr sz="700">
                <a:solidFill>
                  <a:srgbClr val="231F20"/>
                </a:solidFill>
                <a:latin typeface="Verdana" charset="0"/>
                <a:ea typeface="Verdana" charset="0"/>
                <a:cs typeface="Verdana" charset="0"/>
              </a:rPr>
              <a:t>to </a:t>
            </a:r>
            <a:r>
              <a:rPr sz="700" spc="-4" smtClean="0">
                <a:solidFill>
                  <a:srgbClr val="231F20"/>
                </a:solidFill>
                <a:latin typeface="Verdana" charset="0"/>
                <a:ea typeface="Verdana" charset="0"/>
                <a:cs typeface="Verdana" charset="0"/>
              </a:rPr>
              <a:t>get </a:t>
            </a:r>
            <a:r>
              <a:rPr sz="700">
                <a:solidFill>
                  <a:srgbClr val="231F20"/>
                </a:solidFill>
                <a:latin typeface="Verdana" charset="0"/>
                <a:ea typeface="Verdana" charset="0"/>
                <a:cs typeface="Verdana" charset="0"/>
              </a:rPr>
              <a:t>a </a:t>
            </a:r>
            <a:r>
              <a:rPr sz="700" spc="-4">
                <a:solidFill>
                  <a:srgbClr val="231F20"/>
                </a:solidFill>
                <a:latin typeface="Verdana" charset="0"/>
                <a:ea typeface="Verdana" charset="0"/>
                <a:cs typeface="Verdana" charset="0"/>
              </a:rPr>
              <a:t>new </a:t>
            </a:r>
            <a:r>
              <a:rPr sz="700">
                <a:solidFill>
                  <a:srgbClr val="231F20"/>
                </a:solidFill>
                <a:latin typeface="Verdana" charset="0"/>
                <a:ea typeface="Verdana" charset="0"/>
                <a:cs typeface="Verdana" charset="0"/>
              </a:rPr>
              <a:t>EBT card. </a:t>
            </a:r>
            <a:r>
              <a:rPr sz="700" spc="-4">
                <a:solidFill>
                  <a:srgbClr val="231F20"/>
                </a:solidFill>
                <a:latin typeface="Verdana" charset="0"/>
                <a:ea typeface="Verdana" charset="0"/>
                <a:cs typeface="Verdana" charset="0"/>
              </a:rPr>
              <a:t>It’s</a:t>
            </a:r>
            <a:r>
              <a:rPr sz="700" spc="-111">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raining </a:t>
            </a:r>
            <a:r>
              <a:rPr sz="700" spc="-4" smtClean="0">
                <a:solidFill>
                  <a:srgbClr val="231F20"/>
                </a:solidFill>
                <a:latin typeface="Verdana" charset="0"/>
                <a:ea typeface="Verdana" charset="0"/>
                <a:cs typeface="Verdana" charset="0"/>
              </a:rPr>
              <a:t>and </a:t>
            </a:r>
            <a:r>
              <a:rPr sz="700" spc="-4">
                <a:solidFill>
                  <a:srgbClr val="231F20"/>
                </a:solidFill>
                <a:latin typeface="Verdana" charset="0"/>
                <a:ea typeface="Verdana" charset="0"/>
                <a:cs typeface="Verdana" charset="0"/>
              </a:rPr>
              <a:t>he </a:t>
            </a:r>
            <a:r>
              <a:rPr sz="700">
                <a:solidFill>
                  <a:srgbClr val="231F20"/>
                </a:solidFill>
                <a:latin typeface="Verdana" charset="0"/>
                <a:ea typeface="Verdana" charset="0"/>
                <a:cs typeface="Verdana" charset="0"/>
              </a:rPr>
              <a:t>can’t </a:t>
            </a:r>
            <a:r>
              <a:rPr sz="700" spc="-4">
                <a:solidFill>
                  <a:srgbClr val="231F20"/>
                </a:solidFill>
                <a:latin typeface="Verdana" charset="0"/>
                <a:ea typeface="Verdana" charset="0"/>
                <a:cs typeface="Verdana" charset="0"/>
              </a:rPr>
              <a:t>motivate </a:t>
            </a:r>
            <a:r>
              <a:rPr sz="700" spc="-4" smtClean="0">
                <a:solidFill>
                  <a:srgbClr val="231F20"/>
                </a:solidFill>
                <a:latin typeface="Verdana" charset="0"/>
                <a:ea typeface="Verdana" charset="0"/>
                <a:cs typeface="Verdana" charset="0"/>
              </a:rPr>
              <a:t>himself </a:t>
            </a:r>
            <a:r>
              <a:rPr sz="700">
                <a:solidFill>
                  <a:srgbClr val="231F20"/>
                </a:solidFill>
                <a:latin typeface="Verdana" charset="0"/>
                <a:ea typeface="Verdana" charset="0"/>
                <a:cs typeface="Verdana" charset="0"/>
              </a:rPr>
              <a:t>to </a:t>
            </a:r>
            <a:r>
              <a:rPr sz="700" spc="-4">
                <a:solidFill>
                  <a:srgbClr val="231F20"/>
                </a:solidFill>
                <a:latin typeface="Verdana" charset="0"/>
                <a:ea typeface="Verdana" charset="0"/>
                <a:cs typeface="Verdana" charset="0"/>
              </a:rPr>
              <a:t>walk</a:t>
            </a:r>
            <a:r>
              <a:rPr sz="700" spc="-81">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there.</a:t>
            </a:r>
            <a:endParaRPr sz="700">
              <a:latin typeface="Verdana" charset="0"/>
              <a:ea typeface="Verdana" charset="0"/>
              <a:cs typeface="Verdana" charset="0"/>
            </a:endParaRPr>
          </a:p>
        </p:txBody>
      </p:sp>
      <p:sp>
        <p:nvSpPr>
          <p:cNvPr id="19" name="object 15"/>
          <p:cNvSpPr txBox="1">
            <a:spLocks noChangeAspect="1"/>
          </p:cNvSpPr>
          <p:nvPr/>
        </p:nvSpPr>
        <p:spPr>
          <a:xfrm>
            <a:off x="4031390" y="1348637"/>
            <a:ext cx="1230274" cy="549576"/>
          </a:xfrm>
          <a:prstGeom prst="rect">
            <a:avLst/>
          </a:prstGeom>
        </p:spPr>
        <p:txBody>
          <a:bodyPr vert="horz" wrap="square" lIns="0" tIns="10861" rIns="0" bIns="0" rtlCol="0">
            <a:spAutoFit/>
          </a:bodyPr>
          <a:lstStyle/>
          <a:p>
            <a:pPr marL="10861">
              <a:spcBef>
                <a:spcPts val="86"/>
              </a:spcBef>
            </a:pPr>
            <a:r>
              <a:rPr sz="700" spc="-4">
                <a:solidFill>
                  <a:srgbClr val="231F20"/>
                </a:solidFill>
                <a:latin typeface="Verdana" charset="0"/>
                <a:ea typeface="Verdana" charset="0"/>
                <a:cs typeface="Verdana" charset="0"/>
              </a:rPr>
              <a:t>He </a:t>
            </a:r>
            <a:r>
              <a:rPr sz="700">
                <a:solidFill>
                  <a:srgbClr val="231F20"/>
                </a:solidFill>
                <a:latin typeface="Verdana" charset="0"/>
                <a:ea typeface="Verdana" charset="0"/>
                <a:cs typeface="Verdana" charset="0"/>
              </a:rPr>
              <a:t>finds a </a:t>
            </a:r>
            <a:r>
              <a:rPr sz="700" spc="-4">
                <a:solidFill>
                  <a:srgbClr val="231F20"/>
                </a:solidFill>
                <a:latin typeface="Verdana" charset="0"/>
                <a:ea typeface="Verdana" charset="0"/>
                <a:cs typeface="Verdana" charset="0"/>
              </a:rPr>
              <a:t>group</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of</a:t>
            </a:r>
            <a:endParaRPr sz="700">
              <a:latin typeface="Verdana" charset="0"/>
              <a:ea typeface="Verdana" charset="0"/>
              <a:cs typeface="Verdana" charset="0"/>
            </a:endParaRPr>
          </a:p>
          <a:p>
            <a:pPr marL="10861" marR="4344"/>
            <a:r>
              <a:rPr sz="700" spc="-4">
                <a:solidFill>
                  <a:srgbClr val="231F20"/>
                </a:solidFill>
                <a:latin typeface="Verdana" charset="0"/>
                <a:ea typeface="Verdana" charset="0"/>
                <a:cs typeface="Verdana" charset="0"/>
              </a:rPr>
              <a:t>other homeless</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residents  </a:t>
            </a:r>
            <a:r>
              <a:rPr sz="700">
                <a:solidFill>
                  <a:srgbClr val="231F20"/>
                </a:solidFill>
                <a:latin typeface="Verdana" charset="0"/>
                <a:ea typeface="Verdana" charset="0"/>
                <a:cs typeface="Verdana" charset="0"/>
              </a:rPr>
              <a:t>cooking </a:t>
            </a:r>
            <a:r>
              <a:rPr sz="700" spc="-4">
                <a:solidFill>
                  <a:srgbClr val="231F20"/>
                </a:solidFill>
                <a:latin typeface="Verdana" charset="0"/>
                <a:ea typeface="Verdana" charset="0"/>
                <a:cs typeface="Verdana" charset="0"/>
              </a:rPr>
              <a:t>on </a:t>
            </a:r>
            <a:r>
              <a:rPr sz="700">
                <a:solidFill>
                  <a:srgbClr val="231F20"/>
                </a:solidFill>
                <a:latin typeface="Verdana" charset="0"/>
                <a:ea typeface="Verdana" charset="0"/>
                <a:cs typeface="Verdana" charset="0"/>
              </a:rPr>
              <a:t>the</a:t>
            </a:r>
            <a:r>
              <a:rPr sz="700" spc="-81">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beach.</a:t>
            </a:r>
            <a:endParaRPr sz="700">
              <a:latin typeface="Verdana" charset="0"/>
              <a:ea typeface="Verdana" charset="0"/>
              <a:cs typeface="Verdana" charset="0"/>
            </a:endParaRPr>
          </a:p>
          <a:p>
            <a:pPr marL="10861" marR="93946"/>
            <a:r>
              <a:rPr sz="700" spc="-4">
                <a:solidFill>
                  <a:srgbClr val="231F20"/>
                </a:solidFill>
                <a:latin typeface="Verdana" charset="0"/>
                <a:ea typeface="Verdana" charset="0"/>
                <a:cs typeface="Verdana" charset="0"/>
              </a:rPr>
              <a:t>He joins </a:t>
            </a:r>
            <a:r>
              <a:rPr sz="700">
                <a:solidFill>
                  <a:srgbClr val="231F20"/>
                </a:solidFill>
                <a:latin typeface="Verdana" charset="0"/>
                <a:ea typeface="Verdana" charset="0"/>
                <a:cs typeface="Verdana" charset="0"/>
              </a:rPr>
              <a:t>them </a:t>
            </a:r>
            <a:r>
              <a:rPr sz="700" spc="-4">
                <a:solidFill>
                  <a:srgbClr val="231F20"/>
                </a:solidFill>
                <a:latin typeface="Verdana" charset="0"/>
                <a:ea typeface="Verdana" charset="0"/>
                <a:cs typeface="Verdana" charset="0"/>
              </a:rPr>
              <a:t>and</a:t>
            </a:r>
            <a:r>
              <a:rPr sz="700" spc="-73">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gets  </a:t>
            </a:r>
            <a:r>
              <a:rPr sz="700">
                <a:solidFill>
                  <a:srgbClr val="231F20"/>
                </a:solidFill>
                <a:latin typeface="Verdana" charset="0"/>
                <a:ea typeface="Verdana" charset="0"/>
                <a:cs typeface="Verdana" charset="0"/>
              </a:rPr>
              <a:t>a</a:t>
            </a:r>
            <a:r>
              <a:rPr sz="700" spc="-90">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meal.</a:t>
            </a:r>
            <a:endParaRPr sz="700">
              <a:latin typeface="Verdana" charset="0"/>
              <a:ea typeface="Verdana" charset="0"/>
              <a:cs typeface="Verdana" charset="0"/>
            </a:endParaRPr>
          </a:p>
        </p:txBody>
      </p:sp>
      <p:sp>
        <p:nvSpPr>
          <p:cNvPr id="20" name="object 16"/>
          <p:cNvSpPr txBox="1">
            <a:spLocks noChangeAspect="1"/>
          </p:cNvSpPr>
          <p:nvPr/>
        </p:nvSpPr>
        <p:spPr>
          <a:xfrm>
            <a:off x="6629206" y="1348640"/>
            <a:ext cx="1022596" cy="441854"/>
          </a:xfrm>
          <a:prstGeom prst="rect">
            <a:avLst/>
          </a:prstGeom>
        </p:spPr>
        <p:txBody>
          <a:bodyPr vert="horz" wrap="square" lIns="0" tIns="10861" rIns="0" bIns="0" rtlCol="0">
            <a:spAutoFit/>
          </a:bodyPr>
          <a:lstStyle/>
          <a:p>
            <a:pPr marL="10861" marR="4344">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goes </a:t>
            </a:r>
            <a:r>
              <a:rPr sz="700">
                <a:solidFill>
                  <a:srgbClr val="231F20"/>
                </a:solidFill>
                <a:latin typeface="Verdana" charset="0"/>
                <a:ea typeface="Verdana" charset="0"/>
                <a:cs typeface="Verdana" charset="0"/>
              </a:rPr>
              <a:t>to Safeway  </a:t>
            </a:r>
            <a:r>
              <a:rPr sz="700" spc="-4">
                <a:solidFill>
                  <a:srgbClr val="231F20"/>
                </a:solidFill>
                <a:latin typeface="Verdana" charset="0"/>
                <a:ea typeface="Verdana" charset="0"/>
                <a:cs typeface="Verdana" charset="0"/>
              </a:rPr>
              <a:t>and uses his </a:t>
            </a:r>
            <a:r>
              <a:rPr sz="700">
                <a:solidFill>
                  <a:srgbClr val="231F20"/>
                </a:solidFill>
                <a:latin typeface="Verdana" charset="0"/>
                <a:ea typeface="Verdana" charset="0"/>
                <a:cs typeface="Verdana" charset="0"/>
              </a:rPr>
              <a:t>EBT card  to </a:t>
            </a:r>
            <a:r>
              <a:rPr sz="700" spc="-4">
                <a:solidFill>
                  <a:srgbClr val="231F20"/>
                </a:solidFill>
                <a:latin typeface="Verdana" charset="0"/>
                <a:ea typeface="Verdana" charset="0"/>
                <a:cs typeface="Verdana" charset="0"/>
              </a:rPr>
              <a:t>buy </a:t>
            </a:r>
            <a:r>
              <a:rPr sz="700">
                <a:solidFill>
                  <a:srgbClr val="231F20"/>
                </a:solidFill>
                <a:latin typeface="Verdana" charset="0"/>
                <a:ea typeface="Verdana" charset="0"/>
                <a:cs typeface="Verdana" charset="0"/>
              </a:rPr>
              <a:t>two</a:t>
            </a:r>
            <a:r>
              <a:rPr sz="700" spc="-81">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sandwiches.</a:t>
            </a:r>
            <a:endParaRPr sz="700">
              <a:latin typeface="Verdana" charset="0"/>
              <a:ea typeface="Verdana" charset="0"/>
              <a:cs typeface="Verdana" charset="0"/>
            </a:endParaRPr>
          </a:p>
        </p:txBody>
      </p:sp>
      <p:sp>
        <p:nvSpPr>
          <p:cNvPr id="21" name="object 17"/>
          <p:cNvSpPr txBox="1">
            <a:spLocks noChangeAspect="1"/>
          </p:cNvSpPr>
          <p:nvPr/>
        </p:nvSpPr>
        <p:spPr>
          <a:xfrm>
            <a:off x="7928238" y="1348641"/>
            <a:ext cx="1024246" cy="334132"/>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It </a:t>
            </a:r>
            <a:r>
              <a:rPr sz="700" spc="-4">
                <a:solidFill>
                  <a:srgbClr val="231F20"/>
                </a:solidFill>
                <a:latin typeface="Verdana" charset="0"/>
                <a:ea typeface="Verdana" charset="0"/>
                <a:cs typeface="Verdana" charset="0"/>
              </a:rPr>
              <a:t>rains overnight and  all of his belongings </a:t>
            </a:r>
            <a:r>
              <a:rPr sz="700" spc="-4" smtClean="0">
                <a:solidFill>
                  <a:srgbClr val="231F20"/>
                </a:solidFill>
                <a:latin typeface="Verdana" charset="0"/>
                <a:ea typeface="Verdana" charset="0"/>
                <a:cs typeface="Verdana" charset="0"/>
              </a:rPr>
              <a:t>get </a:t>
            </a:r>
            <a:r>
              <a:rPr sz="700" spc="-4">
                <a:solidFill>
                  <a:srgbClr val="231F20"/>
                </a:solidFill>
                <a:latin typeface="Verdana" charset="0"/>
                <a:ea typeface="Verdana" charset="0"/>
                <a:cs typeface="Verdana" charset="0"/>
              </a:rPr>
              <a:t>drenched.</a:t>
            </a:r>
            <a:endParaRPr sz="700">
              <a:latin typeface="Verdana" charset="0"/>
              <a:ea typeface="Verdana" charset="0"/>
              <a:cs typeface="Verdana" charset="0"/>
            </a:endParaRPr>
          </a:p>
        </p:txBody>
      </p:sp>
      <p:sp>
        <p:nvSpPr>
          <p:cNvPr id="22" name="object 18"/>
          <p:cNvSpPr txBox="1">
            <a:spLocks noChangeAspect="1"/>
          </p:cNvSpPr>
          <p:nvPr/>
        </p:nvSpPr>
        <p:spPr>
          <a:xfrm>
            <a:off x="5369787" y="1348641"/>
            <a:ext cx="961061" cy="441854"/>
          </a:xfrm>
          <a:prstGeom prst="rect">
            <a:avLst/>
          </a:prstGeom>
        </p:spPr>
        <p:txBody>
          <a:bodyPr vert="horz" wrap="square" lIns="0" tIns="10861" rIns="0" bIns="0" rtlCol="0">
            <a:noAutofit/>
          </a:bodyPr>
          <a:lstStyle/>
          <a:p>
            <a:pPr marL="10861" marR="4344">
              <a:spcBef>
                <a:spcPts val="86"/>
              </a:spcBef>
            </a:pPr>
            <a:r>
              <a:rPr sz="700">
                <a:solidFill>
                  <a:srgbClr val="231F20"/>
                </a:solidFill>
                <a:latin typeface="Verdana" charset="0"/>
                <a:ea typeface="Verdana" charset="0"/>
                <a:cs typeface="Verdana" charset="0"/>
              </a:rPr>
              <a:t>Someone </a:t>
            </a:r>
            <a:r>
              <a:rPr sz="700" spc="-4">
                <a:solidFill>
                  <a:srgbClr val="231F20"/>
                </a:solidFill>
                <a:latin typeface="Verdana" charset="0"/>
                <a:ea typeface="Verdana" charset="0"/>
                <a:cs typeface="Verdana" charset="0"/>
              </a:rPr>
              <a:t>gives</a:t>
            </a:r>
            <a:r>
              <a:rPr sz="700" spc="-90">
                <a:solidFill>
                  <a:srgbClr val="231F20"/>
                </a:solidFill>
                <a:latin typeface="Verdana" charset="0"/>
                <a:ea typeface="Verdana" charset="0"/>
                <a:cs typeface="Verdana" charset="0"/>
              </a:rPr>
              <a:t> </a:t>
            </a: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an old </a:t>
            </a:r>
            <a:r>
              <a:rPr sz="700">
                <a:solidFill>
                  <a:srgbClr val="231F20"/>
                </a:solidFill>
                <a:latin typeface="Verdana" charset="0"/>
                <a:ea typeface="Verdana" charset="0"/>
                <a:cs typeface="Verdana" charset="0"/>
              </a:rPr>
              <a:t>sleeping </a:t>
            </a:r>
            <a:r>
              <a:rPr sz="700" spc="-4">
                <a:solidFill>
                  <a:srgbClr val="231F20"/>
                </a:solidFill>
                <a:latin typeface="Verdana" charset="0"/>
                <a:ea typeface="Verdana" charset="0"/>
                <a:cs typeface="Verdana" charset="0"/>
              </a:rPr>
              <a:t>bag  </a:t>
            </a:r>
            <a:r>
              <a:rPr sz="700">
                <a:solidFill>
                  <a:srgbClr val="231F20"/>
                </a:solidFill>
                <a:latin typeface="Verdana" charset="0"/>
                <a:ea typeface="Verdana" charset="0"/>
                <a:cs typeface="Verdana" charset="0"/>
              </a:rPr>
              <a:t>to</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use.</a:t>
            </a:r>
            <a:endParaRPr sz="700">
              <a:latin typeface="Verdana" charset="0"/>
              <a:ea typeface="Verdana" charset="0"/>
              <a:cs typeface="Verdana" charset="0"/>
            </a:endParaRPr>
          </a:p>
        </p:txBody>
      </p:sp>
      <p:sp>
        <p:nvSpPr>
          <p:cNvPr id="23" name="object 19"/>
          <p:cNvSpPr txBox="1">
            <a:spLocks noChangeAspect="1"/>
          </p:cNvSpPr>
          <p:nvPr/>
        </p:nvSpPr>
        <p:spPr>
          <a:xfrm>
            <a:off x="72190" y="803376"/>
            <a:ext cx="79461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Monday</a:t>
            </a:r>
            <a:endParaRPr sz="900">
              <a:latin typeface="Verdana" charset="0"/>
              <a:ea typeface="Verdana" charset="0"/>
              <a:cs typeface="Verdana" charset="0"/>
            </a:endParaRPr>
          </a:p>
        </p:txBody>
      </p:sp>
      <p:sp>
        <p:nvSpPr>
          <p:cNvPr id="24" name="object 20"/>
          <p:cNvSpPr txBox="1">
            <a:spLocks noChangeAspect="1"/>
          </p:cNvSpPr>
          <p:nvPr/>
        </p:nvSpPr>
        <p:spPr>
          <a:xfrm>
            <a:off x="1365932" y="803377"/>
            <a:ext cx="873949" cy="149467"/>
          </a:xfrm>
          <a:prstGeom prst="rect">
            <a:avLst/>
          </a:prstGeom>
        </p:spPr>
        <p:txBody>
          <a:bodyPr vert="horz" wrap="square" lIns="0" tIns="10861" rIns="0" bIns="0" rtlCol="0">
            <a:spAutoFit/>
          </a:bodyPr>
          <a:lstStyle/>
          <a:p>
            <a:pPr marL="10861">
              <a:spcBef>
                <a:spcPts val="86"/>
              </a:spcBef>
            </a:pPr>
            <a:r>
              <a:rPr sz="900" b="1" spc="-51">
                <a:solidFill>
                  <a:srgbClr val="231F20"/>
                </a:solidFill>
                <a:latin typeface="Verdana" charset="0"/>
                <a:ea typeface="Verdana" charset="0"/>
                <a:cs typeface="Verdana" charset="0"/>
              </a:rPr>
              <a:t>T</a:t>
            </a:r>
            <a:r>
              <a:rPr sz="900" b="1">
                <a:solidFill>
                  <a:srgbClr val="231F20"/>
                </a:solidFill>
                <a:latin typeface="Verdana" charset="0"/>
                <a:ea typeface="Verdana" charset="0"/>
                <a:cs typeface="Verdana" charset="0"/>
              </a:rPr>
              <a:t>ue</a:t>
            </a:r>
            <a:r>
              <a:rPr sz="900" b="1" spc="-4">
                <a:solidFill>
                  <a:srgbClr val="231F20"/>
                </a:solidFill>
                <a:latin typeface="Verdana" charset="0"/>
                <a:ea typeface="Verdana" charset="0"/>
                <a:cs typeface="Verdana" charset="0"/>
              </a:rPr>
              <a:t>s</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25" name="object 21"/>
          <p:cNvSpPr txBox="1">
            <a:spLocks noChangeAspect="1"/>
          </p:cNvSpPr>
          <p:nvPr/>
        </p:nvSpPr>
        <p:spPr>
          <a:xfrm>
            <a:off x="2657507" y="803376"/>
            <a:ext cx="972309" cy="149467"/>
          </a:xfrm>
          <a:prstGeom prst="rect">
            <a:avLst/>
          </a:prstGeom>
        </p:spPr>
        <p:txBody>
          <a:bodyPr vert="horz" wrap="square" lIns="0" tIns="10861" rIns="0" bIns="0" rtlCol="0">
            <a:spAutoFit/>
          </a:bodyPr>
          <a:lstStyle/>
          <a:p>
            <a:pPr marL="10861">
              <a:spcBef>
                <a:spcPts val="86"/>
              </a:spcBef>
            </a:pPr>
            <a:r>
              <a:rPr sz="900" b="1" spc="-13">
                <a:solidFill>
                  <a:srgbClr val="231F20"/>
                </a:solidFill>
                <a:latin typeface="Verdana" charset="0"/>
                <a:ea typeface="Verdana" charset="0"/>
                <a:cs typeface="Verdana" charset="0"/>
              </a:rPr>
              <a:t>W</a:t>
            </a:r>
            <a:r>
              <a:rPr sz="900" b="1" spc="-4">
                <a:solidFill>
                  <a:srgbClr val="231F20"/>
                </a:solidFill>
                <a:latin typeface="Verdana" charset="0"/>
                <a:ea typeface="Verdana" charset="0"/>
                <a:cs typeface="Verdana" charset="0"/>
              </a:rPr>
              <a:t>edne</a:t>
            </a:r>
            <a:r>
              <a:rPr sz="900" b="1">
                <a:solidFill>
                  <a:srgbClr val="231F20"/>
                </a:solidFill>
                <a:latin typeface="Verdana" charset="0"/>
                <a:ea typeface="Verdana" charset="0"/>
                <a:cs typeface="Verdana" charset="0"/>
              </a:rPr>
              <a:t>sday</a:t>
            </a:r>
            <a:endParaRPr sz="900">
              <a:latin typeface="Verdana" charset="0"/>
              <a:ea typeface="Verdana" charset="0"/>
              <a:cs typeface="Verdana" charset="0"/>
            </a:endParaRPr>
          </a:p>
        </p:txBody>
      </p:sp>
      <p:sp>
        <p:nvSpPr>
          <p:cNvPr id="26" name="object 22"/>
          <p:cNvSpPr txBox="1">
            <a:spLocks noChangeAspect="1"/>
          </p:cNvSpPr>
          <p:nvPr/>
        </p:nvSpPr>
        <p:spPr>
          <a:xfrm>
            <a:off x="3954328" y="803377"/>
            <a:ext cx="819571"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Thursday</a:t>
            </a:r>
            <a:endParaRPr sz="900">
              <a:latin typeface="Verdana" charset="0"/>
              <a:ea typeface="Verdana" charset="0"/>
              <a:cs typeface="Verdana" charset="0"/>
            </a:endParaRPr>
          </a:p>
        </p:txBody>
      </p:sp>
      <p:sp>
        <p:nvSpPr>
          <p:cNvPr id="27" name="object 23"/>
          <p:cNvSpPr txBox="1">
            <a:spLocks noChangeAspect="1"/>
          </p:cNvSpPr>
          <p:nvPr/>
        </p:nvSpPr>
        <p:spPr>
          <a:xfrm>
            <a:off x="5240653" y="803376"/>
            <a:ext cx="922927"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Fr</a:t>
            </a:r>
            <a:r>
              <a:rPr sz="900" b="1" spc="-4">
                <a:solidFill>
                  <a:srgbClr val="231F20"/>
                </a:solidFill>
                <a:latin typeface="Verdana" charset="0"/>
                <a:ea typeface="Verdana" charset="0"/>
                <a:cs typeface="Verdana" charset="0"/>
              </a:rPr>
              <a:t>i</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28" name="object 24"/>
          <p:cNvSpPr txBox="1">
            <a:spLocks noChangeAspect="1"/>
          </p:cNvSpPr>
          <p:nvPr/>
        </p:nvSpPr>
        <p:spPr>
          <a:xfrm>
            <a:off x="6539011" y="803376"/>
            <a:ext cx="986359"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Saturday</a:t>
            </a:r>
            <a:endParaRPr sz="900">
              <a:latin typeface="Verdana" charset="0"/>
              <a:ea typeface="Verdana" charset="0"/>
              <a:cs typeface="Verdana" charset="0"/>
            </a:endParaRPr>
          </a:p>
        </p:txBody>
      </p:sp>
      <p:sp>
        <p:nvSpPr>
          <p:cNvPr id="29" name="object 25"/>
          <p:cNvSpPr txBox="1">
            <a:spLocks noChangeAspect="1"/>
          </p:cNvSpPr>
          <p:nvPr/>
        </p:nvSpPr>
        <p:spPr>
          <a:xfrm>
            <a:off x="7823802" y="803377"/>
            <a:ext cx="76865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Sunday</a:t>
            </a:r>
            <a:endParaRPr sz="900">
              <a:latin typeface="Verdana" charset="0"/>
              <a:ea typeface="Verdana" charset="0"/>
              <a:cs typeface="Verdana" charset="0"/>
            </a:endParaRPr>
          </a:p>
        </p:txBody>
      </p:sp>
      <p:sp>
        <p:nvSpPr>
          <p:cNvPr id="30" name="object 26"/>
          <p:cNvSpPr>
            <a:spLocks noChangeAspect="1"/>
          </p:cNvSpPr>
          <p:nvPr/>
        </p:nvSpPr>
        <p:spPr>
          <a:xfrm>
            <a:off x="5240653" y="1050358"/>
            <a:ext cx="251956" cy="5550451"/>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31" name="object 27"/>
          <p:cNvSpPr>
            <a:spLocks noChangeAspect="1"/>
          </p:cNvSpPr>
          <p:nvPr/>
        </p:nvSpPr>
        <p:spPr>
          <a:xfrm>
            <a:off x="7803849" y="1044985"/>
            <a:ext cx="367057" cy="5555826"/>
          </a:xfrm>
          <a:custGeom>
            <a:avLst/>
            <a:gdLst/>
            <a:ahLst/>
            <a:cxnLst/>
            <a:rect l="l" t="t" r="r" b="b"/>
            <a:pathLst>
              <a:path h="911860">
                <a:moveTo>
                  <a:pt x="0" y="0"/>
                </a:moveTo>
                <a:lnTo>
                  <a:pt x="0" y="911579"/>
                </a:lnTo>
              </a:path>
            </a:pathLst>
          </a:custGeom>
          <a:ln w="3175">
            <a:solidFill>
              <a:srgbClr val="231F20"/>
            </a:solidFill>
          </a:ln>
        </p:spPr>
        <p:txBody>
          <a:bodyPr wrap="square" lIns="0" tIns="0" rIns="0" bIns="0" rtlCol="0"/>
          <a:lstStyle/>
          <a:p>
            <a:endParaRPr sz="1350"/>
          </a:p>
        </p:txBody>
      </p:sp>
      <p:sp>
        <p:nvSpPr>
          <p:cNvPr id="32" name="object 28"/>
          <p:cNvSpPr>
            <a:spLocks noChangeAspect="1"/>
          </p:cNvSpPr>
          <p:nvPr/>
        </p:nvSpPr>
        <p:spPr>
          <a:xfrm>
            <a:off x="2657507"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33" name="object 29"/>
          <p:cNvSpPr>
            <a:spLocks noChangeAspect="1"/>
          </p:cNvSpPr>
          <p:nvPr/>
        </p:nvSpPr>
        <p:spPr>
          <a:xfrm>
            <a:off x="83052" y="3797327"/>
            <a:ext cx="8952827" cy="52576"/>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34" name="object 30"/>
          <p:cNvSpPr>
            <a:spLocks noChangeAspect="1"/>
          </p:cNvSpPr>
          <p:nvPr/>
        </p:nvSpPr>
        <p:spPr>
          <a:xfrm>
            <a:off x="83052" y="5190154"/>
            <a:ext cx="8952827" cy="39500"/>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35" name="object 31"/>
          <p:cNvSpPr>
            <a:spLocks noChangeAspect="1"/>
          </p:cNvSpPr>
          <p:nvPr/>
        </p:nvSpPr>
        <p:spPr>
          <a:xfrm>
            <a:off x="1503490" y="3175246"/>
            <a:ext cx="913993" cy="560136"/>
          </a:xfrm>
          <a:custGeom>
            <a:avLst/>
            <a:gdLst/>
            <a:ahLst/>
            <a:cxnLst/>
            <a:rect l="l" t="t" r="r" b="b"/>
            <a:pathLst>
              <a:path w="1079500" h="648335">
                <a:moveTo>
                  <a:pt x="0" y="648220"/>
                </a:moveTo>
                <a:lnTo>
                  <a:pt x="1079030" y="648220"/>
                </a:lnTo>
                <a:lnTo>
                  <a:pt x="1079030" y="0"/>
                </a:lnTo>
                <a:lnTo>
                  <a:pt x="0" y="0"/>
                </a:lnTo>
                <a:lnTo>
                  <a:pt x="0" y="648220"/>
                </a:lnTo>
                <a:close/>
              </a:path>
            </a:pathLst>
          </a:custGeom>
          <a:solidFill>
            <a:srgbClr val="C5C9CE"/>
          </a:solidFill>
        </p:spPr>
        <p:txBody>
          <a:bodyPr wrap="square" lIns="0" tIns="0" rIns="0" bIns="0" rtlCol="0"/>
          <a:lstStyle/>
          <a:p>
            <a:endParaRPr sz="1350"/>
          </a:p>
        </p:txBody>
      </p:sp>
      <p:sp>
        <p:nvSpPr>
          <p:cNvPr id="36" name="object 33"/>
          <p:cNvSpPr>
            <a:spLocks noChangeAspect="1"/>
          </p:cNvSpPr>
          <p:nvPr/>
        </p:nvSpPr>
        <p:spPr>
          <a:xfrm>
            <a:off x="6816557" y="2051360"/>
            <a:ext cx="73657" cy="81195"/>
          </a:xfrm>
          <a:custGeom>
            <a:avLst/>
            <a:gdLst/>
            <a:ahLst/>
            <a:cxnLst/>
            <a:rect l="l" t="t" r="r" b="b"/>
            <a:pathLst>
              <a:path w="86995" h="93980">
                <a:moveTo>
                  <a:pt x="32397" y="0"/>
                </a:moveTo>
                <a:lnTo>
                  <a:pt x="0" y="50406"/>
                </a:lnTo>
                <a:lnTo>
                  <a:pt x="86398" y="93941"/>
                </a:lnTo>
                <a:lnTo>
                  <a:pt x="32397" y="0"/>
                </a:lnTo>
                <a:close/>
              </a:path>
            </a:pathLst>
          </a:custGeom>
          <a:solidFill>
            <a:srgbClr val="FFC100"/>
          </a:solidFill>
        </p:spPr>
        <p:txBody>
          <a:bodyPr wrap="square" lIns="0" tIns="0" rIns="0" bIns="0" rtlCol="0"/>
          <a:lstStyle/>
          <a:p>
            <a:endParaRPr sz="1350"/>
          </a:p>
        </p:txBody>
      </p:sp>
      <p:sp>
        <p:nvSpPr>
          <p:cNvPr id="37" name="object 34"/>
          <p:cNvSpPr>
            <a:spLocks noChangeAspect="1"/>
          </p:cNvSpPr>
          <p:nvPr/>
        </p:nvSpPr>
        <p:spPr>
          <a:xfrm>
            <a:off x="7056702" y="2212074"/>
            <a:ext cx="82797" cy="68028"/>
          </a:xfrm>
          <a:custGeom>
            <a:avLst/>
            <a:gdLst/>
            <a:ahLst/>
            <a:cxnLst/>
            <a:rect l="l" t="t" r="r" b="b"/>
            <a:pathLst>
              <a:path w="97790" h="78739">
                <a:moveTo>
                  <a:pt x="97205" y="0"/>
                </a:moveTo>
                <a:lnTo>
                  <a:pt x="0" y="42481"/>
                </a:lnTo>
                <a:lnTo>
                  <a:pt x="48602" y="78486"/>
                </a:lnTo>
                <a:lnTo>
                  <a:pt x="97205" y="0"/>
                </a:lnTo>
                <a:close/>
              </a:path>
            </a:pathLst>
          </a:custGeom>
          <a:solidFill>
            <a:srgbClr val="FFC100"/>
          </a:solidFill>
        </p:spPr>
        <p:txBody>
          <a:bodyPr wrap="square" lIns="0" tIns="0" rIns="0" bIns="0" rtlCol="0"/>
          <a:lstStyle/>
          <a:p>
            <a:endParaRPr sz="1350"/>
          </a:p>
        </p:txBody>
      </p:sp>
      <p:sp>
        <p:nvSpPr>
          <p:cNvPr id="38" name="object 35"/>
          <p:cNvSpPr>
            <a:spLocks noChangeAspect="1"/>
          </p:cNvSpPr>
          <p:nvPr/>
        </p:nvSpPr>
        <p:spPr>
          <a:xfrm>
            <a:off x="7315331" y="1854315"/>
            <a:ext cx="88711" cy="53215"/>
          </a:xfrm>
          <a:custGeom>
            <a:avLst/>
            <a:gdLst/>
            <a:ahLst/>
            <a:cxnLst/>
            <a:rect l="l" t="t" r="r" b="b"/>
            <a:pathLst>
              <a:path w="104775" h="61594">
                <a:moveTo>
                  <a:pt x="71996" y="0"/>
                </a:moveTo>
                <a:lnTo>
                  <a:pt x="0" y="61201"/>
                </a:lnTo>
                <a:lnTo>
                  <a:pt x="104393" y="43205"/>
                </a:lnTo>
                <a:lnTo>
                  <a:pt x="71996" y="0"/>
                </a:lnTo>
                <a:close/>
              </a:path>
            </a:pathLst>
          </a:custGeom>
          <a:solidFill>
            <a:srgbClr val="FFC100"/>
          </a:solidFill>
        </p:spPr>
        <p:txBody>
          <a:bodyPr wrap="square" lIns="0" tIns="0" rIns="0" bIns="0" rtlCol="0"/>
          <a:lstStyle/>
          <a:p>
            <a:endParaRPr sz="1350"/>
          </a:p>
        </p:txBody>
      </p:sp>
      <p:sp>
        <p:nvSpPr>
          <p:cNvPr id="39" name="object 36"/>
          <p:cNvSpPr>
            <a:spLocks noChangeAspect="1"/>
          </p:cNvSpPr>
          <p:nvPr/>
        </p:nvSpPr>
        <p:spPr>
          <a:xfrm>
            <a:off x="7506216" y="2039045"/>
            <a:ext cx="63979" cy="93813"/>
          </a:xfrm>
          <a:custGeom>
            <a:avLst/>
            <a:gdLst/>
            <a:ahLst/>
            <a:cxnLst/>
            <a:rect l="l" t="t" r="r" b="b"/>
            <a:pathLst>
              <a:path w="75565" h="108585">
                <a:moveTo>
                  <a:pt x="0" y="0"/>
                </a:moveTo>
                <a:lnTo>
                  <a:pt x="21602" y="108343"/>
                </a:lnTo>
                <a:lnTo>
                  <a:pt x="54787" y="93494"/>
                </a:lnTo>
                <a:lnTo>
                  <a:pt x="71097" y="85320"/>
                </a:lnTo>
                <a:lnTo>
                  <a:pt x="75259" y="80920"/>
                </a:lnTo>
                <a:lnTo>
                  <a:pt x="71996" y="77393"/>
                </a:lnTo>
                <a:lnTo>
                  <a:pt x="57708" y="63023"/>
                </a:lnTo>
                <a:lnTo>
                  <a:pt x="33297" y="36672"/>
                </a:lnTo>
                <a:lnTo>
                  <a:pt x="0" y="0"/>
                </a:lnTo>
                <a:close/>
              </a:path>
            </a:pathLst>
          </a:custGeom>
          <a:solidFill>
            <a:srgbClr val="FFC100"/>
          </a:solidFill>
        </p:spPr>
        <p:txBody>
          <a:bodyPr wrap="square" lIns="0" tIns="0" rIns="0" bIns="0" rtlCol="0"/>
          <a:lstStyle/>
          <a:p>
            <a:endParaRPr sz="1350"/>
          </a:p>
        </p:txBody>
      </p:sp>
      <p:sp>
        <p:nvSpPr>
          <p:cNvPr id="40" name="object 37"/>
          <p:cNvSpPr>
            <a:spLocks noChangeAspect="1"/>
          </p:cNvSpPr>
          <p:nvPr/>
        </p:nvSpPr>
        <p:spPr>
          <a:xfrm>
            <a:off x="6810780" y="1999016"/>
            <a:ext cx="42473" cy="63091"/>
          </a:xfrm>
          <a:custGeom>
            <a:avLst/>
            <a:gdLst/>
            <a:ahLst/>
            <a:cxnLst/>
            <a:rect l="l" t="t" r="r" b="b"/>
            <a:pathLst>
              <a:path w="50165" h="73025">
                <a:moveTo>
                  <a:pt x="17551" y="0"/>
                </a:moveTo>
                <a:lnTo>
                  <a:pt x="5231" y="8832"/>
                </a:lnTo>
                <a:lnTo>
                  <a:pt x="0" y="16651"/>
                </a:lnTo>
                <a:lnTo>
                  <a:pt x="845" y="27844"/>
                </a:lnTo>
                <a:lnTo>
                  <a:pt x="6756" y="46799"/>
                </a:lnTo>
                <a:lnTo>
                  <a:pt x="14162" y="64404"/>
                </a:lnTo>
                <a:lnTo>
                  <a:pt x="19929" y="71547"/>
                </a:lnTo>
                <a:lnTo>
                  <a:pt x="23672" y="72615"/>
                </a:lnTo>
                <a:lnTo>
                  <a:pt x="25006" y="71996"/>
                </a:lnTo>
                <a:lnTo>
                  <a:pt x="49949" y="46799"/>
                </a:lnTo>
                <a:lnTo>
                  <a:pt x="17551" y="0"/>
                </a:lnTo>
                <a:close/>
              </a:path>
            </a:pathLst>
          </a:custGeom>
          <a:solidFill>
            <a:srgbClr val="C5C9CE"/>
          </a:solidFill>
        </p:spPr>
        <p:txBody>
          <a:bodyPr wrap="square" lIns="0" tIns="0" rIns="0" bIns="0" rtlCol="0"/>
          <a:lstStyle/>
          <a:p>
            <a:endParaRPr sz="1350"/>
          </a:p>
        </p:txBody>
      </p:sp>
      <p:sp>
        <p:nvSpPr>
          <p:cNvPr id="41" name="object 38"/>
          <p:cNvSpPr>
            <a:spLocks noChangeAspect="1"/>
          </p:cNvSpPr>
          <p:nvPr/>
        </p:nvSpPr>
        <p:spPr>
          <a:xfrm>
            <a:off x="6858890" y="2131705"/>
            <a:ext cx="65055" cy="81195"/>
          </a:xfrm>
          <a:custGeom>
            <a:avLst/>
            <a:gdLst/>
            <a:ahLst/>
            <a:cxnLst/>
            <a:rect l="l" t="t" r="r" b="b"/>
            <a:pathLst>
              <a:path w="76834" h="93980">
                <a:moveTo>
                  <a:pt x="4500" y="0"/>
                </a:moveTo>
                <a:lnTo>
                  <a:pt x="562" y="37374"/>
                </a:lnTo>
                <a:lnTo>
                  <a:pt x="0" y="57296"/>
                </a:lnTo>
                <a:lnTo>
                  <a:pt x="3487" y="66483"/>
                </a:lnTo>
                <a:lnTo>
                  <a:pt x="49499" y="85510"/>
                </a:lnTo>
                <a:lnTo>
                  <a:pt x="76496" y="93967"/>
                </a:lnTo>
                <a:lnTo>
                  <a:pt x="54906" y="17652"/>
                </a:lnTo>
                <a:lnTo>
                  <a:pt x="4500" y="0"/>
                </a:lnTo>
                <a:close/>
              </a:path>
            </a:pathLst>
          </a:custGeom>
          <a:solidFill>
            <a:srgbClr val="C5C9CE"/>
          </a:solidFill>
        </p:spPr>
        <p:txBody>
          <a:bodyPr wrap="square" lIns="0" tIns="0" rIns="0" bIns="0" rtlCol="0"/>
          <a:lstStyle/>
          <a:p>
            <a:endParaRPr sz="1350"/>
          </a:p>
        </p:txBody>
      </p:sp>
      <p:sp>
        <p:nvSpPr>
          <p:cNvPr id="42" name="object 39"/>
          <p:cNvSpPr>
            <a:spLocks noChangeAspect="1"/>
          </p:cNvSpPr>
          <p:nvPr/>
        </p:nvSpPr>
        <p:spPr>
          <a:xfrm>
            <a:off x="7506216" y="1970995"/>
            <a:ext cx="38173" cy="81195"/>
          </a:xfrm>
          <a:custGeom>
            <a:avLst/>
            <a:gdLst/>
            <a:ahLst/>
            <a:cxnLst/>
            <a:rect l="l" t="t" r="r" b="b"/>
            <a:pathLst>
              <a:path w="45084" h="93980">
                <a:moveTo>
                  <a:pt x="0" y="0"/>
                </a:moveTo>
                <a:lnTo>
                  <a:pt x="0" y="67183"/>
                </a:lnTo>
                <a:lnTo>
                  <a:pt x="43205" y="93967"/>
                </a:lnTo>
                <a:lnTo>
                  <a:pt x="43710" y="84235"/>
                </a:lnTo>
                <a:lnTo>
                  <a:pt x="44553" y="62017"/>
                </a:lnTo>
                <a:lnTo>
                  <a:pt x="44721" y="37774"/>
                </a:lnTo>
                <a:lnTo>
                  <a:pt x="43205" y="21971"/>
                </a:lnTo>
                <a:lnTo>
                  <a:pt x="40501" y="15548"/>
                </a:lnTo>
                <a:lnTo>
                  <a:pt x="35099" y="11118"/>
                </a:lnTo>
                <a:lnTo>
                  <a:pt x="22949" y="6622"/>
                </a:lnTo>
                <a:lnTo>
                  <a:pt x="0" y="0"/>
                </a:lnTo>
                <a:close/>
              </a:path>
            </a:pathLst>
          </a:custGeom>
          <a:solidFill>
            <a:srgbClr val="C5C9CE"/>
          </a:solidFill>
        </p:spPr>
        <p:txBody>
          <a:bodyPr wrap="square" lIns="0" tIns="0" rIns="0" bIns="0" rtlCol="0"/>
          <a:lstStyle/>
          <a:p>
            <a:endParaRPr sz="1350"/>
          </a:p>
        </p:txBody>
      </p:sp>
      <p:sp>
        <p:nvSpPr>
          <p:cNvPr id="43" name="object 40"/>
          <p:cNvSpPr>
            <a:spLocks noChangeAspect="1"/>
          </p:cNvSpPr>
          <p:nvPr/>
        </p:nvSpPr>
        <p:spPr>
          <a:xfrm>
            <a:off x="7525370" y="2119094"/>
            <a:ext cx="30108" cy="64188"/>
          </a:xfrm>
          <a:custGeom>
            <a:avLst/>
            <a:gdLst/>
            <a:ahLst/>
            <a:cxnLst/>
            <a:rect l="l" t="t" r="r" b="b"/>
            <a:pathLst>
              <a:path w="35559" h="74294">
                <a:moveTo>
                  <a:pt x="34950" y="0"/>
                </a:moveTo>
                <a:lnTo>
                  <a:pt x="0" y="14744"/>
                </a:lnTo>
                <a:lnTo>
                  <a:pt x="13906" y="73799"/>
                </a:lnTo>
                <a:lnTo>
                  <a:pt x="34950" y="39598"/>
                </a:lnTo>
                <a:lnTo>
                  <a:pt x="34950" y="0"/>
                </a:lnTo>
                <a:close/>
              </a:path>
            </a:pathLst>
          </a:custGeom>
          <a:solidFill>
            <a:srgbClr val="C5C9CE"/>
          </a:solidFill>
        </p:spPr>
        <p:txBody>
          <a:bodyPr wrap="square" lIns="0" tIns="0" rIns="0" bIns="0" rtlCol="0"/>
          <a:lstStyle/>
          <a:p>
            <a:endParaRPr sz="1350"/>
          </a:p>
        </p:txBody>
      </p:sp>
      <p:sp>
        <p:nvSpPr>
          <p:cNvPr id="44" name="object 41"/>
          <p:cNvSpPr>
            <a:spLocks noChangeAspect="1"/>
          </p:cNvSpPr>
          <p:nvPr/>
        </p:nvSpPr>
        <p:spPr>
          <a:xfrm>
            <a:off x="7153338" y="1844577"/>
            <a:ext cx="421512" cy="371413"/>
          </a:xfrm>
          <a:custGeom>
            <a:avLst/>
            <a:gdLst/>
            <a:ahLst/>
            <a:cxnLst/>
            <a:rect l="l" t="t" r="r" b="b"/>
            <a:pathLst>
              <a:path w="497840" h="429894">
                <a:moveTo>
                  <a:pt x="252203" y="228460"/>
                </a:moveTo>
                <a:lnTo>
                  <a:pt x="230060" y="228460"/>
                </a:lnTo>
                <a:lnTo>
                  <a:pt x="231292" y="234784"/>
                </a:lnTo>
                <a:lnTo>
                  <a:pt x="231490" y="239890"/>
                </a:lnTo>
                <a:lnTo>
                  <a:pt x="231614" y="247954"/>
                </a:lnTo>
                <a:lnTo>
                  <a:pt x="230047" y="252831"/>
                </a:lnTo>
                <a:lnTo>
                  <a:pt x="224078" y="259156"/>
                </a:lnTo>
                <a:lnTo>
                  <a:pt x="223156" y="261797"/>
                </a:lnTo>
                <a:lnTo>
                  <a:pt x="440359" y="428967"/>
                </a:lnTo>
                <a:lnTo>
                  <a:pt x="442709" y="429691"/>
                </a:lnTo>
                <a:lnTo>
                  <a:pt x="451561" y="429691"/>
                </a:lnTo>
                <a:lnTo>
                  <a:pt x="456628" y="424624"/>
                </a:lnTo>
                <a:lnTo>
                  <a:pt x="456628" y="416979"/>
                </a:lnTo>
                <a:lnTo>
                  <a:pt x="456387" y="415645"/>
                </a:lnTo>
                <a:lnTo>
                  <a:pt x="455930" y="414413"/>
                </a:lnTo>
                <a:lnTo>
                  <a:pt x="454634" y="406082"/>
                </a:lnTo>
                <a:lnTo>
                  <a:pt x="462522" y="401055"/>
                </a:lnTo>
                <a:lnTo>
                  <a:pt x="471095" y="394019"/>
                </a:lnTo>
                <a:lnTo>
                  <a:pt x="471947" y="393039"/>
                </a:lnTo>
                <a:lnTo>
                  <a:pt x="429653" y="393039"/>
                </a:lnTo>
                <a:lnTo>
                  <a:pt x="249986" y="261797"/>
                </a:lnTo>
                <a:lnTo>
                  <a:pt x="253022" y="255346"/>
                </a:lnTo>
                <a:lnTo>
                  <a:pt x="254444" y="247954"/>
                </a:lnTo>
                <a:lnTo>
                  <a:pt x="254165" y="239890"/>
                </a:lnTo>
                <a:lnTo>
                  <a:pt x="252203" y="228460"/>
                </a:lnTo>
                <a:close/>
              </a:path>
              <a:path w="497840" h="429894">
                <a:moveTo>
                  <a:pt x="398357" y="57492"/>
                </a:moveTo>
                <a:lnTo>
                  <a:pt x="371309" y="57492"/>
                </a:lnTo>
                <a:lnTo>
                  <a:pt x="378231" y="62890"/>
                </a:lnTo>
                <a:lnTo>
                  <a:pt x="429653" y="393039"/>
                </a:lnTo>
                <a:lnTo>
                  <a:pt x="471947" y="393039"/>
                </a:lnTo>
                <a:lnTo>
                  <a:pt x="479003" y="384928"/>
                </a:lnTo>
                <a:lnTo>
                  <a:pt x="480831" y="381457"/>
                </a:lnTo>
                <a:lnTo>
                  <a:pt x="450799" y="381457"/>
                </a:lnTo>
                <a:lnTo>
                  <a:pt x="445516" y="347573"/>
                </a:lnTo>
                <a:lnTo>
                  <a:pt x="457517" y="338416"/>
                </a:lnTo>
                <a:lnTo>
                  <a:pt x="481737" y="338416"/>
                </a:lnTo>
                <a:lnTo>
                  <a:pt x="477024" y="329247"/>
                </a:lnTo>
                <a:lnTo>
                  <a:pt x="478218" y="324015"/>
                </a:lnTo>
                <a:lnTo>
                  <a:pt x="478421" y="323303"/>
                </a:lnTo>
                <a:lnTo>
                  <a:pt x="478523" y="322630"/>
                </a:lnTo>
                <a:lnTo>
                  <a:pt x="478624" y="322313"/>
                </a:lnTo>
                <a:lnTo>
                  <a:pt x="478924" y="322084"/>
                </a:lnTo>
                <a:lnTo>
                  <a:pt x="441553" y="322084"/>
                </a:lnTo>
                <a:lnTo>
                  <a:pt x="430377" y="250380"/>
                </a:lnTo>
                <a:lnTo>
                  <a:pt x="467462" y="250380"/>
                </a:lnTo>
                <a:lnTo>
                  <a:pt x="466977" y="239109"/>
                </a:lnTo>
                <a:lnTo>
                  <a:pt x="467354" y="231432"/>
                </a:lnTo>
                <a:lnTo>
                  <a:pt x="444449" y="231432"/>
                </a:lnTo>
                <a:lnTo>
                  <a:pt x="423062" y="203365"/>
                </a:lnTo>
                <a:lnTo>
                  <a:pt x="416090" y="158572"/>
                </a:lnTo>
                <a:lnTo>
                  <a:pt x="462588" y="158572"/>
                </a:lnTo>
                <a:lnTo>
                  <a:pt x="457661" y="152100"/>
                </a:lnTo>
                <a:lnTo>
                  <a:pt x="450018" y="145684"/>
                </a:lnTo>
                <a:lnTo>
                  <a:pt x="441326" y="141378"/>
                </a:lnTo>
                <a:lnTo>
                  <a:pt x="431787" y="139306"/>
                </a:lnTo>
                <a:lnTo>
                  <a:pt x="421421" y="136373"/>
                </a:lnTo>
                <a:lnTo>
                  <a:pt x="415023" y="131275"/>
                </a:lnTo>
                <a:lnTo>
                  <a:pt x="411691" y="126102"/>
                </a:lnTo>
                <a:lnTo>
                  <a:pt x="410527" y="122948"/>
                </a:lnTo>
                <a:lnTo>
                  <a:pt x="401815" y="66941"/>
                </a:lnTo>
                <a:lnTo>
                  <a:pt x="398357" y="57492"/>
                </a:lnTo>
                <a:close/>
              </a:path>
              <a:path w="497840" h="429894">
                <a:moveTo>
                  <a:pt x="481737" y="338416"/>
                </a:moveTo>
                <a:lnTo>
                  <a:pt x="457517" y="338416"/>
                </a:lnTo>
                <a:lnTo>
                  <a:pt x="458482" y="341744"/>
                </a:lnTo>
                <a:lnTo>
                  <a:pt x="459765" y="345274"/>
                </a:lnTo>
                <a:lnTo>
                  <a:pt x="464883" y="355193"/>
                </a:lnTo>
                <a:lnTo>
                  <a:pt x="465467" y="360692"/>
                </a:lnTo>
                <a:lnTo>
                  <a:pt x="461391" y="372046"/>
                </a:lnTo>
                <a:lnTo>
                  <a:pt x="456158" y="377380"/>
                </a:lnTo>
                <a:lnTo>
                  <a:pt x="450799" y="381457"/>
                </a:lnTo>
                <a:lnTo>
                  <a:pt x="480831" y="381457"/>
                </a:lnTo>
                <a:lnTo>
                  <a:pt x="484898" y="373735"/>
                </a:lnTo>
                <a:lnTo>
                  <a:pt x="486986" y="365168"/>
                </a:lnTo>
                <a:lnTo>
                  <a:pt x="487179" y="356408"/>
                </a:lnTo>
                <a:lnTo>
                  <a:pt x="485489" y="347573"/>
                </a:lnTo>
                <a:lnTo>
                  <a:pt x="481926" y="338785"/>
                </a:lnTo>
                <a:lnTo>
                  <a:pt x="481737" y="338416"/>
                </a:lnTo>
                <a:close/>
              </a:path>
              <a:path w="497840" h="429894">
                <a:moveTo>
                  <a:pt x="467462" y="250380"/>
                </a:moveTo>
                <a:lnTo>
                  <a:pt x="430377" y="250380"/>
                </a:lnTo>
                <a:lnTo>
                  <a:pt x="469036" y="301104"/>
                </a:lnTo>
                <a:lnTo>
                  <a:pt x="441553" y="322084"/>
                </a:lnTo>
                <a:lnTo>
                  <a:pt x="478924" y="322084"/>
                </a:lnTo>
                <a:lnTo>
                  <a:pt x="496785" y="308457"/>
                </a:lnTo>
                <a:lnTo>
                  <a:pt x="497725" y="301358"/>
                </a:lnTo>
                <a:lnTo>
                  <a:pt x="468807" y="263385"/>
                </a:lnTo>
                <a:lnTo>
                  <a:pt x="467543" y="252249"/>
                </a:lnTo>
                <a:lnTo>
                  <a:pt x="467462" y="250380"/>
                </a:lnTo>
                <a:close/>
              </a:path>
              <a:path w="497840" h="429894">
                <a:moveTo>
                  <a:pt x="462588" y="158572"/>
                </a:moveTo>
                <a:lnTo>
                  <a:pt x="416090" y="158572"/>
                </a:lnTo>
                <a:lnTo>
                  <a:pt x="420166" y="160159"/>
                </a:lnTo>
                <a:lnTo>
                  <a:pt x="424573" y="161417"/>
                </a:lnTo>
                <a:lnTo>
                  <a:pt x="435775" y="162445"/>
                </a:lnTo>
                <a:lnTo>
                  <a:pt x="440804" y="165950"/>
                </a:lnTo>
                <a:lnTo>
                  <a:pt x="444703" y="172326"/>
                </a:lnTo>
                <a:lnTo>
                  <a:pt x="448706" y="181385"/>
                </a:lnTo>
                <a:lnTo>
                  <a:pt x="450603" y="191019"/>
                </a:lnTo>
                <a:lnTo>
                  <a:pt x="450598" y="200088"/>
                </a:lnTo>
                <a:lnTo>
                  <a:pt x="448894" y="207454"/>
                </a:lnTo>
                <a:lnTo>
                  <a:pt x="446100" y="214363"/>
                </a:lnTo>
                <a:lnTo>
                  <a:pt x="444868" y="222935"/>
                </a:lnTo>
                <a:lnTo>
                  <a:pt x="444449" y="231432"/>
                </a:lnTo>
                <a:lnTo>
                  <a:pt x="467354" y="231432"/>
                </a:lnTo>
                <a:lnTo>
                  <a:pt x="467609" y="226244"/>
                </a:lnTo>
                <a:lnTo>
                  <a:pt x="469938" y="215938"/>
                </a:lnTo>
                <a:lnTo>
                  <a:pt x="473027" y="203187"/>
                </a:lnTo>
                <a:lnTo>
                  <a:pt x="473002" y="187769"/>
                </a:lnTo>
                <a:lnTo>
                  <a:pt x="470039" y="173720"/>
                </a:lnTo>
                <a:lnTo>
                  <a:pt x="464058" y="160502"/>
                </a:lnTo>
                <a:lnTo>
                  <a:pt x="462588" y="158572"/>
                </a:lnTo>
                <a:close/>
              </a:path>
              <a:path w="497840" h="429894">
                <a:moveTo>
                  <a:pt x="225866" y="178409"/>
                </a:moveTo>
                <a:lnTo>
                  <a:pt x="193103" y="178409"/>
                </a:lnTo>
                <a:lnTo>
                  <a:pt x="196900" y="180047"/>
                </a:lnTo>
                <a:lnTo>
                  <a:pt x="205524" y="187236"/>
                </a:lnTo>
                <a:lnTo>
                  <a:pt x="207924" y="191147"/>
                </a:lnTo>
                <a:lnTo>
                  <a:pt x="208813" y="201764"/>
                </a:lnTo>
                <a:lnTo>
                  <a:pt x="204558" y="208241"/>
                </a:lnTo>
                <a:lnTo>
                  <a:pt x="202946" y="210134"/>
                </a:lnTo>
                <a:lnTo>
                  <a:pt x="199732" y="213753"/>
                </a:lnTo>
                <a:lnTo>
                  <a:pt x="199212" y="219011"/>
                </a:lnTo>
                <a:lnTo>
                  <a:pt x="203962" y="227444"/>
                </a:lnTo>
                <a:lnTo>
                  <a:pt x="208762" y="229704"/>
                </a:lnTo>
                <a:lnTo>
                  <a:pt x="213906" y="228739"/>
                </a:lnTo>
                <a:lnTo>
                  <a:pt x="215633" y="228460"/>
                </a:lnTo>
                <a:lnTo>
                  <a:pt x="252203" y="228460"/>
                </a:lnTo>
                <a:lnTo>
                  <a:pt x="252152" y="228161"/>
                </a:lnTo>
                <a:lnTo>
                  <a:pt x="247191" y="218633"/>
                </a:lnTo>
                <a:lnTo>
                  <a:pt x="239550" y="211558"/>
                </a:lnTo>
                <a:lnTo>
                  <a:pt x="229501" y="207187"/>
                </a:lnTo>
                <a:lnTo>
                  <a:pt x="230581" y="203365"/>
                </a:lnTo>
                <a:lnTo>
                  <a:pt x="230685" y="202798"/>
                </a:lnTo>
                <a:lnTo>
                  <a:pt x="231254" y="198666"/>
                </a:lnTo>
                <a:lnTo>
                  <a:pt x="230898" y="193827"/>
                </a:lnTo>
                <a:lnTo>
                  <a:pt x="229912" y="187769"/>
                </a:lnTo>
                <a:lnTo>
                  <a:pt x="227399" y="180862"/>
                </a:lnTo>
                <a:lnTo>
                  <a:pt x="225866" y="178409"/>
                </a:lnTo>
                <a:close/>
              </a:path>
              <a:path w="497840" h="429894">
                <a:moveTo>
                  <a:pt x="213298" y="164426"/>
                </a:moveTo>
                <a:lnTo>
                  <a:pt x="131787" y="164426"/>
                </a:lnTo>
                <a:lnTo>
                  <a:pt x="141670" y="166131"/>
                </a:lnTo>
                <a:lnTo>
                  <a:pt x="147908" y="172577"/>
                </a:lnTo>
                <a:lnTo>
                  <a:pt x="151192" y="179675"/>
                </a:lnTo>
                <a:lnTo>
                  <a:pt x="152209" y="183337"/>
                </a:lnTo>
                <a:lnTo>
                  <a:pt x="152913" y="187236"/>
                </a:lnTo>
                <a:lnTo>
                  <a:pt x="153028" y="187789"/>
                </a:lnTo>
                <a:lnTo>
                  <a:pt x="156362" y="191312"/>
                </a:lnTo>
                <a:lnTo>
                  <a:pt x="165125" y="193395"/>
                </a:lnTo>
                <a:lnTo>
                  <a:pt x="169722" y="191719"/>
                </a:lnTo>
                <a:lnTo>
                  <a:pt x="172706" y="187769"/>
                </a:lnTo>
                <a:lnTo>
                  <a:pt x="180149" y="178409"/>
                </a:lnTo>
                <a:lnTo>
                  <a:pt x="225866" y="178409"/>
                </a:lnTo>
                <a:lnTo>
                  <a:pt x="222765" y="173451"/>
                </a:lnTo>
                <a:lnTo>
                  <a:pt x="215425" y="165950"/>
                </a:lnTo>
                <a:lnTo>
                  <a:pt x="213298" y="164426"/>
                </a:lnTo>
                <a:close/>
              </a:path>
              <a:path w="497840" h="429894">
                <a:moveTo>
                  <a:pt x="262915" y="0"/>
                </a:moveTo>
                <a:lnTo>
                  <a:pt x="259905" y="787"/>
                </a:lnTo>
                <a:lnTo>
                  <a:pt x="175501" y="65151"/>
                </a:lnTo>
                <a:lnTo>
                  <a:pt x="5829" y="91579"/>
                </a:lnTo>
                <a:lnTo>
                  <a:pt x="2171" y="94945"/>
                </a:lnTo>
                <a:lnTo>
                  <a:pt x="0" y="103860"/>
                </a:lnTo>
                <a:lnTo>
                  <a:pt x="1701" y="108521"/>
                </a:lnTo>
                <a:lnTo>
                  <a:pt x="105333" y="184251"/>
                </a:lnTo>
                <a:lnTo>
                  <a:pt x="109016" y="184861"/>
                </a:lnTo>
                <a:lnTo>
                  <a:pt x="115849" y="182816"/>
                </a:lnTo>
                <a:lnTo>
                  <a:pt x="118579" y="180238"/>
                </a:lnTo>
                <a:lnTo>
                  <a:pt x="123418" y="166954"/>
                </a:lnTo>
                <a:lnTo>
                  <a:pt x="128384" y="165011"/>
                </a:lnTo>
                <a:lnTo>
                  <a:pt x="131787" y="164426"/>
                </a:lnTo>
                <a:lnTo>
                  <a:pt x="213298" y="164426"/>
                </a:lnTo>
                <a:lnTo>
                  <a:pt x="210055" y="162102"/>
                </a:lnTo>
                <a:lnTo>
                  <a:pt x="168097" y="162102"/>
                </a:lnTo>
                <a:lnTo>
                  <a:pt x="163831" y="156146"/>
                </a:lnTo>
                <a:lnTo>
                  <a:pt x="105308" y="156146"/>
                </a:lnTo>
                <a:lnTo>
                  <a:pt x="40894" y="109067"/>
                </a:lnTo>
                <a:lnTo>
                  <a:pt x="363474" y="58826"/>
                </a:lnTo>
                <a:lnTo>
                  <a:pt x="369294" y="57835"/>
                </a:lnTo>
                <a:lnTo>
                  <a:pt x="222504" y="57835"/>
                </a:lnTo>
                <a:lnTo>
                  <a:pt x="262242" y="27520"/>
                </a:lnTo>
                <a:lnTo>
                  <a:pt x="290753" y="27520"/>
                </a:lnTo>
                <a:lnTo>
                  <a:pt x="271589" y="2362"/>
                </a:lnTo>
                <a:lnTo>
                  <a:pt x="268884" y="787"/>
                </a:lnTo>
                <a:lnTo>
                  <a:pt x="262915" y="0"/>
                </a:lnTo>
                <a:close/>
              </a:path>
              <a:path w="497840" h="429894">
                <a:moveTo>
                  <a:pt x="189318" y="155727"/>
                </a:moveTo>
                <a:lnTo>
                  <a:pt x="180936" y="155727"/>
                </a:lnTo>
                <a:lnTo>
                  <a:pt x="173748" y="158597"/>
                </a:lnTo>
                <a:lnTo>
                  <a:pt x="168097" y="162102"/>
                </a:lnTo>
                <a:lnTo>
                  <a:pt x="210055" y="162102"/>
                </a:lnTo>
                <a:lnTo>
                  <a:pt x="209210" y="161497"/>
                </a:lnTo>
                <a:lnTo>
                  <a:pt x="202761" y="158297"/>
                </a:lnTo>
                <a:lnTo>
                  <a:pt x="196122" y="156371"/>
                </a:lnTo>
                <a:lnTo>
                  <a:pt x="189318" y="155727"/>
                </a:lnTo>
                <a:close/>
              </a:path>
              <a:path w="497840" h="429894">
                <a:moveTo>
                  <a:pt x="142051" y="141978"/>
                </a:moveTo>
                <a:lnTo>
                  <a:pt x="105308" y="156146"/>
                </a:lnTo>
                <a:lnTo>
                  <a:pt x="163831" y="156146"/>
                </a:lnTo>
                <a:lnTo>
                  <a:pt x="161832" y="153354"/>
                </a:lnTo>
                <a:lnTo>
                  <a:pt x="153254" y="146192"/>
                </a:lnTo>
                <a:lnTo>
                  <a:pt x="142051" y="141978"/>
                </a:lnTo>
                <a:close/>
              </a:path>
              <a:path w="497840" h="429894">
                <a:moveTo>
                  <a:pt x="290753" y="27520"/>
                </a:moveTo>
                <a:lnTo>
                  <a:pt x="262242" y="27520"/>
                </a:lnTo>
                <a:lnTo>
                  <a:pt x="278676" y="49085"/>
                </a:lnTo>
                <a:lnTo>
                  <a:pt x="222504" y="57835"/>
                </a:lnTo>
                <a:lnTo>
                  <a:pt x="369294" y="57835"/>
                </a:lnTo>
                <a:lnTo>
                  <a:pt x="371309" y="57492"/>
                </a:lnTo>
                <a:lnTo>
                  <a:pt x="398357" y="57492"/>
                </a:lnTo>
                <a:lnTo>
                  <a:pt x="396846" y="53363"/>
                </a:lnTo>
                <a:lnTo>
                  <a:pt x="389299" y="45110"/>
                </a:lnTo>
                <a:lnTo>
                  <a:pt x="304152" y="45110"/>
                </a:lnTo>
                <a:lnTo>
                  <a:pt x="290753" y="27520"/>
                </a:lnTo>
                <a:close/>
              </a:path>
              <a:path w="497840" h="429894">
                <a:moveTo>
                  <a:pt x="359981" y="36410"/>
                </a:moveTo>
                <a:lnTo>
                  <a:pt x="304152" y="45110"/>
                </a:lnTo>
                <a:lnTo>
                  <a:pt x="389299" y="45110"/>
                </a:lnTo>
                <a:lnTo>
                  <a:pt x="387403" y="43037"/>
                </a:lnTo>
                <a:lnTo>
                  <a:pt x="374708" y="37030"/>
                </a:lnTo>
                <a:lnTo>
                  <a:pt x="359981" y="36410"/>
                </a:lnTo>
                <a:close/>
              </a:path>
            </a:pathLst>
          </a:custGeom>
          <a:solidFill>
            <a:srgbClr val="231F20"/>
          </a:solidFill>
        </p:spPr>
        <p:txBody>
          <a:bodyPr wrap="square" lIns="0" tIns="0" rIns="0" bIns="0" rtlCol="0"/>
          <a:lstStyle/>
          <a:p>
            <a:endParaRPr sz="1350"/>
          </a:p>
        </p:txBody>
      </p:sp>
      <p:sp>
        <p:nvSpPr>
          <p:cNvPr id="45" name="object 42"/>
          <p:cNvSpPr>
            <a:spLocks noChangeAspect="1"/>
          </p:cNvSpPr>
          <p:nvPr/>
        </p:nvSpPr>
        <p:spPr>
          <a:xfrm>
            <a:off x="6795688" y="1970806"/>
            <a:ext cx="502158" cy="325328"/>
          </a:xfrm>
          <a:custGeom>
            <a:avLst/>
            <a:gdLst/>
            <a:ahLst/>
            <a:cxnLst/>
            <a:rect l="l" t="t" r="r" b="b"/>
            <a:pathLst>
              <a:path w="593090" h="376555">
                <a:moveTo>
                  <a:pt x="339588" y="343382"/>
                </a:moveTo>
                <a:lnTo>
                  <a:pt x="295783" y="343382"/>
                </a:lnTo>
                <a:lnTo>
                  <a:pt x="343649" y="375742"/>
                </a:lnTo>
                <a:lnTo>
                  <a:pt x="346976" y="376440"/>
                </a:lnTo>
                <a:lnTo>
                  <a:pt x="353428" y="375221"/>
                </a:lnTo>
                <a:lnTo>
                  <a:pt x="356285" y="373418"/>
                </a:lnTo>
                <a:lnTo>
                  <a:pt x="374931" y="347078"/>
                </a:lnTo>
                <a:lnTo>
                  <a:pt x="345059" y="347078"/>
                </a:lnTo>
                <a:lnTo>
                  <a:pt x="339588" y="343382"/>
                </a:lnTo>
                <a:close/>
              </a:path>
              <a:path w="593090" h="376555">
                <a:moveTo>
                  <a:pt x="182452" y="290342"/>
                </a:moveTo>
                <a:lnTo>
                  <a:pt x="144062" y="290342"/>
                </a:lnTo>
                <a:lnTo>
                  <a:pt x="152377" y="293358"/>
                </a:lnTo>
                <a:lnTo>
                  <a:pt x="157535" y="297483"/>
                </a:lnTo>
                <a:lnTo>
                  <a:pt x="159778" y="300291"/>
                </a:lnTo>
                <a:lnTo>
                  <a:pt x="187274" y="354152"/>
                </a:lnTo>
                <a:lnTo>
                  <a:pt x="196905" y="366243"/>
                </a:lnTo>
                <a:lnTo>
                  <a:pt x="210107" y="373532"/>
                </a:lnTo>
                <a:lnTo>
                  <a:pt x="225259" y="375344"/>
                </a:lnTo>
                <a:lnTo>
                  <a:pt x="240741" y="371005"/>
                </a:lnTo>
                <a:lnTo>
                  <a:pt x="275740" y="353440"/>
                </a:lnTo>
                <a:lnTo>
                  <a:pt x="222034" y="353440"/>
                </a:lnTo>
                <a:lnTo>
                  <a:pt x="213080" y="350316"/>
                </a:lnTo>
                <a:lnTo>
                  <a:pt x="182452" y="290342"/>
                </a:lnTo>
                <a:close/>
              </a:path>
              <a:path w="593090" h="376555">
                <a:moveTo>
                  <a:pt x="131882" y="32816"/>
                </a:moveTo>
                <a:lnTo>
                  <a:pt x="50939" y="32816"/>
                </a:lnTo>
                <a:lnTo>
                  <a:pt x="280581" y="105359"/>
                </a:lnTo>
                <a:lnTo>
                  <a:pt x="321902" y="121737"/>
                </a:lnTo>
                <a:lnTo>
                  <a:pt x="413812" y="150401"/>
                </a:lnTo>
                <a:lnTo>
                  <a:pt x="547814" y="189776"/>
                </a:lnTo>
                <a:lnTo>
                  <a:pt x="229730" y="349453"/>
                </a:lnTo>
                <a:lnTo>
                  <a:pt x="222034" y="353440"/>
                </a:lnTo>
                <a:lnTo>
                  <a:pt x="275740" y="353440"/>
                </a:lnTo>
                <a:lnTo>
                  <a:pt x="295783" y="343382"/>
                </a:lnTo>
                <a:lnTo>
                  <a:pt x="339588" y="343382"/>
                </a:lnTo>
                <a:lnTo>
                  <a:pt x="320903" y="330758"/>
                </a:lnTo>
                <a:lnTo>
                  <a:pt x="376301" y="302945"/>
                </a:lnTo>
                <a:lnTo>
                  <a:pt x="406173" y="302945"/>
                </a:lnTo>
                <a:lnTo>
                  <a:pt x="422643" y="279679"/>
                </a:lnTo>
                <a:lnTo>
                  <a:pt x="589953" y="195681"/>
                </a:lnTo>
                <a:lnTo>
                  <a:pt x="592632" y="191046"/>
                </a:lnTo>
                <a:lnTo>
                  <a:pt x="591947" y="181267"/>
                </a:lnTo>
                <a:lnTo>
                  <a:pt x="588645" y="177114"/>
                </a:lnTo>
                <a:lnTo>
                  <a:pt x="131882" y="32816"/>
                </a:lnTo>
                <a:close/>
              </a:path>
              <a:path w="593090" h="376555">
                <a:moveTo>
                  <a:pt x="406173" y="302945"/>
                </a:moveTo>
                <a:lnTo>
                  <a:pt x="376301" y="302945"/>
                </a:lnTo>
                <a:lnTo>
                  <a:pt x="345059" y="347078"/>
                </a:lnTo>
                <a:lnTo>
                  <a:pt x="374931" y="347078"/>
                </a:lnTo>
                <a:lnTo>
                  <a:pt x="406173" y="302945"/>
                </a:lnTo>
                <a:close/>
              </a:path>
              <a:path w="593090" h="376555">
                <a:moveTo>
                  <a:pt x="28003" y="0"/>
                </a:moveTo>
                <a:lnTo>
                  <a:pt x="25323" y="50"/>
                </a:lnTo>
                <a:lnTo>
                  <a:pt x="16141" y="3035"/>
                </a:lnTo>
                <a:lnTo>
                  <a:pt x="12560" y="9880"/>
                </a:lnTo>
                <a:lnTo>
                  <a:pt x="15074" y="17640"/>
                </a:lnTo>
                <a:lnTo>
                  <a:pt x="15773" y="18910"/>
                </a:lnTo>
                <a:lnTo>
                  <a:pt x="16649" y="20002"/>
                </a:lnTo>
                <a:lnTo>
                  <a:pt x="20739" y="28016"/>
                </a:lnTo>
                <a:lnTo>
                  <a:pt x="14212" y="35772"/>
                </a:lnTo>
                <a:lnTo>
                  <a:pt x="7635" y="45797"/>
                </a:lnTo>
                <a:lnTo>
                  <a:pt x="2426" y="57682"/>
                </a:lnTo>
                <a:lnTo>
                  <a:pt x="0" y="71018"/>
                </a:lnTo>
                <a:lnTo>
                  <a:pt x="653" y="80411"/>
                </a:lnTo>
                <a:lnTo>
                  <a:pt x="3340" y="89363"/>
                </a:lnTo>
                <a:lnTo>
                  <a:pt x="8008" y="97753"/>
                </a:lnTo>
                <a:lnTo>
                  <a:pt x="14605" y="105460"/>
                </a:lnTo>
                <a:lnTo>
                  <a:pt x="22821" y="113487"/>
                </a:lnTo>
                <a:lnTo>
                  <a:pt x="23304" y="119189"/>
                </a:lnTo>
                <a:lnTo>
                  <a:pt x="23291" y="120357"/>
                </a:lnTo>
                <a:lnTo>
                  <a:pt x="23444" y="120700"/>
                </a:lnTo>
                <a:lnTo>
                  <a:pt x="23444" y="121056"/>
                </a:lnTo>
                <a:lnTo>
                  <a:pt x="9182" y="141223"/>
                </a:lnTo>
                <a:lnTo>
                  <a:pt x="10541" y="148755"/>
                </a:lnTo>
                <a:lnTo>
                  <a:pt x="53060" y="177507"/>
                </a:lnTo>
                <a:lnTo>
                  <a:pt x="58035" y="188375"/>
                </a:lnTo>
                <a:lnTo>
                  <a:pt x="62949" y="201510"/>
                </a:lnTo>
                <a:lnTo>
                  <a:pt x="66531" y="214769"/>
                </a:lnTo>
                <a:lnTo>
                  <a:pt x="67513" y="226009"/>
                </a:lnTo>
                <a:lnTo>
                  <a:pt x="68540" y="240408"/>
                </a:lnTo>
                <a:lnTo>
                  <a:pt x="73339" y="255135"/>
                </a:lnTo>
                <a:lnTo>
                  <a:pt x="101282" y="286610"/>
                </a:lnTo>
                <a:lnTo>
                  <a:pt x="121764" y="291975"/>
                </a:lnTo>
                <a:lnTo>
                  <a:pt x="132346" y="290855"/>
                </a:lnTo>
                <a:lnTo>
                  <a:pt x="144062" y="290342"/>
                </a:lnTo>
                <a:lnTo>
                  <a:pt x="182452" y="290342"/>
                </a:lnTo>
                <a:lnTo>
                  <a:pt x="171423" y="268744"/>
                </a:lnTo>
                <a:lnTo>
                  <a:pt x="120586" y="268744"/>
                </a:lnTo>
                <a:lnTo>
                  <a:pt x="114211" y="266890"/>
                </a:lnTo>
                <a:lnTo>
                  <a:pt x="92151" y="227520"/>
                </a:lnTo>
                <a:lnTo>
                  <a:pt x="92224" y="221362"/>
                </a:lnTo>
                <a:lnTo>
                  <a:pt x="91589" y="214769"/>
                </a:lnTo>
                <a:lnTo>
                  <a:pt x="90447" y="208309"/>
                </a:lnTo>
                <a:lnTo>
                  <a:pt x="88849" y="201701"/>
                </a:lnTo>
                <a:lnTo>
                  <a:pt x="137185" y="201701"/>
                </a:lnTo>
                <a:lnTo>
                  <a:pt x="124947" y="177736"/>
                </a:lnTo>
                <a:lnTo>
                  <a:pt x="97205" y="177736"/>
                </a:lnTo>
                <a:lnTo>
                  <a:pt x="40386" y="139331"/>
                </a:lnTo>
                <a:lnTo>
                  <a:pt x="61988" y="108788"/>
                </a:lnTo>
                <a:lnTo>
                  <a:pt x="89736" y="108788"/>
                </a:lnTo>
                <a:lnTo>
                  <a:pt x="84022" y="97599"/>
                </a:lnTo>
                <a:lnTo>
                  <a:pt x="40043" y="97599"/>
                </a:lnTo>
                <a:lnTo>
                  <a:pt x="37947" y="94564"/>
                </a:lnTo>
                <a:lnTo>
                  <a:pt x="35445" y="91414"/>
                </a:lnTo>
                <a:lnTo>
                  <a:pt x="32105" y="88137"/>
                </a:lnTo>
                <a:lnTo>
                  <a:pt x="26873" y="83070"/>
                </a:lnTo>
                <a:lnTo>
                  <a:pt x="24447" y="77698"/>
                </a:lnTo>
                <a:lnTo>
                  <a:pt x="24930" y="64808"/>
                </a:lnTo>
                <a:lnTo>
                  <a:pt x="28613" y="57632"/>
                </a:lnTo>
                <a:lnTo>
                  <a:pt x="32829" y="51688"/>
                </a:lnTo>
                <a:lnTo>
                  <a:pt x="60577" y="51688"/>
                </a:lnTo>
                <a:lnTo>
                  <a:pt x="50939" y="32816"/>
                </a:lnTo>
                <a:lnTo>
                  <a:pt x="131882" y="32816"/>
                </a:lnTo>
                <a:lnTo>
                  <a:pt x="28003" y="0"/>
                </a:lnTo>
                <a:close/>
              </a:path>
              <a:path w="593090" h="376555">
                <a:moveTo>
                  <a:pt x="137528" y="265798"/>
                </a:moveTo>
                <a:lnTo>
                  <a:pt x="132537" y="266001"/>
                </a:lnTo>
                <a:lnTo>
                  <a:pt x="120586" y="268744"/>
                </a:lnTo>
                <a:lnTo>
                  <a:pt x="171423" y="268744"/>
                </a:lnTo>
                <a:lnTo>
                  <a:pt x="170035" y="266026"/>
                </a:lnTo>
                <a:lnTo>
                  <a:pt x="142278" y="266026"/>
                </a:lnTo>
                <a:lnTo>
                  <a:pt x="137528" y="265798"/>
                </a:lnTo>
                <a:close/>
              </a:path>
              <a:path w="593090" h="376555">
                <a:moveTo>
                  <a:pt x="137185" y="201701"/>
                </a:moveTo>
                <a:lnTo>
                  <a:pt x="88849" y="201701"/>
                </a:lnTo>
                <a:lnTo>
                  <a:pt x="120294" y="222961"/>
                </a:lnTo>
                <a:lnTo>
                  <a:pt x="142278" y="266026"/>
                </a:lnTo>
                <a:lnTo>
                  <a:pt x="170035" y="266026"/>
                </a:lnTo>
                <a:lnTo>
                  <a:pt x="137185" y="201701"/>
                </a:lnTo>
                <a:close/>
              </a:path>
              <a:path w="593090" h="376555">
                <a:moveTo>
                  <a:pt x="89736" y="108788"/>
                </a:moveTo>
                <a:lnTo>
                  <a:pt x="61988" y="108788"/>
                </a:lnTo>
                <a:lnTo>
                  <a:pt x="97205" y="177736"/>
                </a:lnTo>
                <a:lnTo>
                  <a:pt x="124947" y="177736"/>
                </a:lnTo>
                <a:lnTo>
                  <a:pt x="89736" y="108788"/>
                </a:lnTo>
                <a:close/>
              </a:path>
              <a:path w="593090" h="376555">
                <a:moveTo>
                  <a:pt x="60577" y="51688"/>
                </a:moveTo>
                <a:lnTo>
                  <a:pt x="32829" y="51688"/>
                </a:lnTo>
                <a:lnTo>
                  <a:pt x="49479" y="84277"/>
                </a:lnTo>
                <a:lnTo>
                  <a:pt x="40043" y="97599"/>
                </a:lnTo>
                <a:lnTo>
                  <a:pt x="84022" y="97599"/>
                </a:lnTo>
                <a:lnTo>
                  <a:pt x="60577" y="51688"/>
                </a:lnTo>
                <a:close/>
              </a:path>
            </a:pathLst>
          </a:custGeom>
          <a:solidFill>
            <a:srgbClr val="231F20"/>
          </a:solidFill>
        </p:spPr>
        <p:txBody>
          <a:bodyPr wrap="square" lIns="0" tIns="0" rIns="0" bIns="0" rtlCol="0"/>
          <a:lstStyle/>
          <a:p>
            <a:endParaRPr sz="1350"/>
          </a:p>
        </p:txBody>
      </p:sp>
      <p:sp>
        <p:nvSpPr>
          <p:cNvPr id="46" name="object 45"/>
          <p:cNvSpPr>
            <a:spLocks noChangeAspect="1"/>
          </p:cNvSpPr>
          <p:nvPr/>
        </p:nvSpPr>
        <p:spPr>
          <a:xfrm>
            <a:off x="83052" y="2404502"/>
            <a:ext cx="8952827" cy="0"/>
          </a:xfrm>
          <a:custGeom>
            <a:avLst/>
            <a:gdLst/>
            <a:ahLst/>
            <a:cxnLst/>
            <a:rect l="l" t="t" r="r" b="b"/>
            <a:pathLst>
              <a:path w="10574020">
                <a:moveTo>
                  <a:pt x="0" y="0"/>
                </a:moveTo>
                <a:lnTo>
                  <a:pt x="10573931" y="0"/>
                </a:lnTo>
              </a:path>
            </a:pathLst>
          </a:custGeom>
          <a:ln w="3175">
            <a:solidFill>
              <a:srgbClr val="231F20"/>
            </a:solidFill>
          </a:ln>
        </p:spPr>
        <p:txBody>
          <a:bodyPr wrap="square" lIns="0" tIns="0" rIns="0" bIns="0" rtlCol="0"/>
          <a:lstStyle/>
          <a:p>
            <a:endParaRPr sz="1350"/>
          </a:p>
        </p:txBody>
      </p:sp>
      <p:sp>
        <p:nvSpPr>
          <p:cNvPr id="47" name="object 46"/>
          <p:cNvSpPr txBox="1">
            <a:spLocks noChangeAspect="1"/>
          </p:cNvSpPr>
          <p:nvPr/>
        </p:nvSpPr>
        <p:spPr>
          <a:xfrm>
            <a:off x="1541896" y="3139033"/>
            <a:ext cx="913993" cy="553164"/>
          </a:xfrm>
          <a:prstGeom prst="rect">
            <a:avLst/>
          </a:prstGeom>
          <a:solidFill>
            <a:schemeClr val="bg1"/>
          </a:solidFill>
          <a:ln w="9525">
            <a:solidFill>
              <a:srgbClr val="231F20"/>
            </a:solidFill>
          </a:ln>
        </p:spPr>
        <p:txBody>
          <a:bodyPr vert="horz" wrap="square" lIns="0" tIns="34757" rIns="0" bIns="0" rtlCol="0">
            <a:noAutofit/>
          </a:bodyPr>
          <a:lstStyle/>
          <a:p>
            <a:pPr marL="65165" marR="58107" indent="-38557">
              <a:spcBef>
                <a:spcPts val="274"/>
              </a:spcBef>
            </a:pPr>
            <a:r>
              <a:rPr sz="770" b="1">
                <a:solidFill>
                  <a:srgbClr val="231F20"/>
                </a:solidFill>
                <a:latin typeface="Arial"/>
                <a:cs typeface="Arial"/>
              </a:rPr>
              <a:t>“Last </a:t>
            </a:r>
            <a:r>
              <a:rPr sz="770" b="1" spc="-4">
                <a:solidFill>
                  <a:srgbClr val="231F20"/>
                </a:solidFill>
                <a:latin typeface="Arial"/>
                <a:cs typeface="Arial"/>
              </a:rPr>
              <a:t>time this  </a:t>
            </a:r>
            <a:r>
              <a:rPr sz="770" b="1">
                <a:solidFill>
                  <a:srgbClr val="231F20"/>
                </a:solidFill>
                <a:latin typeface="Arial"/>
                <a:cs typeface="Arial"/>
              </a:rPr>
              <a:t>happened it </a:t>
            </a:r>
            <a:r>
              <a:rPr sz="770" b="1" spc="-4">
                <a:solidFill>
                  <a:srgbClr val="231F20"/>
                </a:solidFill>
                <a:latin typeface="Arial"/>
                <a:cs typeface="Arial"/>
              </a:rPr>
              <a:t>took  some time to </a:t>
            </a:r>
            <a:r>
              <a:rPr sz="770" b="1">
                <a:solidFill>
                  <a:srgbClr val="231F20"/>
                </a:solidFill>
                <a:latin typeface="Arial"/>
                <a:cs typeface="Arial"/>
              </a:rPr>
              <a:t>get  a new</a:t>
            </a:r>
            <a:r>
              <a:rPr sz="770" b="1" spc="-90">
                <a:solidFill>
                  <a:srgbClr val="231F20"/>
                </a:solidFill>
                <a:latin typeface="Arial"/>
                <a:cs typeface="Arial"/>
              </a:rPr>
              <a:t> </a:t>
            </a:r>
            <a:r>
              <a:rPr sz="770" b="1" spc="-4">
                <a:solidFill>
                  <a:srgbClr val="231F20"/>
                </a:solidFill>
                <a:latin typeface="Arial"/>
                <a:cs typeface="Arial"/>
              </a:rPr>
              <a:t>card.”</a:t>
            </a:r>
            <a:endParaRPr sz="770">
              <a:latin typeface="Arial"/>
              <a:cs typeface="Arial"/>
            </a:endParaRPr>
          </a:p>
        </p:txBody>
      </p:sp>
      <p:sp>
        <p:nvSpPr>
          <p:cNvPr id="48" name="object 50"/>
          <p:cNvSpPr>
            <a:spLocks noChangeAspect="1"/>
          </p:cNvSpPr>
          <p:nvPr/>
        </p:nvSpPr>
        <p:spPr>
          <a:xfrm>
            <a:off x="2446932" y="3183618"/>
            <a:ext cx="61291" cy="107529"/>
          </a:xfrm>
          <a:custGeom>
            <a:avLst/>
            <a:gdLst/>
            <a:ahLst/>
            <a:cxnLst/>
            <a:rect l="l" t="t" r="r" b="b"/>
            <a:pathLst>
              <a:path w="72389" h="124460">
                <a:moveTo>
                  <a:pt x="0" y="124421"/>
                </a:moveTo>
                <a:lnTo>
                  <a:pt x="72390" y="62217"/>
                </a:lnTo>
                <a:lnTo>
                  <a:pt x="3187" y="0"/>
                </a:lnTo>
              </a:path>
            </a:pathLst>
          </a:custGeom>
          <a:solidFill>
            <a:schemeClr val="bg1"/>
          </a:solidFill>
          <a:ln w="9524">
            <a:solidFill>
              <a:srgbClr val="231F20"/>
            </a:solidFill>
          </a:ln>
        </p:spPr>
        <p:txBody>
          <a:bodyPr wrap="square" lIns="0" tIns="0" rIns="0" bIns="0" rtlCol="0"/>
          <a:lstStyle/>
          <a:p>
            <a:endParaRPr sz="1350"/>
          </a:p>
        </p:txBody>
      </p:sp>
      <p:sp>
        <p:nvSpPr>
          <p:cNvPr id="49" name="object 51"/>
          <p:cNvSpPr>
            <a:spLocks noChangeAspect="1"/>
          </p:cNvSpPr>
          <p:nvPr/>
        </p:nvSpPr>
        <p:spPr>
          <a:xfrm>
            <a:off x="3511900" y="1773625"/>
            <a:ext cx="105378" cy="63091"/>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grpSp>
        <p:nvGrpSpPr>
          <p:cNvPr id="187" name="Group 186"/>
          <p:cNvGrpSpPr/>
          <p:nvPr/>
        </p:nvGrpSpPr>
        <p:grpSpPr>
          <a:xfrm>
            <a:off x="2941166" y="1773627"/>
            <a:ext cx="730301" cy="534406"/>
            <a:chOff x="2941166" y="1773627"/>
            <a:chExt cx="730301" cy="534406"/>
          </a:xfrm>
        </p:grpSpPr>
        <p:sp>
          <p:nvSpPr>
            <p:cNvPr id="51" name="object 47"/>
            <p:cNvSpPr txBox="1">
              <a:spLocks noChangeAspect="1"/>
            </p:cNvSpPr>
            <p:nvPr/>
          </p:nvSpPr>
          <p:spPr>
            <a:xfrm>
              <a:off x="2961327" y="1835110"/>
              <a:ext cx="663989" cy="366449"/>
            </a:xfrm>
            <a:prstGeom prst="rect">
              <a:avLst/>
            </a:prstGeom>
          </p:spPr>
          <p:txBody>
            <a:bodyPr vert="horz" wrap="square" lIns="0" tIns="10861" rIns="0" bIns="0" rtlCol="0">
              <a:spAutoFit/>
            </a:bodyPr>
            <a:lstStyle/>
            <a:p>
              <a:pPr marL="48332" marR="4344" indent="-38014">
                <a:spcBef>
                  <a:spcPts val="86"/>
                </a:spcBef>
              </a:pPr>
              <a:r>
                <a:rPr sz="770" b="1">
                  <a:solidFill>
                    <a:srgbClr val="231F20"/>
                  </a:solidFill>
                  <a:latin typeface="Arial"/>
                  <a:cs typeface="Arial"/>
                </a:rPr>
                <a:t>“Where </a:t>
              </a:r>
              <a:r>
                <a:rPr sz="770" b="1" spc="-4">
                  <a:solidFill>
                    <a:srgbClr val="231F20"/>
                  </a:solidFill>
                  <a:latin typeface="Arial"/>
                  <a:cs typeface="Arial"/>
                </a:rPr>
                <a:t>am </a:t>
              </a:r>
              <a:r>
                <a:rPr sz="770" b="1">
                  <a:solidFill>
                    <a:srgbClr val="231F20"/>
                  </a:solidFill>
                  <a:latin typeface="Arial"/>
                  <a:cs typeface="Arial"/>
                </a:rPr>
                <a:t>I  going </a:t>
              </a:r>
              <a:r>
                <a:rPr sz="770" b="1" spc="-4">
                  <a:solidFill>
                    <a:srgbClr val="231F20"/>
                  </a:solidFill>
                  <a:latin typeface="Arial"/>
                  <a:cs typeface="Arial"/>
                </a:rPr>
                <a:t>to </a:t>
              </a:r>
              <a:r>
                <a:rPr sz="770" b="1">
                  <a:solidFill>
                    <a:srgbClr val="231F20"/>
                  </a:solidFill>
                  <a:latin typeface="Arial"/>
                  <a:cs typeface="Arial"/>
                </a:rPr>
                <a:t>find  </a:t>
              </a:r>
              <a:r>
                <a:rPr sz="770" b="1" spc="-4">
                  <a:solidFill>
                    <a:srgbClr val="231F20"/>
                  </a:solidFill>
                  <a:latin typeface="Arial"/>
                  <a:cs typeface="Arial"/>
                </a:rPr>
                <a:t>food</a:t>
              </a:r>
              <a:r>
                <a:rPr sz="770" b="1" spc="-81">
                  <a:solidFill>
                    <a:srgbClr val="231F20"/>
                  </a:solidFill>
                  <a:latin typeface="Arial"/>
                  <a:cs typeface="Arial"/>
                </a:rPr>
                <a:t> </a:t>
              </a:r>
              <a:r>
                <a:rPr sz="770" b="1">
                  <a:solidFill>
                    <a:srgbClr val="231F20"/>
                  </a:solidFill>
                  <a:latin typeface="Arial"/>
                  <a:cs typeface="Arial"/>
                </a:rPr>
                <a:t>today?”</a:t>
              </a:r>
              <a:endParaRPr sz="770">
                <a:latin typeface="Arial"/>
                <a:cs typeface="Arial"/>
              </a:endParaRPr>
            </a:p>
          </p:txBody>
        </p:sp>
        <p:grpSp>
          <p:nvGrpSpPr>
            <p:cNvPr id="181" name="Group 180"/>
            <p:cNvGrpSpPr>
              <a:grpSpLocks noChangeAspect="1"/>
            </p:cNvGrpSpPr>
            <p:nvPr/>
          </p:nvGrpSpPr>
          <p:grpSpPr>
            <a:xfrm>
              <a:off x="2941166" y="1773627"/>
              <a:ext cx="730301" cy="534406"/>
              <a:chOff x="3382746" y="1844255"/>
              <a:chExt cx="862546" cy="618554"/>
            </a:xfrm>
          </p:grpSpPr>
          <p:sp>
            <p:nvSpPr>
              <p:cNvPr id="53" name="object 32"/>
              <p:cNvSpPr/>
              <p:nvPr/>
            </p:nvSpPr>
            <p:spPr>
              <a:xfrm>
                <a:off x="3391852" y="2394229"/>
                <a:ext cx="853440" cy="68580"/>
              </a:xfrm>
              <a:custGeom>
                <a:avLst/>
                <a:gdLst/>
                <a:ahLst/>
                <a:cxnLst/>
                <a:rect l="l" t="t" r="r" b="b"/>
                <a:pathLst>
                  <a:path w="853439" h="68580">
                    <a:moveTo>
                      <a:pt x="0" y="68262"/>
                    </a:moveTo>
                    <a:lnTo>
                      <a:pt x="852817" y="68262"/>
                    </a:lnTo>
                    <a:lnTo>
                      <a:pt x="852817" y="0"/>
                    </a:lnTo>
                    <a:lnTo>
                      <a:pt x="0" y="0"/>
                    </a:lnTo>
                    <a:lnTo>
                      <a:pt x="0" y="68262"/>
                    </a:lnTo>
                    <a:close/>
                  </a:path>
                </a:pathLst>
              </a:custGeom>
              <a:solidFill>
                <a:srgbClr val="C5C9CE"/>
              </a:solidFill>
            </p:spPr>
            <p:txBody>
              <a:bodyPr wrap="square" lIns="0" tIns="0" rIns="0" bIns="0" rtlCol="0"/>
              <a:lstStyle/>
              <a:p>
                <a:endParaRPr sz="1350"/>
              </a:p>
            </p:txBody>
          </p:sp>
          <p:sp>
            <p:nvSpPr>
              <p:cNvPr id="54" name="object 48"/>
              <p:cNvSpPr/>
              <p:nvPr/>
            </p:nvSpPr>
            <p:spPr>
              <a:xfrm>
                <a:off x="3382746" y="1883168"/>
                <a:ext cx="857250" cy="511175"/>
              </a:xfrm>
              <a:custGeom>
                <a:avLst/>
                <a:gdLst/>
                <a:ahLst/>
                <a:cxnLst/>
                <a:rect l="l" t="t" r="r" b="b"/>
                <a:pathLst>
                  <a:path w="857250" h="511175">
                    <a:moveTo>
                      <a:pt x="0" y="511060"/>
                    </a:moveTo>
                    <a:lnTo>
                      <a:pt x="857148" y="511060"/>
                    </a:lnTo>
                    <a:lnTo>
                      <a:pt x="857148" y="0"/>
                    </a:lnTo>
                    <a:lnTo>
                      <a:pt x="0" y="0"/>
                    </a:lnTo>
                    <a:lnTo>
                      <a:pt x="0" y="511060"/>
                    </a:lnTo>
                    <a:close/>
                  </a:path>
                </a:pathLst>
              </a:custGeom>
              <a:ln w="9524">
                <a:solidFill>
                  <a:srgbClr val="231F20"/>
                </a:solidFill>
              </a:ln>
            </p:spPr>
            <p:txBody>
              <a:bodyPr wrap="square" lIns="0" tIns="0" rIns="0" bIns="0" rtlCol="0"/>
              <a:lstStyle/>
              <a:p>
                <a:endParaRPr sz="1350"/>
              </a:p>
            </p:txBody>
          </p:sp>
          <p:sp>
            <p:nvSpPr>
              <p:cNvPr id="55" name="object 52"/>
              <p:cNvSpPr/>
              <p:nvPr/>
            </p:nvSpPr>
            <p:spPr>
              <a:xfrm>
                <a:off x="4050086" y="1844255"/>
                <a:ext cx="124460" cy="73025"/>
              </a:xfrm>
              <a:custGeom>
                <a:avLst/>
                <a:gdLst/>
                <a:ahLst/>
                <a:cxnLst/>
                <a:rect l="l" t="t" r="r" b="b"/>
                <a:pathLst>
                  <a:path w="124460" h="73025">
                    <a:moveTo>
                      <a:pt x="124421" y="72402"/>
                    </a:moveTo>
                    <a:lnTo>
                      <a:pt x="62217" y="0"/>
                    </a:lnTo>
                    <a:lnTo>
                      <a:pt x="0" y="69215"/>
                    </a:lnTo>
                  </a:path>
                </a:pathLst>
              </a:custGeom>
              <a:solidFill>
                <a:schemeClr val="bg1"/>
              </a:solidFill>
              <a:ln w="9525">
                <a:solidFill>
                  <a:srgbClr val="231F20"/>
                </a:solidFill>
              </a:ln>
            </p:spPr>
            <p:txBody>
              <a:bodyPr wrap="square" lIns="0" tIns="0" rIns="0" bIns="0" rtlCol="0"/>
              <a:lstStyle/>
              <a:p>
                <a:endParaRPr sz="1350"/>
              </a:p>
            </p:txBody>
          </p:sp>
        </p:grpSp>
      </p:grpSp>
      <p:sp>
        <p:nvSpPr>
          <p:cNvPr id="56" name="object 53"/>
          <p:cNvSpPr>
            <a:spLocks noChangeAspect="1"/>
          </p:cNvSpPr>
          <p:nvPr/>
        </p:nvSpPr>
        <p:spPr>
          <a:xfrm>
            <a:off x="6724801" y="3295721"/>
            <a:ext cx="918294" cy="449864"/>
          </a:xfrm>
          <a:custGeom>
            <a:avLst/>
            <a:gdLst/>
            <a:ahLst/>
            <a:cxnLst/>
            <a:rect l="l" t="t" r="r" b="b"/>
            <a:pathLst>
              <a:path w="1084579" h="520700">
                <a:moveTo>
                  <a:pt x="0" y="520585"/>
                </a:moveTo>
                <a:lnTo>
                  <a:pt x="1084478" y="520585"/>
                </a:lnTo>
                <a:lnTo>
                  <a:pt x="1084478" y="0"/>
                </a:lnTo>
                <a:lnTo>
                  <a:pt x="0" y="0"/>
                </a:lnTo>
                <a:lnTo>
                  <a:pt x="0" y="520585"/>
                </a:lnTo>
                <a:close/>
              </a:path>
            </a:pathLst>
          </a:custGeom>
          <a:solidFill>
            <a:srgbClr val="C5C9CE"/>
          </a:solidFill>
        </p:spPr>
        <p:txBody>
          <a:bodyPr wrap="square" lIns="0" tIns="0" rIns="0" bIns="0" rtlCol="0"/>
          <a:lstStyle/>
          <a:p>
            <a:endParaRPr sz="1350"/>
          </a:p>
        </p:txBody>
      </p:sp>
      <p:sp>
        <p:nvSpPr>
          <p:cNvPr id="57" name="object 55"/>
          <p:cNvSpPr>
            <a:spLocks noChangeAspect="1"/>
          </p:cNvSpPr>
          <p:nvPr/>
        </p:nvSpPr>
        <p:spPr>
          <a:xfrm>
            <a:off x="6749597" y="3267211"/>
            <a:ext cx="922058" cy="441635"/>
          </a:xfrm>
          <a:custGeom>
            <a:avLst/>
            <a:gdLst/>
            <a:ahLst/>
            <a:cxnLst/>
            <a:rect l="l" t="t" r="r" b="b"/>
            <a:pathLst>
              <a:path w="1089025" h="511175">
                <a:moveTo>
                  <a:pt x="0" y="511060"/>
                </a:moveTo>
                <a:lnTo>
                  <a:pt x="1088809" y="511060"/>
                </a:lnTo>
                <a:lnTo>
                  <a:pt x="1088809"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58" name="object 56"/>
          <p:cNvSpPr>
            <a:spLocks noChangeAspect="1"/>
          </p:cNvSpPr>
          <p:nvPr/>
        </p:nvSpPr>
        <p:spPr>
          <a:xfrm>
            <a:off x="7320335" y="3233924"/>
            <a:ext cx="105378" cy="63091"/>
          </a:xfrm>
          <a:custGeom>
            <a:avLst/>
            <a:gdLst/>
            <a:ahLst/>
            <a:cxnLst/>
            <a:rect l="l" t="t" r="r" b="b"/>
            <a:pathLst>
              <a:path w="124459"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59" name="object 57"/>
          <p:cNvSpPr>
            <a:spLocks noChangeAspect="1"/>
          </p:cNvSpPr>
          <p:nvPr/>
        </p:nvSpPr>
        <p:spPr>
          <a:xfrm>
            <a:off x="7320335" y="3233924"/>
            <a:ext cx="105378" cy="63091"/>
          </a:xfrm>
          <a:custGeom>
            <a:avLst/>
            <a:gdLst/>
            <a:ahLst/>
            <a:cxnLst/>
            <a:rect l="l" t="t" r="r" b="b"/>
            <a:pathLst>
              <a:path w="124459" h="73025">
                <a:moveTo>
                  <a:pt x="124421" y="72402"/>
                </a:moveTo>
                <a:lnTo>
                  <a:pt x="62217" y="0"/>
                </a:lnTo>
                <a:lnTo>
                  <a:pt x="0" y="69215"/>
                </a:lnTo>
              </a:path>
            </a:pathLst>
          </a:custGeom>
          <a:ln w="9525">
            <a:solidFill>
              <a:srgbClr val="231F20"/>
            </a:solidFill>
          </a:ln>
        </p:spPr>
        <p:txBody>
          <a:bodyPr wrap="square" lIns="0" tIns="0" rIns="0" bIns="0" rtlCol="0"/>
          <a:lstStyle/>
          <a:p>
            <a:endParaRPr sz="1350"/>
          </a:p>
        </p:txBody>
      </p:sp>
      <p:sp>
        <p:nvSpPr>
          <p:cNvPr id="60" name="object 63"/>
          <p:cNvSpPr>
            <a:spLocks noChangeAspect="1"/>
          </p:cNvSpPr>
          <p:nvPr/>
        </p:nvSpPr>
        <p:spPr>
          <a:xfrm>
            <a:off x="5100168" y="3191832"/>
            <a:ext cx="1130663" cy="449864"/>
          </a:xfrm>
          <a:custGeom>
            <a:avLst/>
            <a:gdLst/>
            <a:ahLst/>
            <a:cxnLst/>
            <a:rect l="l" t="t" r="r" b="b"/>
            <a:pathLst>
              <a:path w="1335404" h="520700">
                <a:moveTo>
                  <a:pt x="0" y="520585"/>
                </a:moveTo>
                <a:lnTo>
                  <a:pt x="1335316" y="520585"/>
                </a:lnTo>
                <a:lnTo>
                  <a:pt x="1335316" y="0"/>
                </a:lnTo>
                <a:lnTo>
                  <a:pt x="0" y="0"/>
                </a:lnTo>
                <a:lnTo>
                  <a:pt x="0" y="520585"/>
                </a:lnTo>
                <a:close/>
              </a:path>
            </a:pathLst>
          </a:custGeom>
          <a:solidFill>
            <a:srgbClr val="C5C9CE"/>
          </a:solidFill>
        </p:spPr>
        <p:txBody>
          <a:bodyPr wrap="square" lIns="0" tIns="0" rIns="0" bIns="0" rtlCol="0"/>
          <a:lstStyle/>
          <a:p>
            <a:endParaRPr sz="1350"/>
          </a:p>
        </p:txBody>
      </p:sp>
      <p:sp>
        <p:nvSpPr>
          <p:cNvPr id="61" name="object 65"/>
          <p:cNvSpPr>
            <a:spLocks noChangeAspect="1"/>
          </p:cNvSpPr>
          <p:nvPr/>
        </p:nvSpPr>
        <p:spPr>
          <a:xfrm>
            <a:off x="5136825" y="3163320"/>
            <a:ext cx="1122598" cy="441635"/>
          </a:xfrm>
          <a:custGeom>
            <a:avLst/>
            <a:gdLst/>
            <a:ahLst/>
            <a:cxnLst/>
            <a:rect l="l" t="t" r="r" b="b"/>
            <a:pathLst>
              <a:path w="1325879" h="511175">
                <a:moveTo>
                  <a:pt x="0" y="511060"/>
                </a:moveTo>
                <a:lnTo>
                  <a:pt x="1325791" y="511060"/>
                </a:lnTo>
                <a:lnTo>
                  <a:pt x="1325791"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62" name="object 66"/>
          <p:cNvSpPr>
            <a:spLocks noChangeAspect="1"/>
          </p:cNvSpPr>
          <p:nvPr/>
        </p:nvSpPr>
        <p:spPr>
          <a:xfrm>
            <a:off x="5910234" y="3130037"/>
            <a:ext cx="105378" cy="63091"/>
          </a:xfrm>
          <a:custGeom>
            <a:avLst/>
            <a:gdLst/>
            <a:ahLst/>
            <a:cxnLst/>
            <a:rect l="l" t="t" r="r" b="b"/>
            <a:pathLst>
              <a:path w="124459"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63" name="object 67"/>
          <p:cNvSpPr>
            <a:spLocks noChangeAspect="1"/>
          </p:cNvSpPr>
          <p:nvPr/>
        </p:nvSpPr>
        <p:spPr>
          <a:xfrm>
            <a:off x="5910234" y="3130037"/>
            <a:ext cx="105378" cy="63091"/>
          </a:xfrm>
          <a:custGeom>
            <a:avLst/>
            <a:gdLst/>
            <a:ahLst/>
            <a:cxnLst/>
            <a:rect l="l" t="t" r="r" b="b"/>
            <a:pathLst>
              <a:path w="124459" h="73025">
                <a:moveTo>
                  <a:pt x="124421" y="72402"/>
                </a:moveTo>
                <a:lnTo>
                  <a:pt x="62217" y="0"/>
                </a:lnTo>
                <a:lnTo>
                  <a:pt x="0" y="69215"/>
                </a:lnTo>
              </a:path>
            </a:pathLst>
          </a:custGeom>
          <a:ln w="9525">
            <a:solidFill>
              <a:srgbClr val="231F20"/>
            </a:solidFill>
          </a:ln>
        </p:spPr>
        <p:txBody>
          <a:bodyPr wrap="square" lIns="0" tIns="0" rIns="0" bIns="0" rtlCol="0"/>
          <a:lstStyle/>
          <a:p>
            <a:endParaRPr sz="1350"/>
          </a:p>
        </p:txBody>
      </p:sp>
      <p:sp>
        <p:nvSpPr>
          <p:cNvPr id="64" name="object 71"/>
          <p:cNvSpPr>
            <a:spLocks noChangeAspect="1"/>
          </p:cNvSpPr>
          <p:nvPr/>
        </p:nvSpPr>
        <p:spPr>
          <a:xfrm>
            <a:off x="6441274" y="6111416"/>
            <a:ext cx="61829" cy="107529"/>
          </a:xfrm>
          <a:custGeom>
            <a:avLst/>
            <a:gdLst/>
            <a:ahLst/>
            <a:cxnLst/>
            <a:rect l="l" t="t" r="r" b="b"/>
            <a:pathLst>
              <a:path w="73025" h="124459">
                <a:moveTo>
                  <a:pt x="72402" y="0"/>
                </a:moveTo>
                <a:lnTo>
                  <a:pt x="0" y="62204"/>
                </a:lnTo>
                <a:lnTo>
                  <a:pt x="69215" y="124421"/>
                </a:lnTo>
                <a:lnTo>
                  <a:pt x="72402" y="0"/>
                </a:lnTo>
                <a:close/>
              </a:path>
            </a:pathLst>
          </a:custGeom>
          <a:solidFill>
            <a:srgbClr val="FFFFFF"/>
          </a:solidFill>
        </p:spPr>
        <p:txBody>
          <a:bodyPr wrap="square" lIns="0" tIns="0" rIns="0" bIns="0" rtlCol="0"/>
          <a:lstStyle/>
          <a:p>
            <a:endParaRPr sz="1350"/>
          </a:p>
        </p:txBody>
      </p:sp>
      <p:sp>
        <p:nvSpPr>
          <p:cNvPr id="65" name="object 73"/>
          <p:cNvSpPr>
            <a:spLocks noChangeAspect="1"/>
          </p:cNvSpPr>
          <p:nvPr/>
        </p:nvSpPr>
        <p:spPr>
          <a:xfrm>
            <a:off x="2300251" y="4640325"/>
            <a:ext cx="1571530" cy="482781"/>
          </a:xfrm>
          <a:custGeom>
            <a:avLst/>
            <a:gdLst/>
            <a:ahLst/>
            <a:cxnLst/>
            <a:rect l="l" t="t" r="r" b="b"/>
            <a:pathLst>
              <a:path w="1856104" h="558800">
                <a:moveTo>
                  <a:pt x="0" y="558685"/>
                </a:moveTo>
                <a:lnTo>
                  <a:pt x="1855990" y="558685"/>
                </a:lnTo>
                <a:lnTo>
                  <a:pt x="1855990" y="0"/>
                </a:lnTo>
                <a:lnTo>
                  <a:pt x="0" y="0"/>
                </a:lnTo>
                <a:lnTo>
                  <a:pt x="0" y="558685"/>
                </a:lnTo>
                <a:close/>
              </a:path>
            </a:pathLst>
          </a:custGeom>
          <a:solidFill>
            <a:srgbClr val="C5C9CE"/>
          </a:solidFill>
        </p:spPr>
        <p:txBody>
          <a:bodyPr wrap="square" lIns="0" tIns="0" rIns="0" bIns="0" rtlCol="0"/>
          <a:lstStyle/>
          <a:p>
            <a:endParaRPr sz="1350"/>
          </a:p>
        </p:txBody>
      </p:sp>
      <p:sp>
        <p:nvSpPr>
          <p:cNvPr id="66" name="object 75"/>
          <p:cNvSpPr>
            <a:spLocks noChangeAspect="1"/>
          </p:cNvSpPr>
          <p:nvPr/>
        </p:nvSpPr>
        <p:spPr>
          <a:xfrm>
            <a:off x="2304323" y="4644402"/>
            <a:ext cx="1523141" cy="441635"/>
          </a:xfrm>
          <a:custGeom>
            <a:avLst/>
            <a:gdLst/>
            <a:ahLst/>
            <a:cxnLst/>
            <a:rect l="l" t="t" r="r" b="b"/>
            <a:pathLst>
              <a:path w="1798954" h="511175">
                <a:moveTo>
                  <a:pt x="0" y="511060"/>
                </a:moveTo>
                <a:lnTo>
                  <a:pt x="1798434" y="511060"/>
                </a:lnTo>
                <a:lnTo>
                  <a:pt x="1798434"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67" name="object 76"/>
          <p:cNvSpPr>
            <a:spLocks noChangeAspect="1"/>
          </p:cNvSpPr>
          <p:nvPr/>
        </p:nvSpPr>
        <p:spPr>
          <a:xfrm>
            <a:off x="3464456" y="4611133"/>
            <a:ext cx="105378" cy="62542"/>
          </a:xfrm>
          <a:custGeom>
            <a:avLst/>
            <a:gdLst/>
            <a:ahLst/>
            <a:cxnLst/>
            <a:rect l="l" t="t" r="r" b="b"/>
            <a:pathLst>
              <a:path w="124460" h="72389">
                <a:moveTo>
                  <a:pt x="62217" y="0"/>
                </a:moveTo>
                <a:lnTo>
                  <a:pt x="0" y="69202"/>
                </a:lnTo>
                <a:lnTo>
                  <a:pt x="124421" y="72390"/>
                </a:lnTo>
                <a:lnTo>
                  <a:pt x="62217" y="0"/>
                </a:lnTo>
                <a:close/>
              </a:path>
            </a:pathLst>
          </a:custGeom>
          <a:solidFill>
            <a:srgbClr val="FFFFFF"/>
          </a:solidFill>
        </p:spPr>
        <p:txBody>
          <a:bodyPr wrap="square" lIns="0" tIns="0" rIns="0" bIns="0" rtlCol="0"/>
          <a:lstStyle/>
          <a:p>
            <a:endParaRPr sz="1350"/>
          </a:p>
        </p:txBody>
      </p:sp>
      <p:sp>
        <p:nvSpPr>
          <p:cNvPr id="68" name="object 77"/>
          <p:cNvSpPr>
            <a:spLocks noChangeAspect="1"/>
          </p:cNvSpPr>
          <p:nvPr/>
        </p:nvSpPr>
        <p:spPr>
          <a:xfrm>
            <a:off x="3464456" y="4611133"/>
            <a:ext cx="105378" cy="62542"/>
          </a:xfrm>
          <a:custGeom>
            <a:avLst/>
            <a:gdLst/>
            <a:ahLst/>
            <a:cxnLst/>
            <a:rect l="l" t="t" r="r" b="b"/>
            <a:pathLst>
              <a:path w="124460" h="72389">
                <a:moveTo>
                  <a:pt x="124421" y="72390"/>
                </a:moveTo>
                <a:lnTo>
                  <a:pt x="62217" y="0"/>
                </a:lnTo>
                <a:lnTo>
                  <a:pt x="0" y="69202"/>
                </a:lnTo>
              </a:path>
            </a:pathLst>
          </a:custGeom>
          <a:ln w="9524">
            <a:solidFill>
              <a:srgbClr val="231F20"/>
            </a:solidFill>
          </a:ln>
        </p:spPr>
        <p:txBody>
          <a:bodyPr wrap="square" lIns="0" tIns="0" rIns="0" bIns="0" rtlCol="0"/>
          <a:lstStyle/>
          <a:p>
            <a:endParaRPr sz="1350"/>
          </a:p>
        </p:txBody>
      </p:sp>
      <p:sp>
        <p:nvSpPr>
          <p:cNvPr id="69" name="object 78"/>
          <p:cNvSpPr>
            <a:spLocks noChangeAspect="1"/>
          </p:cNvSpPr>
          <p:nvPr/>
        </p:nvSpPr>
        <p:spPr>
          <a:xfrm>
            <a:off x="2721800" y="6250289"/>
            <a:ext cx="1172061" cy="48278"/>
          </a:xfrm>
          <a:custGeom>
            <a:avLst/>
            <a:gdLst/>
            <a:ahLst/>
            <a:cxnLst/>
            <a:rect l="l" t="t" r="r" b="b"/>
            <a:pathLst>
              <a:path w="1384300" h="55879">
                <a:moveTo>
                  <a:pt x="0" y="55562"/>
                </a:moveTo>
                <a:lnTo>
                  <a:pt x="1384033" y="55562"/>
                </a:lnTo>
                <a:lnTo>
                  <a:pt x="1384033" y="0"/>
                </a:lnTo>
                <a:lnTo>
                  <a:pt x="0" y="0"/>
                </a:lnTo>
                <a:lnTo>
                  <a:pt x="0" y="55562"/>
                </a:lnTo>
                <a:close/>
              </a:path>
            </a:pathLst>
          </a:custGeom>
          <a:solidFill>
            <a:srgbClr val="C5C9CE"/>
          </a:solidFill>
        </p:spPr>
        <p:txBody>
          <a:bodyPr wrap="square" lIns="0" tIns="0" rIns="0" bIns="0" rtlCol="0"/>
          <a:lstStyle/>
          <a:p>
            <a:endParaRPr sz="1350"/>
          </a:p>
        </p:txBody>
      </p:sp>
      <p:sp>
        <p:nvSpPr>
          <p:cNvPr id="70" name="object 79"/>
          <p:cNvSpPr txBox="1">
            <a:spLocks noChangeAspect="1"/>
          </p:cNvSpPr>
          <p:nvPr/>
        </p:nvSpPr>
        <p:spPr>
          <a:xfrm>
            <a:off x="2717041" y="5724119"/>
            <a:ext cx="1161846" cy="484943"/>
          </a:xfrm>
          <a:prstGeom prst="rect">
            <a:avLst/>
          </a:prstGeom>
        </p:spPr>
        <p:txBody>
          <a:bodyPr vert="horz" wrap="square" lIns="0" tIns="10861" rIns="0" bIns="0" rtlCol="0">
            <a:spAutoFit/>
          </a:bodyPr>
          <a:lstStyle/>
          <a:p>
            <a:pPr marL="66251" marR="60278" indent="-40185">
              <a:spcBef>
                <a:spcPts val="86"/>
              </a:spcBef>
            </a:pPr>
            <a:r>
              <a:rPr sz="770" b="1" spc="-9">
                <a:solidFill>
                  <a:srgbClr val="231F20"/>
                </a:solidFill>
                <a:latin typeface="Arial"/>
                <a:cs typeface="Arial"/>
              </a:rPr>
              <a:t>“It’s </a:t>
            </a:r>
            <a:r>
              <a:rPr sz="770" b="1">
                <a:solidFill>
                  <a:srgbClr val="231F20"/>
                </a:solidFill>
                <a:latin typeface="Arial"/>
                <a:cs typeface="Arial"/>
              </a:rPr>
              <a:t>going </a:t>
            </a:r>
            <a:r>
              <a:rPr sz="770" b="1" spc="-4">
                <a:solidFill>
                  <a:srgbClr val="231F20"/>
                </a:solidFill>
                <a:latin typeface="Arial"/>
                <a:cs typeface="Arial"/>
              </a:rPr>
              <a:t>to </a:t>
            </a:r>
            <a:r>
              <a:rPr sz="770" b="1">
                <a:solidFill>
                  <a:srgbClr val="231F20"/>
                </a:solidFill>
                <a:latin typeface="Arial"/>
                <a:cs typeface="Arial"/>
              </a:rPr>
              <a:t>be hard  </a:t>
            </a:r>
            <a:r>
              <a:rPr sz="770" b="1" spc="-4">
                <a:solidFill>
                  <a:srgbClr val="231F20"/>
                </a:solidFill>
                <a:latin typeface="Arial"/>
                <a:cs typeface="Arial"/>
              </a:rPr>
              <a:t>to </a:t>
            </a:r>
            <a:r>
              <a:rPr sz="770" b="1">
                <a:solidFill>
                  <a:srgbClr val="231F20"/>
                </a:solidFill>
                <a:latin typeface="Arial"/>
                <a:cs typeface="Arial"/>
              </a:rPr>
              <a:t>go </a:t>
            </a:r>
            <a:r>
              <a:rPr sz="770" b="1" spc="-4">
                <a:solidFill>
                  <a:srgbClr val="231F20"/>
                </a:solidFill>
                <a:latin typeface="Arial"/>
                <a:cs typeface="Arial"/>
              </a:rPr>
              <a:t>two more </a:t>
            </a:r>
            <a:r>
              <a:rPr sz="770" b="1">
                <a:solidFill>
                  <a:srgbClr val="231F20"/>
                </a:solidFill>
                <a:latin typeface="Arial"/>
                <a:cs typeface="Arial"/>
              </a:rPr>
              <a:t>weeks  without </a:t>
            </a:r>
            <a:r>
              <a:rPr sz="770" b="1" spc="-4">
                <a:solidFill>
                  <a:srgbClr val="231F20"/>
                </a:solidFill>
                <a:latin typeface="Arial"/>
                <a:cs typeface="Arial"/>
              </a:rPr>
              <a:t>my card.</a:t>
            </a:r>
            <a:r>
              <a:rPr sz="770" b="1" spc="-107">
                <a:solidFill>
                  <a:srgbClr val="231F20"/>
                </a:solidFill>
                <a:latin typeface="Arial"/>
                <a:cs typeface="Arial"/>
              </a:rPr>
              <a:t> </a:t>
            </a:r>
            <a:r>
              <a:rPr sz="770" b="1">
                <a:solidFill>
                  <a:srgbClr val="231F20"/>
                </a:solidFill>
                <a:latin typeface="Arial"/>
                <a:cs typeface="Arial"/>
              </a:rPr>
              <a:t>What  will I </a:t>
            </a:r>
            <a:r>
              <a:rPr sz="770" b="1" spc="-4">
                <a:solidFill>
                  <a:srgbClr val="231F20"/>
                </a:solidFill>
                <a:latin typeface="Arial"/>
                <a:cs typeface="Arial"/>
              </a:rPr>
              <a:t>eat</a:t>
            </a:r>
            <a:r>
              <a:rPr sz="770" b="1" spc="-86">
                <a:solidFill>
                  <a:srgbClr val="231F20"/>
                </a:solidFill>
                <a:latin typeface="Arial"/>
                <a:cs typeface="Arial"/>
              </a:rPr>
              <a:t> </a:t>
            </a:r>
            <a:r>
              <a:rPr sz="770" b="1">
                <a:solidFill>
                  <a:srgbClr val="231F20"/>
                </a:solidFill>
                <a:latin typeface="Arial"/>
                <a:cs typeface="Arial"/>
              </a:rPr>
              <a:t>tonight?”</a:t>
            </a:r>
            <a:endParaRPr sz="770">
              <a:latin typeface="Arial"/>
              <a:cs typeface="Arial"/>
            </a:endParaRPr>
          </a:p>
        </p:txBody>
      </p:sp>
      <p:sp>
        <p:nvSpPr>
          <p:cNvPr id="71" name="object 80"/>
          <p:cNvSpPr>
            <a:spLocks noChangeAspect="1"/>
          </p:cNvSpPr>
          <p:nvPr/>
        </p:nvSpPr>
        <p:spPr>
          <a:xfrm>
            <a:off x="2712965" y="5695911"/>
            <a:ext cx="1169910" cy="560136"/>
          </a:xfrm>
          <a:custGeom>
            <a:avLst/>
            <a:gdLst/>
            <a:ahLst/>
            <a:cxnLst/>
            <a:rect l="l" t="t" r="r" b="b"/>
            <a:pathLst>
              <a:path w="1381760" h="648334">
                <a:moveTo>
                  <a:pt x="0" y="648220"/>
                </a:moveTo>
                <a:lnTo>
                  <a:pt x="1381340" y="648220"/>
                </a:lnTo>
                <a:lnTo>
                  <a:pt x="1381340" y="0"/>
                </a:lnTo>
                <a:lnTo>
                  <a:pt x="0" y="0"/>
                </a:lnTo>
                <a:lnTo>
                  <a:pt x="0" y="648220"/>
                </a:lnTo>
                <a:close/>
              </a:path>
            </a:pathLst>
          </a:custGeom>
          <a:ln w="9525">
            <a:solidFill>
              <a:srgbClr val="231F20"/>
            </a:solidFill>
          </a:ln>
        </p:spPr>
        <p:txBody>
          <a:bodyPr wrap="square" lIns="0" tIns="0" rIns="0" bIns="0" rtlCol="0"/>
          <a:lstStyle/>
          <a:p>
            <a:endParaRPr sz="1350"/>
          </a:p>
        </p:txBody>
      </p:sp>
      <p:sp>
        <p:nvSpPr>
          <p:cNvPr id="72" name="object 81"/>
          <p:cNvSpPr>
            <a:spLocks noChangeAspect="1"/>
          </p:cNvSpPr>
          <p:nvPr/>
        </p:nvSpPr>
        <p:spPr>
          <a:xfrm>
            <a:off x="3545361" y="5660483"/>
            <a:ext cx="105378" cy="62542"/>
          </a:xfrm>
          <a:custGeom>
            <a:avLst/>
            <a:gdLst/>
            <a:ahLst/>
            <a:cxnLst/>
            <a:rect l="l" t="t" r="r" b="b"/>
            <a:pathLst>
              <a:path w="124460" h="72389">
                <a:moveTo>
                  <a:pt x="62217" y="0"/>
                </a:moveTo>
                <a:lnTo>
                  <a:pt x="0" y="69202"/>
                </a:lnTo>
                <a:lnTo>
                  <a:pt x="124421" y="72389"/>
                </a:lnTo>
                <a:lnTo>
                  <a:pt x="62217" y="0"/>
                </a:lnTo>
                <a:close/>
              </a:path>
            </a:pathLst>
          </a:custGeom>
          <a:solidFill>
            <a:srgbClr val="FFFFFF"/>
          </a:solidFill>
        </p:spPr>
        <p:txBody>
          <a:bodyPr wrap="square" lIns="0" tIns="0" rIns="0" bIns="0" rtlCol="0"/>
          <a:lstStyle/>
          <a:p>
            <a:endParaRPr sz="1350"/>
          </a:p>
        </p:txBody>
      </p:sp>
      <p:sp>
        <p:nvSpPr>
          <p:cNvPr id="73" name="object 82"/>
          <p:cNvSpPr>
            <a:spLocks noChangeAspect="1"/>
          </p:cNvSpPr>
          <p:nvPr/>
        </p:nvSpPr>
        <p:spPr>
          <a:xfrm>
            <a:off x="3545361" y="5660483"/>
            <a:ext cx="105378" cy="62542"/>
          </a:xfrm>
          <a:custGeom>
            <a:avLst/>
            <a:gdLst/>
            <a:ahLst/>
            <a:cxnLst/>
            <a:rect l="l" t="t" r="r" b="b"/>
            <a:pathLst>
              <a:path w="124460" h="72389">
                <a:moveTo>
                  <a:pt x="124421" y="72389"/>
                </a:moveTo>
                <a:lnTo>
                  <a:pt x="62217" y="0"/>
                </a:lnTo>
                <a:lnTo>
                  <a:pt x="0" y="69202"/>
                </a:lnTo>
              </a:path>
            </a:pathLst>
          </a:custGeom>
          <a:ln w="9524">
            <a:solidFill>
              <a:srgbClr val="231F20"/>
            </a:solidFill>
          </a:ln>
        </p:spPr>
        <p:txBody>
          <a:bodyPr wrap="square" lIns="0" tIns="0" rIns="0" bIns="0" rtlCol="0"/>
          <a:lstStyle/>
          <a:p>
            <a:endParaRPr sz="1350"/>
          </a:p>
        </p:txBody>
      </p:sp>
      <p:sp>
        <p:nvSpPr>
          <p:cNvPr id="74" name="object 83"/>
          <p:cNvSpPr>
            <a:spLocks noChangeAspect="1"/>
          </p:cNvSpPr>
          <p:nvPr/>
        </p:nvSpPr>
        <p:spPr>
          <a:xfrm>
            <a:off x="8141985" y="2723680"/>
            <a:ext cx="653773" cy="449864"/>
          </a:xfrm>
          <a:custGeom>
            <a:avLst/>
            <a:gdLst/>
            <a:ahLst/>
            <a:cxnLst/>
            <a:rect l="l" t="t" r="r" b="b"/>
            <a:pathLst>
              <a:path w="772159" h="520700">
                <a:moveTo>
                  <a:pt x="0" y="520585"/>
                </a:moveTo>
                <a:lnTo>
                  <a:pt x="772058" y="520585"/>
                </a:lnTo>
                <a:lnTo>
                  <a:pt x="772058" y="0"/>
                </a:lnTo>
                <a:lnTo>
                  <a:pt x="0" y="0"/>
                </a:lnTo>
                <a:lnTo>
                  <a:pt x="0" y="520585"/>
                </a:lnTo>
                <a:close/>
              </a:path>
            </a:pathLst>
          </a:custGeom>
          <a:solidFill>
            <a:srgbClr val="C5C9CE"/>
          </a:solidFill>
        </p:spPr>
        <p:txBody>
          <a:bodyPr wrap="square" lIns="0" tIns="0" rIns="0" bIns="0" rtlCol="0"/>
          <a:lstStyle/>
          <a:p>
            <a:endParaRPr sz="1350"/>
          </a:p>
        </p:txBody>
      </p:sp>
      <p:sp>
        <p:nvSpPr>
          <p:cNvPr id="75" name="object 85"/>
          <p:cNvSpPr>
            <a:spLocks noChangeAspect="1"/>
          </p:cNvSpPr>
          <p:nvPr/>
        </p:nvSpPr>
        <p:spPr>
          <a:xfrm>
            <a:off x="8134197" y="2760338"/>
            <a:ext cx="625279" cy="441635"/>
          </a:xfrm>
          <a:custGeom>
            <a:avLst/>
            <a:gdLst/>
            <a:ahLst/>
            <a:cxnLst/>
            <a:rect l="l" t="t" r="r" b="b"/>
            <a:pathLst>
              <a:path w="738504" h="511175">
                <a:moveTo>
                  <a:pt x="0" y="511060"/>
                </a:moveTo>
                <a:lnTo>
                  <a:pt x="738301" y="511060"/>
                </a:lnTo>
                <a:lnTo>
                  <a:pt x="738301"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76" name="object 87"/>
          <p:cNvSpPr>
            <a:spLocks noChangeAspect="1"/>
          </p:cNvSpPr>
          <p:nvPr/>
        </p:nvSpPr>
        <p:spPr>
          <a:xfrm>
            <a:off x="8592456" y="3168764"/>
            <a:ext cx="105378" cy="63091"/>
          </a:xfrm>
          <a:custGeom>
            <a:avLst/>
            <a:gdLst/>
            <a:ahLst/>
            <a:cxnLst/>
            <a:rect l="l" t="t" r="r" b="b"/>
            <a:pathLst>
              <a:path w="124459" h="73025">
                <a:moveTo>
                  <a:pt x="124421" y="0"/>
                </a:moveTo>
                <a:lnTo>
                  <a:pt x="62217" y="72402"/>
                </a:lnTo>
                <a:lnTo>
                  <a:pt x="0" y="3187"/>
                </a:lnTo>
              </a:path>
            </a:pathLst>
          </a:custGeom>
          <a:solidFill>
            <a:schemeClr val="bg1"/>
          </a:solidFill>
          <a:ln w="9525">
            <a:solidFill>
              <a:srgbClr val="231F20"/>
            </a:solidFill>
          </a:ln>
        </p:spPr>
        <p:txBody>
          <a:bodyPr wrap="square" lIns="0" tIns="0" rIns="0" bIns="0" rtlCol="0"/>
          <a:lstStyle/>
          <a:p>
            <a:endParaRPr sz="1350"/>
          </a:p>
        </p:txBody>
      </p:sp>
      <p:sp>
        <p:nvSpPr>
          <p:cNvPr id="77" name="object 88"/>
          <p:cNvSpPr/>
          <p:nvPr/>
        </p:nvSpPr>
        <p:spPr>
          <a:xfrm>
            <a:off x="1759942" y="162661"/>
            <a:ext cx="4380558" cy="421439"/>
          </a:xfrm>
          <a:custGeom>
            <a:avLst/>
            <a:gdLst/>
            <a:ahLst/>
            <a:cxnLst/>
            <a:rect l="l" t="t" r="r" b="b"/>
            <a:pathLst>
              <a:path w="4399280" h="432434">
                <a:moveTo>
                  <a:pt x="0" y="432003"/>
                </a:moveTo>
                <a:lnTo>
                  <a:pt x="4399153" y="432003"/>
                </a:lnTo>
                <a:lnTo>
                  <a:pt x="4399153" y="0"/>
                </a:lnTo>
                <a:lnTo>
                  <a:pt x="0" y="0"/>
                </a:lnTo>
                <a:lnTo>
                  <a:pt x="0" y="432003"/>
                </a:lnTo>
                <a:close/>
              </a:path>
            </a:pathLst>
          </a:custGeom>
          <a:solidFill>
            <a:srgbClr val="FFECB2"/>
          </a:solidFill>
        </p:spPr>
        <p:txBody>
          <a:bodyPr wrap="square" lIns="0" tIns="0" rIns="0" bIns="0" rtlCol="0"/>
          <a:lstStyle/>
          <a:p>
            <a:endParaRPr sz="1350"/>
          </a:p>
        </p:txBody>
      </p:sp>
      <p:sp>
        <p:nvSpPr>
          <p:cNvPr id="78" name="object 89"/>
          <p:cNvSpPr txBox="1"/>
          <p:nvPr/>
        </p:nvSpPr>
        <p:spPr>
          <a:xfrm>
            <a:off x="83051" y="162662"/>
            <a:ext cx="1676891" cy="424730"/>
          </a:xfrm>
          <a:prstGeom prst="rect">
            <a:avLst/>
          </a:prstGeom>
          <a:solidFill>
            <a:srgbClr val="FFFFFF"/>
          </a:solidFill>
        </p:spPr>
        <p:txBody>
          <a:bodyPr vert="horz" wrap="square" lIns="0" tIns="49962" rIns="0" bIns="0" rtlCol="0">
            <a:noAutofit/>
          </a:bodyPr>
          <a:lstStyle/>
          <a:p>
            <a:pPr marL="139562" marR="360037">
              <a:spcBef>
                <a:spcPts val="393"/>
              </a:spcBef>
            </a:pPr>
            <a:r>
              <a:rPr sz="1000" b="1">
                <a:solidFill>
                  <a:srgbClr val="231F20"/>
                </a:solidFill>
                <a:latin typeface="Verdana" charset="0"/>
                <a:ea typeface="Verdana" charset="0"/>
                <a:cs typeface="Verdana" charset="0"/>
              </a:rPr>
              <a:t>A </a:t>
            </a:r>
            <a:r>
              <a:rPr sz="1000" b="1" spc="-4">
                <a:solidFill>
                  <a:srgbClr val="231F20"/>
                </a:solidFill>
                <a:latin typeface="Verdana" charset="0"/>
                <a:ea typeface="Verdana" charset="0"/>
                <a:cs typeface="Verdana" charset="0"/>
              </a:rPr>
              <a:t>monthly</a:t>
            </a:r>
            <a:r>
              <a:rPr sz="1000" b="1" spc="-111">
                <a:solidFill>
                  <a:srgbClr val="231F20"/>
                </a:solidFill>
                <a:latin typeface="Verdana" charset="0"/>
                <a:ea typeface="Verdana" charset="0"/>
                <a:cs typeface="Verdana" charset="0"/>
              </a:rPr>
              <a:t> </a:t>
            </a:r>
            <a:r>
              <a:rPr sz="1000" b="1" spc="-4">
                <a:solidFill>
                  <a:srgbClr val="231F20"/>
                </a:solidFill>
                <a:latin typeface="Verdana" charset="0"/>
                <a:ea typeface="Verdana" charset="0"/>
                <a:cs typeface="Verdana" charset="0"/>
              </a:rPr>
              <a:t>food  cycle for</a:t>
            </a:r>
            <a:r>
              <a:rPr sz="1000" b="1" spc="-73">
                <a:solidFill>
                  <a:srgbClr val="231F20"/>
                </a:solidFill>
                <a:latin typeface="Verdana" charset="0"/>
                <a:ea typeface="Verdana" charset="0"/>
                <a:cs typeface="Verdana" charset="0"/>
              </a:rPr>
              <a:t> </a:t>
            </a:r>
            <a:r>
              <a:rPr sz="1000" b="1" spc="-17">
                <a:solidFill>
                  <a:srgbClr val="231F20"/>
                </a:solidFill>
                <a:latin typeface="Verdana" charset="0"/>
                <a:ea typeface="Verdana" charset="0"/>
                <a:cs typeface="Verdana" charset="0"/>
              </a:rPr>
              <a:t>Terry</a:t>
            </a:r>
            <a:endParaRPr sz="1000">
              <a:latin typeface="Verdana" charset="0"/>
              <a:ea typeface="Verdana" charset="0"/>
              <a:cs typeface="Verdana" charset="0"/>
            </a:endParaRPr>
          </a:p>
        </p:txBody>
      </p:sp>
      <p:sp>
        <p:nvSpPr>
          <p:cNvPr id="79" name="object 90"/>
          <p:cNvSpPr txBox="1"/>
          <p:nvPr/>
        </p:nvSpPr>
        <p:spPr>
          <a:xfrm>
            <a:off x="1781327" y="281272"/>
            <a:ext cx="1242255" cy="134078"/>
          </a:xfrm>
          <a:prstGeom prst="rect">
            <a:avLst/>
          </a:prstGeom>
        </p:spPr>
        <p:txBody>
          <a:bodyPr vert="horz" wrap="square" lIns="0" tIns="10861" rIns="0" bIns="0" rtlCol="0">
            <a:spAutoFit/>
          </a:bodyPr>
          <a:lstStyle/>
          <a:p>
            <a:pPr marL="546845">
              <a:spcBef>
                <a:spcPts val="86"/>
              </a:spcBef>
            </a:pPr>
            <a:r>
              <a:rPr sz="800" b="1" spc="-4">
                <a:solidFill>
                  <a:srgbClr val="231F20"/>
                </a:solidFill>
                <a:latin typeface="Verdana" charset="0"/>
                <a:ea typeface="Verdana" charset="0"/>
                <a:cs typeface="Verdana" charset="0"/>
              </a:rPr>
              <a:t>Homeless</a:t>
            </a:r>
            <a:endParaRPr sz="800">
              <a:latin typeface="Verdana" charset="0"/>
              <a:ea typeface="Verdana" charset="0"/>
              <a:cs typeface="Verdana" charset="0"/>
            </a:endParaRPr>
          </a:p>
        </p:txBody>
      </p:sp>
      <p:sp>
        <p:nvSpPr>
          <p:cNvPr id="80" name="object 91"/>
          <p:cNvSpPr txBox="1"/>
          <p:nvPr/>
        </p:nvSpPr>
        <p:spPr>
          <a:xfrm>
            <a:off x="3018751" y="281272"/>
            <a:ext cx="1501032" cy="134078"/>
          </a:xfrm>
          <a:prstGeom prst="rect">
            <a:avLst/>
          </a:prstGeom>
        </p:spPr>
        <p:txBody>
          <a:bodyPr vert="horz" wrap="square" lIns="0" tIns="10861" rIns="0" bIns="0" rtlCol="0">
            <a:spAutoFit/>
          </a:bodyPr>
          <a:lstStyle/>
          <a:p>
            <a:pPr marL="423575">
              <a:spcBef>
                <a:spcPts val="86"/>
              </a:spcBef>
            </a:pPr>
            <a:r>
              <a:rPr sz="800" b="1">
                <a:solidFill>
                  <a:srgbClr val="231F20"/>
                </a:solidFill>
                <a:latin typeface="Verdana" charset="0"/>
                <a:ea typeface="Verdana" charset="0"/>
                <a:cs typeface="Verdana" charset="0"/>
              </a:rPr>
              <a:t>Eligible </a:t>
            </a:r>
            <a:r>
              <a:rPr sz="800" b="1" spc="-4">
                <a:solidFill>
                  <a:srgbClr val="231F20"/>
                </a:solidFill>
                <a:latin typeface="Verdana" charset="0"/>
                <a:ea typeface="Verdana" charset="0"/>
                <a:cs typeface="Verdana" charset="0"/>
              </a:rPr>
              <a:t>for</a:t>
            </a:r>
            <a:r>
              <a:rPr sz="800" b="1" spc="-81">
                <a:solidFill>
                  <a:srgbClr val="231F20"/>
                </a:solidFill>
                <a:latin typeface="Verdana" charset="0"/>
                <a:ea typeface="Verdana" charset="0"/>
                <a:cs typeface="Verdana" charset="0"/>
              </a:rPr>
              <a:t> </a:t>
            </a:r>
            <a:r>
              <a:rPr sz="800" b="1">
                <a:solidFill>
                  <a:srgbClr val="231F20"/>
                </a:solidFill>
                <a:latin typeface="Verdana" charset="0"/>
                <a:ea typeface="Verdana" charset="0"/>
                <a:cs typeface="Verdana" charset="0"/>
              </a:rPr>
              <a:t>SNAP</a:t>
            </a:r>
            <a:endParaRPr sz="800">
              <a:latin typeface="Verdana" charset="0"/>
              <a:ea typeface="Verdana" charset="0"/>
              <a:cs typeface="Verdana" charset="0"/>
            </a:endParaRPr>
          </a:p>
        </p:txBody>
      </p:sp>
      <p:sp>
        <p:nvSpPr>
          <p:cNvPr id="81" name="object 92"/>
          <p:cNvSpPr txBox="1"/>
          <p:nvPr/>
        </p:nvSpPr>
        <p:spPr>
          <a:xfrm>
            <a:off x="4563195" y="247539"/>
            <a:ext cx="1745269" cy="257188"/>
          </a:xfrm>
          <a:prstGeom prst="rect">
            <a:avLst/>
          </a:prstGeom>
        </p:spPr>
        <p:txBody>
          <a:bodyPr vert="horz" wrap="square" lIns="0" tIns="10861" rIns="0" bIns="0" rtlCol="0">
            <a:spAutoFit/>
          </a:bodyPr>
          <a:lstStyle/>
          <a:p>
            <a:pPr marL="417601" marR="128158">
              <a:spcBef>
                <a:spcPts val="86"/>
              </a:spcBef>
            </a:pPr>
            <a:r>
              <a:rPr sz="800" b="1" spc="-4">
                <a:solidFill>
                  <a:srgbClr val="231F20"/>
                </a:solidFill>
                <a:latin typeface="Verdana" charset="0"/>
                <a:ea typeface="Verdana" charset="0"/>
                <a:cs typeface="Verdana" charset="0"/>
              </a:rPr>
              <a:t>Has mental</a:t>
            </a:r>
            <a:r>
              <a:rPr sz="800" b="1" spc="-73">
                <a:solidFill>
                  <a:srgbClr val="231F20"/>
                </a:solidFill>
                <a:latin typeface="Verdana" charset="0"/>
                <a:ea typeface="Verdana" charset="0"/>
                <a:cs typeface="Verdana" charset="0"/>
              </a:rPr>
              <a:t> </a:t>
            </a:r>
            <a:r>
              <a:rPr sz="800" b="1">
                <a:solidFill>
                  <a:srgbClr val="231F20"/>
                </a:solidFill>
                <a:latin typeface="Verdana" charset="0"/>
                <a:ea typeface="Verdana" charset="0"/>
                <a:cs typeface="Verdana" charset="0"/>
              </a:rPr>
              <a:t>health  </a:t>
            </a:r>
            <a:r>
              <a:rPr sz="800" b="1" spc="-4">
                <a:solidFill>
                  <a:srgbClr val="231F20"/>
                </a:solidFill>
                <a:latin typeface="Verdana" charset="0"/>
                <a:ea typeface="Verdana" charset="0"/>
                <a:cs typeface="Verdana" charset="0"/>
              </a:rPr>
              <a:t>challenges</a:t>
            </a:r>
            <a:endParaRPr sz="800">
              <a:latin typeface="Verdana" charset="0"/>
              <a:ea typeface="Verdana" charset="0"/>
              <a:cs typeface="Verdana" charset="0"/>
            </a:endParaRPr>
          </a:p>
        </p:txBody>
      </p:sp>
      <p:sp>
        <p:nvSpPr>
          <p:cNvPr id="82" name="object 93"/>
          <p:cNvSpPr/>
          <p:nvPr/>
        </p:nvSpPr>
        <p:spPr>
          <a:xfrm>
            <a:off x="2975623" y="157232"/>
            <a:ext cx="0" cy="528747"/>
          </a:xfrm>
          <a:custGeom>
            <a:avLst/>
            <a:gdLst/>
            <a:ahLst/>
            <a:cxnLst/>
            <a:rect l="l" t="t" r="r" b="b"/>
            <a:pathLst>
              <a:path h="445134">
                <a:moveTo>
                  <a:pt x="0" y="0"/>
                </a:moveTo>
                <a:lnTo>
                  <a:pt x="0" y="444703"/>
                </a:lnTo>
              </a:path>
            </a:pathLst>
          </a:custGeom>
          <a:ln w="25400">
            <a:solidFill>
              <a:srgbClr val="FFC100"/>
            </a:solidFill>
          </a:ln>
        </p:spPr>
        <p:txBody>
          <a:bodyPr wrap="square" lIns="0" tIns="0" rIns="0" bIns="0" rtlCol="0"/>
          <a:lstStyle/>
          <a:p>
            <a:endParaRPr sz="1350"/>
          </a:p>
        </p:txBody>
      </p:sp>
      <p:sp>
        <p:nvSpPr>
          <p:cNvPr id="83" name="object 94"/>
          <p:cNvSpPr/>
          <p:nvPr/>
        </p:nvSpPr>
        <p:spPr>
          <a:xfrm>
            <a:off x="1769722" y="157232"/>
            <a:ext cx="0" cy="528747"/>
          </a:xfrm>
          <a:custGeom>
            <a:avLst/>
            <a:gdLst/>
            <a:ahLst/>
            <a:cxnLst/>
            <a:rect l="l" t="t" r="r" b="b"/>
            <a:pathLst>
              <a:path h="445134">
                <a:moveTo>
                  <a:pt x="0" y="0"/>
                </a:moveTo>
                <a:lnTo>
                  <a:pt x="0" y="444703"/>
                </a:lnTo>
              </a:path>
            </a:pathLst>
          </a:custGeom>
          <a:ln w="25400">
            <a:solidFill>
              <a:srgbClr val="FFC100"/>
            </a:solidFill>
          </a:ln>
        </p:spPr>
        <p:txBody>
          <a:bodyPr wrap="square" lIns="0" tIns="0" rIns="0" bIns="0" rtlCol="0"/>
          <a:lstStyle/>
          <a:p>
            <a:endParaRPr sz="1350"/>
          </a:p>
        </p:txBody>
      </p:sp>
      <p:sp>
        <p:nvSpPr>
          <p:cNvPr id="84" name="object 95"/>
          <p:cNvSpPr/>
          <p:nvPr/>
        </p:nvSpPr>
        <p:spPr>
          <a:xfrm>
            <a:off x="4505400" y="157232"/>
            <a:ext cx="0" cy="528747"/>
          </a:xfrm>
          <a:custGeom>
            <a:avLst/>
            <a:gdLst/>
            <a:ahLst/>
            <a:cxnLst/>
            <a:rect l="l" t="t" r="r" b="b"/>
            <a:pathLst>
              <a:path h="445134">
                <a:moveTo>
                  <a:pt x="0" y="0"/>
                </a:moveTo>
                <a:lnTo>
                  <a:pt x="0" y="444703"/>
                </a:lnTo>
              </a:path>
            </a:pathLst>
          </a:custGeom>
          <a:ln w="25400">
            <a:solidFill>
              <a:srgbClr val="FFC100"/>
            </a:solidFill>
          </a:ln>
        </p:spPr>
        <p:txBody>
          <a:bodyPr wrap="square" lIns="0" tIns="0" rIns="0" bIns="0" rtlCol="0"/>
          <a:lstStyle/>
          <a:p>
            <a:endParaRPr sz="1350"/>
          </a:p>
        </p:txBody>
      </p:sp>
      <p:sp>
        <p:nvSpPr>
          <p:cNvPr id="85" name="object 96"/>
          <p:cNvSpPr/>
          <p:nvPr/>
        </p:nvSpPr>
        <p:spPr>
          <a:xfrm>
            <a:off x="1889595" y="241282"/>
            <a:ext cx="53764" cy="57023"/>
          </a:xfrm>
          <a:custGeom>
            <a:avLst/>
            <a:gdLst/>
            <a:ahLst/>
            <a:cxnLst/>
            <a:rect l="l" t="t" r="r" b="b"/>
            <a:pathLst>
              <a:path w="62864" h="66675">
                <a:moveTo>
                  <a:pt x="34262" y="0"/>
                </a:moveTo>
                <a:lnTo>
                  <a:pt x="26375" y="0"/>
                </a:lnTo>
                <a:lnTo>
                  <a:pt x="20685" y="1752"/>
                </a:lnTo>
                <a:lnTo>
                  <a:pt x="16317" y="4381"/>
                </a:lnTo>
                <a:lnTo>
                  <a:pt x="8874" y="8762"/>
                </a:lnTo>
                <a:lnTo>
                  <a:pt x="3185" y="16205"/>
                </a:lnTo>
                <a:lnTo>
                  <a:pt x="988" y="24510"/>
                </a:lnTo>
                <a:lnTo>
                  <a:pt x="0" y="30873"/>
                </a:lnTo>
                <a:lnTo>
                  <a:pt x="283" y="37317"/>
                </a:lnTo>
                <a:lnTo>
                  <a:pt x="27696" y="66535"/>
                </a:lnTo>
                <a:lnTo>
                  <a:pt x="39075" y="66535"/>
                </a:lnTo>
                <a:lnTo>
                  <a:pt x="59725" y="53835"/>
                </a:lnTo>
                <a:lnTo>
                  <a:pt x="32509" y="53835"/>
                </a:lnTo>
                <a:lnTo>
                  <a:pt x="28572" y="52971"/>
                </a:lnTo>
                <a:lnTo>
                  <a:pt x="13243" y="33705"/>
                </a:lnTo>
                <a:lnTo>
                  <a:pt x="14564" y="28892"/>
                </a:lnTo>
                <a:lnTo>
                  <a:pt x="15440" y="24510"/>
                </a:lnTo>
                <a:lnTo>
                  <a:pt x="18069" y="21018"/>
                </a:lnTo>
                <a:lnTo>
                  <a:pt x="21562" y="18389"/>
                </a:lnTo>
                <a:lnTo>
                  <a:pt x="34174" y="18389"/>
                </a:lnTo>
                <a:lnTo>
                  <a:pt x="34694" y="16205"/>
                </a:lnTo>
                <a:lnTo>
                  <a:pt x="37754" y="10515"/>
                </a:lnTo>
                <a:lnTo>
                  <a:pt x="39075" y="8318"/>
                </a:lnTo>
                <a:lnTo>
                  <a:pt x="39075" y="5702"/>
                </a:lnTo>
                <a:lnTo>
                  <a:pt x="36446" y="1320"/>
                </a:lnTo>
                <a:lnTo>
                  <a:pt x="34262" y="0"/>
                </a:lnTo>
                <a:close/>
              </a:path>
              <a:path w="62864" h="66675">
                <a:moveTo>
                  <a:pt x="34174" y="18389"/>
                </a:moveTo>
                <a:lnTo>
                  <a:pt x="21562" y="18389"/>
                </a:lnTo>
                <a:lnTo>
                  <a:pt x="20685" y="25387"/>
                </a:lnTo>
                <a:lnTo>
                  <a:pt x="40828" y="52095"/>
                </a:lnTo>
                <a:lnTo>
                  <a:pt x="36891" y="53835"/>
                </a:lnTo>
                <a:lnTo>
                  <a:pt x="59725" y="53835"/>
                </a:lnTo>
                <a:lnTo>
                  <a:pt x="61389" y="50774"/>
                </a:lnTo>
                <a:lnTo>
                  <a:pt x="62710" y="48590"/>
                </a:lnTo>
                <a:lnTo>
                  <a:pt x="62710" y="45961"/>
                </a:lnTo>
                <a:lnTo>
                  <a:pt x="60081" y="41579"/>
                </a:lnTo>
                <a:lnTo>
                  <a:pt x="58639" y="40716"/>
                </a:lnTo>
                <a:lnTo>
                  <a:pt x="48702" y="40716"/>
                </a:lnTo>
                <a:lnTo>
                  <a:pt x="40383" y="38519"/>
                </a:lnTo>
                <a:lnTo>
                  <a:pt x="32509" y="25387"/>
                </a:lnTo>
                <a:lnTo>
                  <a:pt x="34174" y="18389"/>
                </a:lnTo>
                <a:close/>
              </a:path>
              <a:path w="62864" h="66675">
                <a:moveTo>
                  <a:pt x="57896" y="40271"/>
                </a:moveTo>
                <a:lnTo>
                  <a:pt x="55268" y="40271"/>
                </a:lnTo>
                <a:lnTo>
                  <a:pt x="48702" y="40716"/>
                </a:lnTo>
                <a:lnTo>
                  <a:pt x="58639" y="40716"/>
                </a:lnTo>
                <a:lnTo>
                  <a:pt x="57896" y="40271"/>
                </a:lnTo>
                <a:close/>
              </a:path>
            </a:pathLst>
          </a:custGeom>
          <a:solidFill>
            <a:srgbClr val="231F20"/>
          </a:solidFill>
        </p:spPr>
        <p:txBody>
          <a:bodyPr wrap="square" lIns="0" tIns="0" rIns="0" bIns="0" rtlCol="0"/>
          <a:lstStyle/>
          <a:p>
            <a:endParaRPr sz="1350"/>
          </a:p>
        </p:txBody>
      </p:sp>
      <p:sp>
        <p:nvSpPr>
          <p:cNvPr id="86" name="object 97"/>
          <p:cNvSpPr>
            <a:spLocks noChangeAspect="1"/>
          </p:cNvSpPr>
          <p:nvPr/>
        </p:nvSpPr>
        <p:spPr>
          <a:xfrm>
            <a:off x="5294076" y="5244332"/>
            <a:ext cx="152691" cy="155807"/>
          </a:xfrm>
          <a:custGeom>
            <a:avLst/>
            <a:gdLst/>
            <a:ahLst/>
            <a:cxnLst/>
            <a:rect l="l" t="t" r="r" b="b"/>
            <a:pathLst>
              <a:path w="180340" h="180339">
                <a:moveTo>
                  <a:pt x="90004" y="0"/>
                </a:moveTo>
                <a:lnTo>
                  <a:pt x="54971" y="7072"/>
                </a:lnTo>
                <a:lnTo>
                  <a:pt x="26362" y="26360"/>
                </a:lnTo>
                <a:lnTo>
                  <a:pt x="7073" y="54965"/>
                </a:lnTo>
                <a:lnTo>
                  <a:pt x="0" y="89992"/>
                </a:lnTo>
                <a:lnTo>
                  <a:pt x="7073" y="125025"/>
                </a:lnTo>
                <a:lnTo>
                  <a:pt x="26362" y="153635"/>
                </a:lnTo>
                <a:lnTo>
                  <a:pt x="54971" y="172923"/>
                </a:lnTo>
                <a:lnTo>
                  <a:pt x="90004" y="179997"/>
                </a:lnTo>
                <a:lnTo>
                  <a:pt x="125038" y="172923"/>
                </a:lnTo>
                <a:lnTo>
                  <a:pt x="153647" y="153635"/>
                </a:lnTo>
                <a:lnTo>
                  <a:pt x="172936" y="125025"/>
                </a:lnTo>
                <a:lnTo>
                  <a:pt x="180009" y="89992"/>
                </a:lnTo>
                <a:lnTo>
                  <a:pt x="172936" y="54965"/>
                </a:lnTo>
                <a:lnTo>
                  <a:pt x="153647" y="26360"/>
                </a:lnTo>
                <a:lnTo>
                  <a:pt x="125038" y="7072"/>
                </a:lnTo>
                <a:lnTo>
                  <a:pt x="90004" y="0"/>
                </a:lnTo>
                <a:close/>
              </a:path>
            </a:pathLst>
          </a:custGeom>
          <a:solidFill>
            <a:srgbClr val="FFFFFF"/>
          </a:solidFill>
        </p:spPr>
        <p:txBody>
          <a:bodyPr wrap="square" lIns="0" tIns="0" rIns="0" bIns="0" rtlCol="0"/>
          <a:lstStyle/>
          <a:p>
            <a:endParaRPr sz="1350"/>
          </a:p>
        </p:txBody>
      </p:sp>
      <p:sp>
        <p:nvSpPr>
          <p:cNvPr id="87" name="object 98"/>
          <p:cNvSpPr txBox="1">
            <a:spLocks noChangeAspect="1"/>
          </p:cNvSpPr>
          <p:nvPr/>
        </p:nvSpPr>
        <p:spPr>
          <a:xfrm>
            <a:off x="186768"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22</a:t>
            </a:r>
            <a:endParaRPr sz="770">
              <a:latin typeface="Arial"/>
              <a:cs typeface="Arial"/>
            </a:endParaRPr>
          </a:p>
        </p:txBody>
      </p:sp>
      <p:sp>
        <p:nvSpPr>
          <p:cNvPr id="88" name="object 99"/>
          <p:cNvSpPr txBox="1">
            <a:spLocks noChangeAspect="1"/>
          </p:cNvSpPr>
          <p:nvPr/>
        </p:nvSpPr>
        <p:spPr>
          <a:xfrm>
            <a:off x="186768"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15</a:t>
            </a:r>
            <a:endParaRPr sz="770">
              <a:latin typeface="Arial"/>
              <a:cs typeface="Arial"/>
            </a:endParaRPr>
          </a:p>
        </p:txBody>
      </p:sp>
      <p:sp>
        <p:nvSpPr>
          <p:cNvPr id="89" name="object 100"/>
          <p:cNvSpPr txBox="1">
            <a:spLocks noChangeAspect="1"/>
          </p:cNvSpPr>
          <p:nvPr/>
        </p:nvSpPr>
        <p:spPr>
          <a:xfrm>
            <a:off x="217641" y="2485587"/>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8</a:t>
            </a:r>
            <a:endParaRPr sz="770">
              <a:latin typeface="Arial"/>
              <a:cs typeface="Arial"/>
            </a:endParaRPr>
          </a:p>
        </p:txBody>
      </p:sp>
      <p:grpSp>
        <p:nvGrpSpPr>
          <p:cNvPr id="186" name="Group 185"/>
          <p:cNvGrpSpPr/>
          <p:nvPr/>
        </p:nvGrpSpPr>
        <p:grpSpPr>
          <a:xfrm>
            <a:off x="165043" y="1106978"/>
            <a:ext cx="183336" cy="187078"/>
            <a:chOff x="165043" y="1106978"/>
            <a:chExt cx="183336" cy="187078"/>
          </a:xfrm>
        </p:grpSpPr>
        <p:sp>
          <p:nvSpPr>
            <p:cNvPr id="91" name="object 3"/>
            <p:cNvSpPr>
              <a:spLocks noChangeAspect="1"/>
            </p:cNvSpPr>
            <p:nvPr/>
          </p:nvSpPr>
          <p:spPr>
            <a:xfrm>
              <a:off x="165043" y="1106978"/>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92" name="object 101"/>
            <p:cNvSpPr txBox="1">
              <a:spLocks noChangeAspect="1"/>
            </p:cNvSpPr>
            <p:nvPr/>
          </p:nvSpPr>
          <p:spPr>
            <a:xfrm>
              <a:off x="217641"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1</a:t>
              </a:r>
              <a:endParaRPr sz="770">
                <a:latin typeface="Arial"/>
                <a:cs typeface="Arial"/>
              </a:endParaRPr>
            </a:p>
          </p:txBody>
        </p:sp>
      </p:grpSp>
      <p:sp>
        <p:nvSpPr>
          <p:cNvPr id="93" name="object 102"/>
          <p:cNvSpPr>
            <a:spLocks noChangeAspect="1"/>
          </p:cNvSpPr>
          <p:nvPr/>
        </p:nvSpPr>
        <p:spPr>
          <a:xfrm>
            <a:off x="1455374"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94" name="object 103"/>
          <p:cNvSpPr txBox="1">
            <a:spLocks noChangeAspect="1"/>
          </p:cNvSpPr>
          <p:nvPr/>
        </p:nvSpPr>
        <p:spPr>
          <a:xfrm>
            <a:off x="1482514"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23</a:t>
            </a:r>
            <a:endParaRPr sz="770">
              <a:latin typeface="Arial"/>
              <a:cs typeface="Arial"/>
            </a:endParaRPr>
          </a:p>
        </p:txBody>
      </p:sp>
      <p:sp>
        <p:nvSpPr>
          <p:cNvPr id="95" name="object 104"/>
          <p:cNvSpPr>
            <a:spLocks noChangeAspect="1"/>
          </p:cNvSpPr>
          <p:nvPr/>
        </p:nvSpPr>
        <p:spPr>
          <a:xfrm>
            <a:off x="1455374"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96" name="object 105"/>
          <p:cNvSpPr>
            <a:spLocks noChangeAspect="1"/>
          </p:cNvSpPr>
          <p:nvPr/>
        </p:nvSpPr>
        <p:spPr>
          <a:xfrm>
            <a:off x="2770419"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97" name="object 106"/>
          <p:cNvSpPr txBox="1">
            <a:spLocks noChangeAspect="1"/>
          </p:cNvSpPr>
          <p:nvPr/>
        </p:nvSpPr>
        <p:spPr>
          <a:xfrm>
            <a:off x="1482514"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16</a:t>
            </a:r>
            <a:endParaRPr sz="770">
              <a:latin typeface="Arial"/>
              <a:cs typeface="Arial"/>
            </a:endParaRPr>
          </a:p>
        </p:txBody>
      </p:sp>
      <p:sp>
        <p:nvSpPr>
          <p:cNvPr id="98" name="object 107"/>
          <p:cNvSpPr>
            <a:spLocks noChangeAspect="1"/>
          </p:cNvSpPr>
          <p:nvPr/>
        </p:nvSpPr>
        <p:spPr>
          <a:xfrm>
            <a:off x="1455374"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99" name="object 108"/>
          <p:cNvSpPr txBox="1">
            <a:spLocks noChangeAspect="1"/>
          </p:cNvSpPr>
          <p:nvPr/>
        </p:nvSpPr>
        <p:spPr>
          <a:xfrm>
            <a:off x="1492623" y="2485587"/>
            <a:ext cx="1134281" cy="549576"/>
          </a:xfrm>
          <a:prstGeom prst="rect">
            <a:avLst/>
          </a:prstGeom>
        </p:spPr>
        <p:txBody>
          <a:bodyPr vert="horz" wrap="square" lIns="0" tIns="10861" rIns="0" bIns="0" rtlCol="0">
            <a:spAutoFit/>
          </a:bodyPr>
          <a:lstStyle/>
          <a:p>
            <a:pPr marL="27695">
              <a:spcBef>
                <a:spcPts val="86"/>
              </a:spcBef>
              <a:tabLst>
                <a:tab pos="213416" algn="l"/>
              </a:tabLst>
            </a:pPr>
            <a:r>
              <a:rPr sz="700" b="1">
                <a:solidFill>
                  <a:srgbClr val="231F20"/>
                </a:solidFill>
                <a:latin typeface="Verdana" charset="0"/>
                <a:ea typeface="Verdana" charset="0"/>
                <a:cs typeface="Verdana" charset="0"/>
              </a:rPr>
              <a:t>9	</a:t>
            </a:r>
            <a:r>
              <a:rPr sz="700" b="1" spc="-4">
                <a:solidFill>
                  <a:srgbClr val="FFC100"/>
                </a:solidFill>
                <a:latin typeface="Verdana" charset="0"/>
                <a:ea typeface="Verdana" charset="0"/>
                <a:cs typeface="Verdana" charset="0"/>
              </a:rPr>
              <a:t>Defeated</a:t>
            </a:r>
            <a:endParaRPr sz="700">
              <a:latin typeface="Verdana" charset="0"/>
              <a:ea typeface="Verdana" charset="0"/>
              <a:cs typeface="Verdana" charset="0"/>
            </a:endParaRPr>
          </a:p>
          <a:p>
            <a:pPr>
              <a:spcBef>
                <a:spcPts val="30"/>
              </a:spcBef>
            </a:pPr>
            <a:endParaRPr sz="700">
              <a:latin typeface="Verdana" charset="0"/>
              <a:ea typeface="Verdana" charset="0"/>
              <a:cs typeface="Verdana" charset="0"/>
            </a:endParaRPr>
          </a:p>
          <a:p>
            <a:pPr marL="10861" marR="4344"/>
            <a:r>
              <a:rPr sz="700" spc="-17">
                <a:solidFill>
                  <a:srgbClr val="231F20"/>
                </a:solidFill>
                <a:latin typeface="Verdana" charset="0"/>
                <a:ea typeface="Verdana" charset="0"/>
                <a:cs typeface="Verdana" charset="0"/>
              </a:rPr>
              <a:t>Terry’s </a:t>
            </a:r>
            <a:r>
              <a:rPr sz="700" spc="-4">
                <a:solidFill>
                  <a:srgbClr val="231F20"/>
                </a:solidFill>
                <a:latin typeface="Verdana" charset="0"/>
                <a:ea typeface="Verdana" charset="0"/>
                <a:cs typeface="Verdana" charset="0"/>
              </a:rPr>
              <a:t>bike and bag got  </a:t>
            </a:r>
            <a:r>
              <a:rPr sz="700">
                <a:solidFill>
                  <a:srgbClr val="231F20"/>
                </a:solidFill>
                <a:latin typeface="Verdana" charset="0"/>
                <a:ea typeface="Verdana" charset="0"/>
                <a:cs typeface="Verdana" charset="0"/>
              </a:rPr>
              <a:t>stolen </a:t>
            </a:r>
            <a:r>
              <a:rPr sz="700" spc="-4">
                <a:solidFill>
                  <a:srgbClr val="231F20"/>
                </a:solidFill>
                <a:latin typeface="Verdana" charset="0"/>
                <a:ea typeface="Verdana" charset="0"/>
                <a:cs typeface="Verdana" charset="0"/>
              </a:rPr>
              <a:t>overnight. His  </a:t>
            </a:r>
            <a:r>
              <a:rPr sz="700">
                <a:solidFill>
                  <a:srgbClr val="231F20"/>
                </a:solidFill>
                <a:latin typeface="Verdana" charset="0"/>
                <a:ea typeface="Verdana" charset="0"/>
                <a:cs typeface="Verdana" charset="0"/>
              </a:rPr>
              <a:t>EBT card </a:t>
            </a:r>
            <a:r>
              <a:rPr sz="700" spc="-4">
                <a:solidFill>
                  <a:srgbClr val="231F20"/>
                </a:solidFill>
                <a:latin typeface="Verdana" charset="0"/>
                <a:ea typeface="Verdana" charset="0"/>
                <a:cs typeface="Verdana" charset="0"/>
              </a:rPr>
              <a:t>was in</a:t>
            </a:r>
            <a:r>
              <a:rPr sz="700" spc="-97">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there.</a:t>
            </a:r>
            <a:endParaRPr sz="700">
              <a:latin typeface="Verdana" charset="0"/>
              <a:ea typeface="Verdana" charset="0"/>
              <a:cs typeface="Verdana" charset="0"/>
            </a:endParaRPr>
          </a:p>
        </p:txBody>
      </p:sp>
      <p:sp>
        <p:nvSpPr>
          <p:cNvPr id="100" name="object 109"/>
          <p:cNvSpPr txBox="1">
            <a:spLocks noChangeAspect="1"/>
          </p:cNvSpPr>
          <p:nvPr/>
        </p:nvSpPr>
        <p:spPr>
          <a:xfrm>
            <a:off x="2792381" y="2704644"/>
            <a:ext cx="1076167" cy="657298"/>
          </a:xfrm>
          <a:prstGeom prst="rect">
            <a:avLst/>
          </a:prstGeom>
        </p:spPr>
        <p:txBody>
          <a:bodyPr vert="horz" wrap="square" lIns="0" tIns="10861" rIns="0" bIns="0" rtlCol="0">
            <a:spAutoFit/>
          </a:bodyPr>
          <a:lstStyle/>
          <a:p>
            <a:pPr marL="10861" marR="4344">
              <a:spcBef>
                <a:spcPts val="86"/>
              </a:spcBef>
            </a:pPr>
            <a:r>
              <a:rPr sz="700" spc="-21">
                <a:solidFill>
                  <a:srgbClr val="231F20"/>
                </a:solidFill>
                <a:latin typeface="Verdana" charset="0"/>
                <a:ea typeface="Verdana" charset="0"/>
                <a:cs typeface="Verdana" charset="0"/>
              </a:rPr>
              <a:t>Terry </a:t>
            </a:r>
            <a:r>
              <a:rPr sz="700" spc="-4">
                <a:solidFill>
                  <a:srgbClr val="231F20"/>
                </a:solidFill>
                <a:latin typeface="Verdana" charset="0"/>
                <a:ea typeface="Verdana" charset="0"/>
                <a:cs typeface="Verdana" charset="0"/>
              </a:rPr>
              <a:t>is </a:t>
            </a:r>
            <a:r>
              <a:rPr sz="700">
                <a:solidFill>
                  <a:srgbClr val="231F20"/>
                </a:solidFill>
                <a:latin typeface="Verdana" charset="0"/>
                <a:ea typeface="Verdana" charset="0"/>
                <a:cs typeface="Verdana" charset="0"/>
              </a:rPr>
              <a:t>tired </a:t>
            </a:r>
            <a:r>
              <a:rPr sz="700" spc="-4">
                <a:solidFill>
                  <a:srgbClr val="231F20"/>
                </a:solidFill>
                <a:latin typeface="Verdana" charset="0"/>
                <a:ea typeface="Verdana" charset="0"/>
                <a:cs typeface="Verdana" charset="0"/>
              </a:rPr>
              <a:t>and  </a:t>
            </a:r>
            <a:r>
              <a:rPr sz="700">
                <a:solidFill>
                  <a:srgbClr val="231F20"/>
                </a:solidFill>
                <a:latin typeface="Verdana" charset="0"/>
                <a:ea typeface="Verdana" charset="0"/>
                <a:cs typeface="Verdana" charset="0"/>
              </a:rPr>
              <a:t>frustrated. </a:t>
            </a:r>
            <a:r>
              <a:rPr sz="700" spc="-4">
                <a:solidFill>
                  <a:srgbClr val="231F20"/>
                </a:solidFill>
                <a:latin typeface="Verdana" charset="0"/>
                <a:ea typeface="Verdana" charset="0"/>
                <a:cs typeface="Verdana" charset="0"/>
              </a:rPr>
              <a:t>He runs</a:t>
            </a:r>
            <a:r>
              <a:rPr sz="700" spc="-73">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into  an old </a:t>
            </a:r>
            <a:r>
              <a:rPr sz="700">
                <a:solidFill>
                  <a:srgbClr val="231F20"/>
                </a:solidFill>
                <a:latin typeface="Verdana" charset="0"/>
                <a:ea typeface="Verdana" charset="0"/>
                <a:cs typeface="Verdana" charset="0"/>
              </a:rPr>
              <a:t>vet friend </a:t>
            </a:r>
            <a:r>
              <a:rPr sz="700" spc="-4">
                <a:solidFill>
                  <a:srgbClr val="231F20"/>
                </a:solidFill>
                <a:latin typeface="Verdana" charset="0"/>
                <a:ea typeface="Verdana" charset="0"/>
                <a:cs typeface="Verdana" charset="0"/>
              </a:rPr>
              <a:t>who  offer’s him </a:t>
            </a:r>
            <a:r>
              <a:rPr sz="700">
                <a:solidFill>
                  <a:srgbClr val="231F20"/>
                </a:solidFill>
                <a:latin typeface="Verdana" charset="0"/>
                <a:ea typeface="Verdana" charset="0"/>
                <a:cs typeface="Verdana" charset="0"/>
              </a:rPr>
              <a:t>a </a:t>
            </a:r>
            <a:r>
              <a:rPr sz="700" spc="-4">
                <a:solidFill>
                  <a:srgbClr val="231F20"/>
                </a:solidFill>
                <a:latin typeface="Verdana" charset="0"/>
                <a:ea typeface="Verdana" charset="0"/>
                <a:cs typeface="Verdana" charset="0"/>
              </a:rPr>
              <a:t>bed </a:t>
            </a:r>
            <a:r>
              <a:rPr sz="700">
                <a:solidFill>
                  <a:srgbClr val="231F20"/>
                </a:solidFill>
                <a:latin typeface="Verdana" charset="0"/>
                <a:ea typeface="Verdana" charset="0"/>
                <a:cs typeface="Verdana" charset="0"/>
              </a:rPr>
              <a:t>for  the </a:t>
            </a:r>
            <a:r>
              <a:rPr sz="700" spc="-4">
                <a:solidFill>
                  <a:srgbClr val="231F20"/>
                </a:solidFill>
                <a:latin typeface="Verdana" charset="0"/>
                <a:ea typeface="Verdana" charset="0"/>
                <a:cs typeface="Verdana" charset="0"/>
              </a:rPr>
              <a:t>night. He </a:t>
            </a:r>
            <a:r>
              <a:rPr sz="700">
                <a:solidFill>
                  <a:srgbClr val="231F20"/>
                </a:solidFill>
                <a:latin typeface="Verdana" charset="0"/>
                <a:ea typeface="Verdana" charset="0"/>
                <a:cs typeface="Verdana" charset="0"/>
              </a:rPr>
              <a:t>takes </a:t>
            </a:r>
            <a:r>
              <a:rPr sz="700" spc="-4">
                <a:solidFill>
                  <a:srgbClr val="231F20"/>
                </a:solidFill>
                <a:latin typeface="Verdana" charset="0"/>
                <a:ea typeface="Verdana" charset="0"/>
                <a:cs typeface="Verdana" charset="0"/>
              </a:rPr>
              <a:t>up  </a:t>
            </a:r>
            <a:r>
              <a:rPr sz="700">
                <a:solidFill>
                  <a:srgbClr val="231F20"/>
                </a:solidFill>
                <a:latin typeface="Verdana" charset="0"/>
                <a:ea typeface="Verdana" charset="0"/>
                <a:cs typeface="Verdana" charset="0"/>
              </a:rPr>
              <a:t>this</a:t>
            </a:r>
            <a:r>
              <a:rPr sz="700" spc="-73">
                <a:solidFill>
                  <a:srgbClr val="231F20"/>
                </a:solidFill>
                <a:latin typeface="Verdana" charset="0"/>
                <a:ea typeface="Verdana" charset="0"/>
                <a:cs typeface="Verdana" charset="0"/>
              </a:rPr>
              <a:t> </a:t>
            </a:r>
            <a:r>
              <a:rPr sz="700" spc="-13">
                <a:solidFill>
                  <a:srgbClr val="231F20"/>
                </a:solidFill>
                <a:latin typeface="Verdana" charset="0"/>
                <a:ea typeface="Verdana" charset="0"/>
                <a:cs typeface="Verdana" charset="0"/>
              </a:rPr>
              <a:t>offer.</a:t>
            </a:r>
            <a:endParaRPr sz="700">
              <a:latin typeface="Verdana" charset="0"/>
              <a:ea typeface="Verdana" charset="0"/>
              <a:cs typeface="Verdana" charset="0"/>
            </a:endParaRPr>
          </a:p>
        </p:txBody>
      </p:sp>
      <p:sp>
        <p:nvSpPr>
          <p:cNvPr id="101" name="object 110"/>
          <p:cNvSpPr>
            <a:spLocks noChangeAspect="1"/>
          </p:cNvSpPr>
          <p:nvPr/>
        </p:nvSpPr>
        <p:spPr>
          <a:xfrm>
            <a:off x="2748032"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02" name="object 111"/>
          <p:cNvSpPr txBox="1">
            <a:spLocks noChangeAspect="1"/>
          </p:cNvSpPr>
          <p:nvPr/>
        </p:nvSpPr>
        <p:spPr>
          <a:xfrm>
            <a:off x="2771934"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10</a:t>
            </a:r>
            <a:endParaRPr sz="770">
              <a:latin typeface="Arial"/>
              <a:cs typeface="Arial"/>
            </a:endParaRPr>
          </a:p>
        </p:txBody>
      </p:sp>
      <p:grpSp>
        <p:nvGrpSpPr>
          <p:cNvPr id="185" name="Group 184"/>
          <p:cNvGrpSpPr/>
          <p:nvPr/>
        </p:nvGrpSpPr>
        <p:grpSpPr>
          <a:xfrm>
            <a:off x="1455374" y="1106980"/>
            <a:ext cx="183336" cy="187078"/>
            <a:chOff x="1455374" y="1106980"/>
            <a:chExt cx="183336" cy="187078"/>
          </a:xfrm>
        </p:grpSpPr>
        <p:sp>
          <p:nvSpPr>
            <p:cNvPr id="104" name="object 112"/>
            <p:cNvSpPr>
              <a:spLocks noChangeAspect="1"/>
            </p:cNvSpPr>
            <p:nvPr/>
          </p:nvSpPr>
          <p:spPr>
            <a:xfrm>
              <a:off x="1455374"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05" name="object 113"/>
            <p:cNvSpPr txBox="1">
              <a:spLocks noChangeAspect="1"/>
            </p:cNvSpPr>
            <p:nvPr/>
          </p:nvSpPr>
          <p:spPr>
            <a:xfrm>
              <a:off x="1509695"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2</a:t>
              </a:r>
              <a:endParaRPr sz="770">
                <a:latin typeface="Arial"/>
                <a:cs typeface="Arial"/>
              </a:endParaRPr>
            </a:p>
          </p:txBody>
        </p:sp>
      </p:grpSp>
      <p:sp>
        <p:nvSpPr>
          <p:cNvPr id="106" name="object 114"/>
          <p:cNvSpPr>
            <a:spLocks noChangeAspect="1"/>
          </p:cNvSpPr>
          <p:nvPr/>
        </p:nvSpPr>
        <p:spPr>
          <a:xfrm>
            <a:off x="2770419"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07" name="object 115"/>
          <p:cNvSpPr>
            <a:spLocks noChangeAspect="1"/>
          </p:cNvSpPr>
          <p:nvPr/>
        </p:nvSpPr>
        <p:spPr>
          <a:xfrm>
            <a:off x="4042251"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08" name="object 116"/>
          <p:cNvSpPr txBox="1">
            <a:spLocks noChangeAspect="1"/>
          </p:cNvSpPr>
          <p:nvPr/>
        </p:nvSpPr>
        <p:spPr>
          <a:xfrm>
            <a:off x="4069389"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25</a:t>
            </a:r>
            <a:endParaRPr sz="770">
              <a:latin typeface="Arial"/>
              <a:cs typeface="Arial"/>
            </a:endParaRPr>
          </a:p>
        </p:txBody>
      </p:sp>
      <p:sp>
        <p:nvSpPr>
          <p:cNvPr id="109" name="object 117"/>
          <p:cNvSpPr txBox="1">
            <a:spLocks noChangeAspect="1"/>
          </p:cNvSpPr>
          <p:nvPr/>
        </p:nvSpPr>
        <p:spPr>
          <a:xfrm>
            <a:off x="4069389"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18</a:t>
            </a:r>
            <a:endParaRPr sz="770">
              <a:latin typeface="Arial"/>
              <a:cs typeface="Arial"/>
            </a:endParaRPr>
          </a:p>
        </p:txBody>
      </p:sp>
      <p:sp>
        <p:nvSpPr>
          <p:cNvPr id="110" name="object 118"/>
          <p:cNvSpPr>
            <a:spLocks noChangeAspect="1"/>
          </p:cNvSpPr>
          <p:nvPr/>
        </p:nvSpPr>
        <p:spPr>
          <a:xfrm>
            <a:off x="4042251"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11" name="object 119"/>
          <p:cNvSpPr txBox="1">
            <a:spLocks noChangeAspect="1"/>
          </p:cNvSpPr>
          <p:nvPr/>
        </p:nvSpPr>
        <p:spPr>
          <a:xfrm>
            <a:off x="4069388" y="2485587"/>
            <a:ext cx="118819" cy="129461"/>
          </a:xfrm>
          <a:prstGeom prst="rect">
            <a:avLst/>
          </a:prstGeom>
        </p:spPr>
        <p:txBody>
          <a:bodyPr vert="horz" wrap="square" lIns="0" tIns="10861" rIns="0" bIns="0" rtlCol="0">
            <a:spAutoFit/>
          </a:bodyPr>
          <a:lstStyle/>
          <a:p>
            <a:pPr marL="10861">
              <a:spcBef>
                <a:spcPts val="86"/>
              </a:spcBef>
            </a:pPr>
            <a:r>
              <a:rPr sz="770" b="1" spc="-43">
                <a:solidFill>
                  <a:srgbClr val="231F20"/>
                </a:solidFill>
                <a:latin typeface="Arial"/>
                <a:cs typeface="Arial"/>
              </a:rPr>
              <a:t>11</a:t>
            </a:r>
            <a:endParaRPr sz="770">
              <a:latin typeface="Arial"/>
              <a:cs typeface="Arial"/>
            </a:endParaRPr>
          </a:p>
        </p:txBody>
      </p:sp>
      <p:sp>
        <p:nvSpPr>
          <p:cNvPr id="112" name="object 120"/>
          <p:cNvSpPr>
            <a:spLocks noChangeAspect="1"/>
          </p:cNvSpPr>
          <p:nvPr/>
        </p:nvSpPr>
        <p:spPr>
          <a:xfrm>
            <a:off x="4042251"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13" name="object 121"/>
          <p:cNvSpPr>
            <a:spLocks noChangeAspect="1"/>
          </p:cNvSpPr>
          <p:nvPr/>
        </p:nvSpPr>
        <p:spPr>
          <a:xfrm>
            <a:off x="2748032"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14" name="object 122"/>
          <p:cNvSpPr txBox="1">
            <a:spLocks noChangeAspect="1"/>
          </p:cNvSpPr>
          <p:nvPr/>
        </p:nvSpPr>
        <p:spPr>
          <a:xfrm>
            <a:off x="4096569"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4</a:t>
            </a:r>
            <a:endParaRPr sz="770">
              <a:latin typeface="Arial"/>
              <a:cs typeface="Arial"/>
            </a:endParaRPr>
          </a:p>
        </p:txBody>
      </p:sp>
      <p:sp>
        <p:nvSpPr>
          <p:cNvPr id="115" name="object 123"/>
          <p:cNvSpPr txBox="1">
            <a:spLocks noChangeAspect="1"/>
          </p:cNvSpPr>
          <p:nvPr/>
        </p:nvSpPr>
        <p:spPr>
          <a:xfrm>
            <a:off x="2802352"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3</a:t>
            </a:r>
            <a:endParaRPr sz="770">
              <a:latin typeface="Arial"/>
              <a:cs typeface="Arial"/>
            </a:endParaRPr>
          </a:p>
        </p:txBody>
      </p:sp>
      <p:sp>
        <p:nvSpPr>
          <p:cNvPr id="116" name="object 124"/>
          <p:cNvSpPr>
            <a:spLocks noChangeAspect="1"/>
          </p:cNvSpPr>
          <p:nvPr/>
        </p:nvSpPr>
        <p:spPr>
          <a:xfrm>
            <a:off x="5326494" y="5252991"/>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17" name="object 125"/>
          <p:cNvSpPr txBox="1">
            <a:spLocks noChangeAspect="1"/>
          </p:cNvSpPr>
          <p:nvPr/>
        </p:nvSpPr>
        <p:spPr>
          <a:xfrm>
            <a:off x="5353632"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26</a:t>
            </a:r>
            <a:endParaRPr sz="770">
              <a:latin typeface="Arial"/>
              <a:cs typeface="Arial"/>
            </a:endParaRPr>
          </a:p>
        </p:txBody>
      </p:sp>
      <p:sp>
        <p:nvSpPr>
          <p:cNvPr id="118" name="object 126"/>
          <p:cNvSpPr txBox="1">
            <a:spLocks noChangeAspect="1"/>
          </p:cNvSpPr>
          <p:nvPr/>
        </p:nvSpPr>
        <p:spPr>
          <a:xfrm>
            <a:off x="5353632"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19</a:t>
            </a:r>
            <a:endParaRPr sz="770">
              <a:latin typeface="Arial"/>
              <a:cs typeface="Arial"/>
            </a:endParaRPr>
          </a:p>
        </p:txBody>
      </p:sp>
      <p:sp>
        <p:nvSpPr>
          <p:cNvPr id="119" name="object 127"/>
          <p:cNvSpPr>
            <a:spLocks noChangeAspect="1"/>
          </p:cNvSpPr>
          <p:nvPr/>
        </p:nvSpPr>
        <p:spPr>
          <a:xfrm>
            <a:off x="6618298" y="3861247"/>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20" name="object 128"/>
          <p:cNvSpPr txBox="1">
            <a:spLocks noChangeAspect="1"/>
          </p:cNvSpPr>
          <p:nvPr/>
        </p:nvSpPr>
        <p:spPr>
          <a:xfrm>
            <a:off x="6645439" y="3880580"/>
            <a:ext cx="622591"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20   </a:t>
            </a:r>
            <a:r>
              <a:rPr sz="770" b="1">
                <a:solidFill>
                  <a:srgbClr val="FFC100"/>
                </a:solidFill>
                <a:latin typeface="Arial"/>
                <a:cs typeface="Arial"/>
              </a:rPr>
              <a:t>Thankful</a:t>
            </a:r>
            <a:endParaRPr sz="770">
              <a:latin typeface="Arial"/>
              <a:cs typeface="Arial"/>
            </a:endParaRPr>
          </a:p>
        </p:txBody>
      </p:sp>
      <p:sp>
        <p:nvSpPr>
          <p:cNvPr id="121" name="object 129"/>
          <p:cNvSpPr>
            <a:spLocks noChangeAspect="1"/>
          </p:cNvSpPr>
          <p:nvPr/>
        </p:nvSpPr>
        <p:spPr>
          <a:xfrm>
            <a:off x="5326494"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22" name="object 130"/>
          <p:cNvSpPr txBox="1">
            <a:spLocks noChangeAspect="1"/>
          </p:cNvSpPr>
          <p:nvPr/>
        </p:nvSpPr>
        <p:spPr>
          <a:xfrm>
            <a:off x="5353632"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12</a:t>
            </a:r>
            <a:endParaRPr sz="770">
              <a:latin typeface="Arial"/>
              <a:cs typeface="Arial"/>
            </a:endParaRPr>
          </a:p>
        </p:txBody>
      </p:sp>
      <p:sp>
        <p:nvSpPr>
          <p:cNvPr id="123" name="object 131"/>
          <p:cNvSpPr>
            <a:spLocks noChangeAspect="1"/>
          </p:cNvSpPr>
          <p:nvPr/>
        </p:nvSpPr>
        <p:spPr>
          <a:xfrm>
            <a:off x="6621868"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24" name="object 132"/>
          <p:cNvSpPr txBox="1">
            <a:spLocks noChangeAspect="1"/>
          </p:cNvSpPr>
          <p:nvPr/>
        </p:nvSpPr>
        <p:spPr>
          <a:xfrm>
            <a:off x="6649005" y="2485587"/>
            <a:ext cx="657000"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13 </a:t>
            </a:r>
            <a:r>
              <a:rPr sz="770" b="1" spc="174">
                <a:solidFill>
                  <a:srgbClr val="231F20"/>
                </a:solidFill>
                <a:latin typeface="Arial"/>
                <a:cs typeface="Arial"/>
              </a:rPr>
              <a:t> </a:t>
            </a:r>
            <a:r>
              <a:rPr sz="770" b="1" spc="-4">
                <a:solidFill>
                  <a:srgbClr val="FFC100"/>
                </a:solidFill>
                <a:latin typeface="Arial"/>
                <a:cs typeface="Arial"/>
              </a:rPr>
              <a:t>Distresed</a:t>
            </a:r>
            <a:endParaRPr sz="770">
              <a:latin typeface="Arial"/>
              <a:cs typeface="Arial"/>
            </a:endParaRPr>
          </a:p>
        </p:txBody>
      </p:sp>
      <p:sp>
        <p:nvSpPr>
          <p:cNvPr id="125" name="object 133"/>
          <p:cNvSpPr>
            <a:spLocks noChangeAspect="1"/>
          </p:cNvSpPr>
          <p:nvPr/>
        </p:nvSpPr>
        <p:spPr>
          <a:xfrm>
            <a:off x="5326494"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26" name="object 134"/>
          <p:cNvSpPr>
            <a:spLocks noChangeAspect="1"/>
          </p:cNvSpPr>
          <p:nvPr/>
        </p:nvSpPr>
        <p:spPr>
          <a:xfrm>
            <a:off x="6621868"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27" name="object 135"/>
          <p:cNvSpPr>
            <a:spLocks noChangeAspect="1"/>
          </p:cNvSpPr>
          <p:nvPr/>
        </p:nvSpPr>
        <p:spPr>
          <a:xfrm>
            <a:off x="7920894"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FFC100"/>
          </a:solidFill>
        </p:spPr>
        <p:txBody>
          <a:bodyPr wrap="square" lIns="0" tIns="0" rIns="0" bIns="0" rtlCol="0"/>
          <a:lstStyle/>
          <a:p>
            <a:endParaRPr sz="1350"/>
          </a:p>
        </p:txBody>
      </p:sp>
      <p:sp>
        <p:nvSpPr>
          <p:cNvPr id="128" name="object 136"/>
          <p:cNvSpPr txBox="1">
            <a:spLocks noChangeAspect="1"/>
          </p:cNvSpPr>
          <p:nvPr/>
        </p:nvSpPr>
        <p:spPr>
          <a:xfrm>
            <a:off x="5380813"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5</a:t>
            </a:r>
            <a:endParaRPr sz="770">
              <a:latin typeface="Arial"/>
              <a:cs typeface="Arial"/>
            </a:endParaRPr>
          </a:p>
        </p:txBody>
      </p:sp>
      <p:sp>
        <p:nvSpPr>
          <p:cNvPr id="129" name="object 137"/>
          <p:cNvSpPr txBox="1">
            <a:spLocks noChangeAspect="1"/>
          </p:cNvSpPr>
          <p:nvPr/>
        </p:nvSpPr>
        <p:spPr>
          <a:xfrm>
            <a:off x="6676187"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6</a:t>
            </a:r>
            <a:endParaRPr sz="770">
              <a:latin typeface="Arial"/>
              <a:cs typeface="Arial"/>
            </a:endParaRPr>
          </a:p>
        </p:txBody>
      </p:sp>
      <p:sp>
        <p:nvSpPr>
          <p:cNvPr id="130" name="object 138"/>
          <p:cNvSpPr txBox="1">
            <a:spLocks noChangeAspect="1"/>
          </p:cNvSpPr>
          <p:nvPr/>
        </p:nvSpPr>
        <p:spPr>
          <a:xfrm>
            <a:off x="796865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28</a:t>
            </a:r>
            <a:endParaRPr sz="770">
              <a:latin typeface="Arial"/>
              <a:cs typeface="Arial"/>
            </a:endParaRPr>
          </a:p>
        </p:txBody>
      </p:sp>
      <p:sp>
        <p:nvSpPr>
          <p:cNvPr id="131" name="object 139"/>
          <p:cNvSpPr txBox="1">
            <a:spLocks noChangeAspect="1"/>
          </p:cNvSpPr>
          <p:nvPr/>
        </p:nvSpPr>
        <p:spPr>
          <a:xfrm>
            <a:off x="7968650"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21</a:t>
            </a:r>
            <a:endParaRPr sz="770">
              <a:latin typeface="Arial"/>
              <a:cs typeface="Arial"/>
            </a:endParaRPr>
          </a:p>
        </p:txBody>
      </p:sp>
      <p:sp>
        <p:nvSpPr>
          <p:cNvPr id="132" name="object 140"/>
          <p:cNvSpPr txBox="1">
            <a:spLocks noChangeAspect="1"/>
          </p:cNvSpPr>
          <p:nvPr/>
        </p:nvSpPr>
        <p:spPr>
          <a:xfrm>
            <a:off x="7968650"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14</a:t>
            </a:r>
            <a:endParaRPr sz="770">
              <a:latin typeface="Arial"/>
              <a:cs typeface="Arial"/>
            </a:endParaRPr>
          </a:p>
        </p:txBody>
      </p:sp>
      <p:sp>
        <p:nvSpPr>
          <p:cNvPr id="133" name="object 141"/>
          <p:cNvSpPr txBox="1">
            <a:spLocks noChangeAspect="1"/>
          </p:cNvSpPr>
          <p:nvPr/>
        </p:nvSpPr>
        <p:spPr>
          <a:xfrm>
            <a:off x="7968648"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7</a:t>
            </a:r>
            <a:endParaRPr sz="770">
              <a:latin typeface="Arial"/>
              <a:cs typeface="Arial"/>
            </a:endParaRPr>
          </a:p>
        </p:txBody>
      </p:sp>
      <p:sp>
        <p:nvSpPr>
          <p:cNvPr id="134" name="object 142"/>
          <p:cNvSpPr txBox="1">
            <a:spLocks noChangeAspect="1"/>
          </p:cNvSpPr>
          <p:nvPr/>
        </p:nvSpPr>
        <p:spPr>
          <a:xfrm>
            <a:off x="667083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27</a:t>
            </a:r>
            <a:endParaRPr sz="770">
              <a:latin typeface="Arial"/>
              <a:cs typeface="Arial"/>
            </a:endParaRPr>
          </a:p>
        </p:txBody>
      </p:sp>
      <p:sp>
        <p:nvSpPr>
          <p:cNvPr id="135" name="object 143"/>
          <p:cNvSpPr txBox="1">
            <a:spLocks noChangeAspect="1"/>
          </p:cNvSpPr>
          <p:nvPr/>
        </p:nvSpPr>
        <p:spPr>
          <a:xfrm>
            <a:off x="2800187"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24</a:t>
            </a:r>
            <a:endParaRPr sz="770">
              <a:latin typeface="Arial"/>
              <a:cs typeface="Arial"/>
            </a:endParaRPr>
          </a:p>
        </p:txBody>
      </p:sp>
      <p:sp>
        <p:nvSpPr>
          <p:cNvPr id="136" name="object 144"/>
          <p:cNvSpPr txBox="1">
            <a:spLocks noChangeAspect="1"/>
          </p:cNvSpPr>
          <p:nvPr/>
        </p:nvSpPr>
        <p:spPr>
          <a:xfrm>
            <a:off x="2800187"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17</a:t>
            </a:r>
            <a:endParaRPr sz="770">
              <a:latin typeface="Arial"/>
              <a:cs typeface="Arial"/>
            </a:endParaRPr>
          </a:p>
        </p:txBody>
      </p:sp>
      <p:grpSp>
        <p:nvGrpSpPr>
          <p:cNvPr id="189" name="Group 188"/>
          <p:cNvGrpSpPr/>
          <p:nvPr/>
        </p:nvGrpSpPr>
        <p:grpSpPr>
          <a:xfrm>
            <a:off x="4660427" y="225279"/>
            <a:ext cx="208540" cy="243297"/>
            <a:chOff x="4219504" y="225279"/>
            <a:chExt cx="208540" cy="243297"/>
          </a:xfrm>
        </p:grpSpPr>
        <p:sp>
          <p:nvSpPr>
            <p:cNvPr id="137" name="object 145"/>
            <p:cNvSpPr/>
            <p:nvPr/>
          </p:nvSpPr>
          <p:spPr>
            <a:xfrm>
              <a:off x="4219504" y="225279"/>
              <a:ext cx="208540" cy="243297"/>
            </a:xfrm>
            <a:custGeom>
              <a:avLst/>
              <a:gdLst/>
              <a:ahLst/>
              <a:cxnLst/>
              <a:rect l="l" t="t" r="r" b="b"/>
              <a:pathLst>
                <a:path w="243839" h="284480">
                  <a:moveTo>
                    <a:pt x="134632" y="0"/>
                  </a:moveTo>
                  <a:lnTo>
                    <a:pt x="92972" y="8316"/>
                  </a:lnTo>
                  <a:lnTo>
                    <a:pt x="58535" y="31022"/>
                  </a:lnTo>
                  <a:lnTo>
                    <a:pt x="34836" y="64754"/>
                  </a:lnTo>
                  <a:lnTo>
                    <a:pt x="25387" y="106146"/>
                  </a:lnTo>
                  <a:lnTo>
                    <a:pt x="317" y="141427"/>
                  </a:lnTo>
                  <a:lnTo>
                    <a:pt x="0" y="146697"/>
                  </a:lnTo>
                  <a:lnTo>
                    <a:pt x="4343" y="155981"/>
                  </a:lnTo>
                  <a:lnTo>
                    <a:pt x="8978" y="158762"/>
                  </a:lnTo>
                  <a:lnTo>
                    <a:pt x="25387" y="158762"/>
                  </a:lnTo>
                  <a:lnTo>
                    <a:pt x="25387" y="184454"/>
                  </a:lnTo>
                  <a:lnTo>
                    <a:pt x="29181" y="203174"/>
                  </a:lnTo>
                  <a:lnTo>
                    <a:pt x="39503" y="218416"/>
                  </a:lnTo>
                  <a:lnTo>
                    <a:pt x="54758" y="228669"/>
                  </a:lnTo>
                  <a:lnTo>
                    <a:pt x="73355" y="232422"/>
                  </a:lnTo>
                  <a:lnTo>
                    <a:pt x="93472" y="232422"/>
                  </a:lnTo>
                  <a:lnTo>
                    <a:pt x="93472" y="282244"/>
                  </a:lnTo>
                  <a:lnTo>
                    <a:pt x="95631" y="284416"/>
                  </a:lnTo>
                  <a:lnTo>
                    <a:pt x="181673" y="284416"/>
                  </a:lnTo>
                  <a:lnTo>
                    <a:pt x="183845" y="282244"/>
                  </a:lnTo>
                  <a:lnTo>
                    <a:pt x="183845" y="275132"/>
                  </a:lnTo>
                  <a:lnTo>
                    <a:pt x="102755" y="275132"/>
                  </a:lnTo>
                  <a:lnTo>
                    <a:pt x="102755" y="225310"/>
                  </a:lnTo>
                  <a:lnTo>
                    <a:pt x="100584" y="223138"/>
                  </a:lnTo>
                  <a:lnTo>
                    <a:pt x="73355" y="223138"/>
                  </a:lnTo>
                  <a:lnTo>
                    <a:pt x="58298" y="220096"/>
                  </a:lnTo>
                  <a:lnTo>
                    <a:pt x="46002" y="211802"/>
                  </a:lnTo>
                  <a:lnTo>
                    <a:pt x="37711" y="199505"/>
                  </a:lnTo>
                  <a:lnTo>
                    <a:pt x="34671" y="184454"/>
                  </a:lnTo>
                  <a:lnTo>
                    <a:pt x="34671" y="151650"/>
                  </a:lnTo>
                  <a:lnTo>
                    <a:pt x="32499" y="149478"/>
                  </a:lnTo>
                  <a:lnTo>
                    <a:pt x="12687" y="149478"/>
                  </a:lnTo>
                  <a:lnTo>
                    <a:pt x="11150" y="148551"/>
                  </a:lnTo>
                  <a:lnTo>
                    <a:pt x="10528" y="147002"/>
                  </a:lnTo>
                  <a:lnTo>
                    <a:pt x="9601" y="145453"/>
                  </a:lnTo>
                  <a:lnTo>
                    <a:pt x="9906" y="143903"/>
                  </a:lnTo>
                  <a:lnTo>
                    <a:pt x="10833" y="142366"/>
                  </a:lnTo>
                  <a:lnTo>
                    <a:pt x="33743" y="110172"/>
                  </a:lnTo>
                  <a:lnTo>
                    <a:pt x="34353" y="109550"/>
                  </a:lnTo>
                  <a:lnTo>
                    <a:pt x="34671" y="108623"/>
                  </a:lnTo>
                  <a:lnTo>
                    <a:pt x="34671" y="107695"/>
                  </a:lnTo>
                  <a:lnTo>
                    <a:pt x="42887" y="69296"/>
                  </a:lnTo>
                  <a:lnTo>
                    <a:pt x="64454" y="37949"/>
                  </a:lnTo>
                  <a:lnTo>
                    <a:pt x="96119" y="16872"/>
                  </a:lnTo>
                  <a:lnTo>
                    <a:pt x="134632" y="9283"/>
                  </a:lnTo>
                  <a:lnTo>
                    <a:pt x="178135" y="9283"/>
                  </a:lnTo>
                  <a:lnTo>
                    <a:pt x="177162" y="8625"/>
                  </a:lnTo>
                  <a:lnTo>
                    <a:pt x="134632" y="0"/>
                  </a:lnTo>
                  <a:close/>
                </a:path>
                <a:path w="243839" h="284480">
                  <a:moveTo>
                    <a:pt x="178135" y="9283"/>
                  </a:moveTo>
                  <a:lnTo>
                    <a:pt x="134632" y="9283"/>
                  </a:lnTo>
                  <a:lnTo>
                    <a:pt x="173493" y="17155"/>
                  </a:lnTo>
                  <a:lnTo>
                    <a:pt x="205273" y="38604"/>
                  </a:lnTo>
                  <a:lnTo>
                    <a:pt x="226722" y="70384"/>
                  </a:lnTo>
                  <a:lnTo>
                    <a:pt x="234468" y="108623"/>
                  </a:lnTo>
                  <a:lnTo>
                    <a:pt x="234550" y="109550"/>
                  </a:lnTo>
                  <a:lnTo>
                    <a:pt x="230522" y="137250"/>
                  </a:lnTo>
                  <a:lnTo>
                    <a:pt x="218965" y="162671"/>
                  </a:lnTo>
                  <a:lnTo>
                    <a:pt x="200909" y="183972"/>
                  </a:lnTo>
                  <a:lnTo>
                    <a:pt x="177342" y="199618"/>
                  </a:lnTo>
                  <a:lnTo>
                    <a:pt x="175488" y="200545"/>
                  </a:lnTo>
                  <a:lnTo>
                    <a:pt x="174548" y="202095"/>
                  </a:lnTo>
                  <a:lnTo>
                    <a:pt x="174548" y="275132"/>
                  </a:lnTo>
                  <a:lnTo>
                    <a:pt x="183845" y="275132"/>
                  </a:lnTo>
                  <a:lnTo>
                    <a:pt x="183845" y="207048"/>
                  </a:lnTo>
                  <a:lnTo>
                    <a:pt x="208629" y="189721"/>
                  </a:lnTo>
                  <a:lnTo>
                    <a:pt x="227553" y="166619"/>
                  </a:lnTo>
                  <a:lnTo>
                    <a:pt x="239632" y="139280"/>
                  </a:lnTo>
                  <a:lnTo>
                    <a:pt x="243835" y="109550"/>
                  </a:lnTo>
                  <a:lnTo>
                    <a:pt x="243752" y="108623"/>
                  </a:lnTo>
                  <a:lnTo>
                    <a:pt x="235295" y="66844"/>
                  </a:lnTo>
                  <a:lnTo>
                    <a:pt x="211886" y="32105"/>
                  </a:lnTo>
                  <a:lnTo>
                    <a:pt x="178135" y="9283"/>
                  </a:lnTo>
                  <a:close/>
                </a:path>
              </a:pathLst>
            </a:custGeom>
            <a:solidFill>
              <a:srgbClr val="231F20"/>
            </a:solidFill>
          </p:spPr>
          <p:txBody>
            <a:bodyPr wrap="square" lIns="0" tIns="0" rIns="0" bIns="0" rtlCol="0"/>
            <a:lstStyle/>
            <a:p>
              <a:endParaRPr sz="1350"/>
            </a:p>
          </p:txBody>
        </p:sp>
        <p:sp>
          <p:nvSpPr>
            <p:cNvPr id="138" name="object 146"/>
            <p:cNvSpPr/>
            <p:nvPr/>
          </p:nvSpPr>
          <p:spPr>
            <a:xfrm>
              <a:off x="4316908" y="257304"/>
              <a:ext cx="82547" cy="79289"/>
            </a:xfrm>
            <a:custGeom>
              <a:avLst/>
              <a:gdLst/>
              <a:ahLst/>
              <a:cxnLst/>
              <a:rect l="l" t="t" r="r" b="b"/>
              <a:pathLst>
                <a:path w="96520" h="92710">
                  <a:moveTo>
                    <a:pt x="65389" y="80772"/>
                  </a:moveTo>
                  <a:lnTo>
                    <a:pt x="51688" y="80772"/>
                  </a:lnTo>
                  <a:lnTo>
                    <a:pt x="51688" y="81089"/>
                  </a:lnTo>
                  <a:lnTo>
                    <a:pt x="59118" y="92227"/>
                  </a:lnTo>
                  <a:lnTo>
                    <a:pt x="59423" y="92532"/>
                  </a:lnTo>
                  <a:lnTo>
                    <a:pt x="60045" y="92532"/>
                  </a:lnTo>
                  <a:lnTo>
                    <a:pt x="61899" y="92227"/>
                  </a:lnTo>
                  <a:lnTo>
                    <a:pt x="64998" y="90982"/>
                  </a:lnTo>
                  <a:lnTo>
                    <a:pt x="65303" y="90982"/>
                  </a:lnTo>
                  <a:lnTo>
                    <a:pt x="65620" y="90678"/>
                  </a:lnTo>
                  <a:lnTo>
                    <a:pt x="65389" y="80772"/>
                  </a:lnTo>
                  <a:close/>
                </a:path>
                <a:path w="96520" h="92710">
                  <a:moveTo>
                    <a:pt x="65303" y="76441"/>
                  </a:moveTo>
                  <a:lnTo>
                    <a:pt x="30645" y="76441"/>
                  </a:lnTo>
                  <a:lnTo>
                    <a:pt x="30340" y="90055"/>
                  </a:lnTo>
                  <a:lnTo>
                    <a:pt x="30340" y="90373"/>
                  </a:lnTo>
                  <a:lnTo>
                    <a:pt x="30645" y="90678"/>
                  </a:lnTo>
                  <a:lnTo>
                    <a:pt x="30949" y="90678"/>
                  </a:lnTo>
                  <a:lnTo>
                    <a:pt x="32499" y="91300"/>
                  </a:lnTo>
                  <a:lnTo>
                    <a:pt x="34353" y="91922"/>
                  </a:lnTo>
                  <a:lnTo>
                    <a:pt x="35902" y="92227"/>
                  </a:lnTo>
                  <a:lnTo>
                    <a:pt x="36525" y="92227"/>
                  </a:lnTo>
                  <a:lnTo>
                    <a:pt x="36829" y="91922"/>
                  </a:lnTo>
                  <a:lnTo>
                    <a:pt x="44259" y="80772"/>
                  </a:lnTo>
                  <a:lnTo>
                    <a:pt x="65389" y="80772"/>
                  </a:lnTo>
                  <a:lnTo>
                    <a:pt x="65303" y="76441"/>
                  </a:lnTo>
                  <a:close/>
                </a:path>
                <a:path w="96520" h="92710">
                  <a:moveTo>
                    <a:pt x="11760" y="15786"/>
                  </a:moveTo>
                  <a:lnTo>
                    <a:pt x="11150" y="15786"/>
                  </a:lnTo>
                  <a:lnTo>
                    <a:pt x="9601" y="17335"/>
                  </a:lnTo>
                  <a:lnTo>
                    <a:pt x="7746" y="20421"/>
                  </a:lnTo>
                  <a:lnTo>
                    <a:pt x="7429" y="20739"/>
                  </a:lnTo>
                  <a:lnTo>
                    <a:pt x="7429" y="21043"/>
                  </a:lnTo>
                  <a:lnTo>
                    <a:pt x="7746" y="21348"/>
                  </a:lnTo>
                  <a:lnTo>
                    <a:pt x="15786" y="31877"/>
                  </a:lnTo>
                  <a:lnTo>
                    <a:pt x="16103" y="32181"/>
                  </a:lnTo>
                  <a:lnTo>
                    <a:pt x="16103" y="32499"/>
                  </a:lnTo>
                  <a:lnTo>
                    <a:pt x="15786" y="32804"/>
                  </a:lnTo>
                  <a:lnTo>
                    <a:pt x="14858" y="34658"/>
                  </a:lnTo>
                  <a:lnTo>
                    <a:pt x="14236" y="36525"/>
                  </a:lnTo>
                  <a:lnTo>
                    <a:pt x="13974" y="38379"/>
                  </a:lnTo>
                  <a:lnTo>
                    <a:pt x="13931" y="38989"/>
                  </a:lnTo>
                  <a:lnTo>
                    <a:pt x="13627" y="39306"/>
                  </a:lnTo>
                  <a:lnTo>
                    <a:pt x="13309" y="39306"/>
                  </a:lnTo>
                  <a:lnTo>
                    <a:pt x="622" y="43014"/>
                  </a:lnTo>
                  <a:lnTo>
                    <a:pt x="317" y="43014"/>
                  </a:lnTo>
                  <a:lnTo>
                    <a:pt x="0" y="43332"/>
                  </a:lnTo>
                  <a:lnTo>
                    <a:pt x="0" y="49517"/>
                  </a:lnTo>
                  <a:lnTo>
                    <a:pt x="317" y="49822"/>
                  </a:lnTo>
                  <a:lnTo>
                    <a:pt x="622" y="49822"/>
                  </a:lnTo>
                  <a:lnTo>
                    <a:pt x="13309" y="53543"/>
                  </a:lnTo>
                  <a:lnTo>
                    <a:pt x="13627" y="53543"/>
                  </a:lnTo>
                  <a:lnTo>
                    <a:pt x="13931" y="53848"/>
                  </a:lnTo>
                  <a:lnTo>
                    <a:pt x="13931" y="54165"/>
                  </a:lnTo>
                  <a:lnTo>
                    <a:pt x="14236" y="56324"/>
                  </a:lnTo>
                  <a:lnTo>
                    <a:pt x="15163" y="58178"/>
                  </a:lnTo>
                  <a:lnTo>
                    <a:pt x="15786" y="60045"/>
                  </a:lnTo>
                  <a:lnTo>
                    <a:pt x="15786" y="60972"/>
                  </a:lnTo>
                  <a:lnTo>
                    <a:pt x="7746" y="71488"/>
                  </a:lnTo>
                  <a:lnTo>
                    <a:pt x="7429" y="71805"/>
                  </a:lnTo>
                  <a:lnTo>
                    <a:pt x="7429" y="72110"/>
                  </a:lnTo>
                  <a:lnTo>
                    <a:pt x="7746" y="72415"/>
                  </a:lnTo>
                  <a:lnTo>
                    <a:pt x="8674" y="73964"/>
                  </a:lnTo>
                  <a:lnTo>
                    <a:pt x="9905" y="75209"/>
                  </a:lnTo>
                  <a:lnTo>
                    <a:pt x="10833" y="76746"/>
                  </a:lnTo>
                  <a:lnTo>
                    <a:pt x="11150" y="77063"/>
                  </a:lnTo>
                  <a:lnTo>
                    <a:pt x="11760" y="77063"/>
                  </a:lnTo>
                  <a:lnTo>
                    <a:pt x="24447" y="72732"/>
                  </a:lnTo>
                  <a:lnTo>
                    <a:pt x="70563" y="72732"/>
                  </a:lnTo>
                  <a:lnTo>
                    <a:pt x="70878" y="72415"/>
                  </a:lnTo>
                  <a:lnTo>
                    <a:pt x="88214" y="72415"/>
                  </a:lnTo>
                  <a:lnTo>
                    <a:pt x="88518" y="72110"/>
                  </a:lnTo>
                  <a:lnTo>
                    <a:pt x="88518" y="71805"/>
                  </a:lnTo>
                  <a:lnTo>
                    <a:pt x="88214" y="71488"/>
                  </a:lnTo>
                  <a:lnTo>
                    <a:pt x="82254" y="63705"/>
                  </a:lnTo>
                  <a:lnTo>
                    <a:pt x="46946" y="63705"/>
                  </a:lnTo>
                  <a:lnTo>
                    <a:pt x="35558" y="58527"/>
                  </a:lnTo>
                  <a:lnTo>
                    <a:pt x="30377" y="47140"/>
                  </a:lnTo>
                  <a:lnTo>
                    <a:pt x="34975" y="33108"/>
                  </a:lnTo>
                  <a:lnTo>
                    <a:pt x="35280" y="32804"/>
                  </a:lnTo>
                  <a:lnTo>
                    <a:pt x="49306" y="28382"/>
                  </a:lnTo>
                  <a:lnTo>
                    <a:pt x="82601" y="28382"/>
                  </a:lnTo>
                  <a:lnTo>
                    <a:pt x="88214" y="21043"/>
                  </a:lnTo>
                  <a:lnTo>
                    <a:pt x="88518" y="20739"/>
                  </a:lnTo>
                  <a:lnTo>
                    <a:pt x="88518" y="20421"/>
                  </a:lnTo>
                  <a:lnTo>
                    <a:pt x="88214" y="20116"/>
                  </a:lnTo>
                  <a:lnTo>
                    <a:pt x="24764" y="20116"/>
                  </a:lnTo>
                  <a:lnTo>
                    <a:pt x="24447" y="19812"/>
                  </a:lnTo>
                  <a:lnTo>
                    <a:pt x="11760" y="15786"/>
                  </a:lnTo>
                  <a:close/>
                </a:path>
                <a:path w="96520" h="92710">
                  <a:moveTo>
                    <a:pt x="88214" y="72415"/>
                  </a:moveTo>
                  <a:lnTo>
                    <a:pt x="71183" y="72415"/>
                  </a:lnTo>
                  <a:lnTo>
                    <a:pt x="71500" y="72732"/>
                  </a:lnTo>
                  <a:lnTo>
                    <a:pt x="84188" y="77063"/>
                  </a:lnTo>
                  <a:lnTo>
                    <a:pt x="84797" y="77063"/>
                  </a:lnTo>
                  <a:lnTo>
                    <a:pt x="86347" y="75514"/>
                  </a:lnTo>
                  <a:lnTo>
                    <a:pt x="88214" y="72415"/>
                  </a:lnTo>
                  <a:close/>
                </a:path>
                <a:path w="96520" h="92710">
                  <a:moveTo>
                    <a:pt x="70563" y="72732"/>
                  </a:moveTo>
                  <a:lnTo>
                    <a:pt x="25387" y="72732"/>
                  </a:lnTo>
                  <a:lnTo>
                    <a:pt x="28473" y="75209"/>
                  </a:lnTo>
                  <a:lnTo>
                    <a:pt x="30340" y="76441"/>
                  </a:lnTo>
                  <a:lnTo>
                    <a:pt x="65620" y="76441"/>
                  </a:lnTo>
                  <a:lnTo>
                    <a:pt x="67475" y="75514"/>
                  </a:lnTo>
                  <a:lnTo>
                    <a:pt x="69024" y="74282"/>
                  </a:lnTo>
                  <a:lnTo>
                    <a:pt x="70563" y="72732"/>
                  </a:lnTo>
                  <a:close/>
                </a:path>
                <a:path w="96520" h="92710">
                  <a:moveTo>
                    <a:pt x="82601" y="28382"/>
                  </a:moveTo>
                  <a:lnTo>
                    <a:pt x="49306" y="28382"/>
                  </a:lnTo>
                  <a:lnTo>
                    <a:pt x="60661" y="33653"/>
                  </a:lnTo>
                  <a:lnTo>
                    <a:pt x="65748" y="45075"/>
                  </a:lnTo>
                  <a:lnTo>
                    <a:pt x="60972" y="59105"/>
                  </a:lnTo>
                  <a:lnTo>
                    <a:pt x="46946" y="63705"/>
                  </a:lnTo>
                  <a:lnTo>
                    <a:pt x="82254" y="63705"/>
                  </a:lnTo>
                  <a:lnTo>
                    <a:pt x="80162" y="60972"/>
                  </a:lnTo>
                  <a:lnTo>
                    <a:pt x="79857" y="60655"/>
                  </a:lnTo>
                  <a:lnTo>
                    <a:pt x="79857" y="60350"/>
                  </a:lnTo>
                  <a:lnTo>
                    <a:pt x="80162" y="60045"/>
                  </a:lnTo>
                  <a:lnTo>
                    <a:pt x="81089" y="58178"/>
                  </a:lnTo>
                  <a:lnTo>
                    <a:pt x="81711" y="56324"/>
                  </a:lnTo>
                  <a:lnTo>
                    <a:pt x="82016" y="54165"/>
                  </a:lnTo>
                  <a:lnTo>
                    <a:pt x="82016" y="53848"/>
                  </a:lnTo>
                  <a:lnTo>
                    <a:pt x="82334" y="53543"/>
                  </a:lnTo>
                  <a:lnTo>
                    <a:pt x="82638" y="53543"/>
                  </a:lnTo>
                  <a:lnTo>
                    <a:pt x="95326" y="49517"/>
                  </a:lnTo>
                  <a:lnTo>
                    <a:pt x="95630" y="49517"/>
                  </a:lnTo>
                  <a:lnTo>
                    <a:pt x="95948" y="49212"/>
                  </a:lnTo>
                  <a:lnTo>
                    <a:pt x="95948" y="43014"/>
                  </a:lnTo>
                  <a:lnTo>
                    <a:pt x="95630" y="42710"/>
                  </a:lnTo>
                  <a:lnTo>
                    <a:pt x="95326" y="42710"/>
                  </a:lnTo>
                  <a:lnTo>
                    <a:pt x="82638" y="38989"/>
                  </a:lnTo>
                  <a:lnTo>
                    <a:pt x="82334" y="38989"/>
                  </a:lnTo>
                  <a:lnTo>
                    <a:pt x="82016" y="38684"/>
                  </a:lnTo>
                  <a:lnTo>
                    <a:pt x="82016" y="38379"/>
                  </a:lnTo>
                  <a:lnTo>
                    <a:pt x="81711" y="36207"/>
                  </a:lnTo>
                  <a:lnTo>
                    <a:pt x="80784" y="34353"/>
                  </a:lnTo>
                  <a:lnTo>
                    <a:pt x="80264" y="32804"/>
                  </a:lnTo>
                  <a:lnTo>
                    <a:pt x="80162" y="31572"/>
                  </a:lnTo>
                  <a:lnTo>
                    <a:pt x="82601" y="28382"/>
                  </a:lnTo>
                  <a:close/>
                </a:path>
                <a:path w="96520" h="92710">
                  <a:moveTo>
                    <a:pt x="65620" y="16090"/>
                  </a:moveTo>
                  <a:lnTo>
                    <a:pt x="30340" y="16090"/>
                  </a:lnTo>
                  <a:lnTo>
                    <a:pt x="28473" y="17018"/>
                  </a:lnTo>
                  <a:lnTo>
                    <a:pt x="26923" y="18262"/>
                  </a:lnTo>
                  <a:lnTo>
                    <a:pt x="25069" y="20116"/>
                  </a:lnTo>
                  <a:lnTo>
                    <a:pt x="88214" y="20116"/>
                  </a:lnTo>
                  <a:lnTo>
                    <a:pt x="88029" y="19812"/>
                  </a:lnTo>
                  <a:lnTo>
                    <a:pt x="70561" y="19812"/>
                  </a:lnTo>
                  <a:lnTo>
                    <a:pt x="67475" y="17335"/>
                  </a:lnTo>
                  <a:lnTo>
                    <a:pt x="65620" y="16090"/>
                  </a:lnTo>
                  <a:close/>
                </a:path>
                <a:path w="96520" h="92710">
                  <a:moveTo>
                    <a:pt x="84797" y="15468"/>
                  </a:moveTo>
                  <a:lnTo>
                    <a:pt x="84188" y="15468"/>
                  </a:lnTo>
                  <a:lnTo>
                    <a:pt x="71500" y="19812"/>
                  </a:lnTo>
                  <a:lnTo>
                    <a:pt x="88029" y="19812"/>
                  </a:lnTo>
                  <a:lnTo>
                    <a:pt x="87274" y="18567"/>
                  </a:lnTo>
                  <a:lnTo>
                    <a:pt x="86042" y="17335"/>
                  </a:lnTo>
                  <a:lnTo>
                    <a:pt x="85115" y="15786"/>
                  </a:lnTo>
                  <a:lnTo>
                    <a:pt x="84797" y="15468"/>
                  </a:lnTo>
                  <a:close/>
                </a:path>
                <a:path w="96520" h="92710">
                  <a:moveTo>
                    <a:pt x="36525" y="0"/>
                  </a:moveTo>
                  <a:lnTo>
                    <a:pt x="35902" y="0"/>
                  </a:lnTo>
                  <a:lnTo>
                    <a:pt x="34048" y="304"/>
                  </a:lnTo>
                  <a:lnTo>
                    <a:pt x="30949" y="1549"/>
                  </a:lnTo>
                  <a:lnTo>
                    <a:pt x="30645" y="1549"/>
                  </a:lnTo>
                  <a:lnTo>
                    <a:pt x="30340" y="1854"/>
                  </a:lnTo>
                  <a:lnTo>
                    <a:pt x="30645" y="16090"/>
                  </a:lnTo>
                  <a:lnTo>
                    <a:pt x="65303" y="16090"/>
                  </a:lnTo>
                  <a:lnTo>
                    <a:pt x="65391" y="11760"/>
                  </a:lnTo>
                  <a:lnTo>
                    <a:pt x="44259" y="11760"/>
                  </a:lnTo>
                  <a:lnTo>
                    <a:pt x="44259" y="11455"/>
                  </a:lnTo>
                  <a:lnTo>
                    <a:pt x="36829" y="304"/>
                  </a:lnTo>
                  <a:lnTo>
                    <a:pt x="36525" y="0"/>
                  </a:lnTo>
                  <a:close/>
                </a:path>
                <a:path w="96520" h="92710">
                  <a:moveTo>
                    <a:pt x="60045" y="0"/>
                  </a:moveTo>
                  <a:lnTo>
                    <a:pt x="59423" y="0"/>
                  </a:lnTo>
                  <a:lnTo>
                    <a:pt x="59118" y="304"/>
                  </a:lnTo>
                  <a:lnTo>
                    <a:pt x="51688" y="11455"/>
                  </a:lnTo>
                  <a:lnTo>
                    <a:pt x="51384" y="11760"/>
                  </a:lnTo>
                  <a:lnTo>
                    <a:pt x="65391" y="11760"/>
                  </a:lnTo>
                  <a:lnTo>
                    <a:pt x="65620" y="2171"/>
                  </a:lnTo>
                  <a:lnTo>
                    <a:pt x="65620" y="1854"/>
                  </a:lnTo>
                  <a:lnTo>
                    <a:pt x="65303" y="1549"/>
                  </a:lnTo>
                  <a:lnTo>
                    <a:pt x="64998" y="1549"/>
                  </a:lnTo>
                  <a:lnTo>
                    <a:pt x="63449" y="927"/>
                  </a:lnTo>
                  <a:lnTo>
                    <a:pt x="61594" y="304"/>
                  </a:lnTo>
                  <a:lnTo>
                    <a:pt x="60045" y="0"/>
                  </a:lnTo>
                  <a:close/>
                </a:path>
              </a:pathLst>
            </a:custGeom>
            <a:solidFill>
              <a:srgbClr val="231F20"/>
            </a:solidFill>
          </p:spPr>
          <p:txBody>
            <a:bodyPr wrap="square" lIns="0" tIns="0" rIns="0" bIns="0" rtlCol="0"/>
            <a:lstStyle/>
            <a:p>
              <a:endParaRPr sz="1350"/>
            </a:p>
          </p:txBody>
        </p:sp>
        <p:sp>
          <p:nvSpPr>
            <p:cNvPr id="139" name="object 147"/>
            <p:cNvSpPr/>
            <p:nvPr/>
          </p:nvSpPr>
          <p:spPr>
            <a:xfrm>
              <a:off x="4276944" y="318711"/>
              <a:ext cx="19008" cy="19008"/>
            </a:xfrm>
            <a:custGeom>
              <a:avLst/>
              <a:gdLst/>
              <a:ahLst/>
              <a:cxnLst/>
              <a:rect l="l" t="t" r="r" b="b"/>
              <a:pathLst>
                <a:path w="22225" h="22225">
                  <a:moveTo>
                    <a:pt x="16814" y="0"/>
                  </a:moveTo>
                  <a:lnTo>
                    <a:pt x="4851" y="0"/>
                  </a:lnTo>
                  <a:lnTo>
                    <a:pt x="0" y="4851"/>
                  </a:lnTo>
                  <a:lnTo>
                    <a:pt x="0" y="16814"/>
                  </a:lnTo>
                  <a:lnTo>
                    <a:pt x="4851" y="21666"/>
                  </a:lnTo>
                  <a:lnTo>
                    <a:pt x="16814" y="21666"/>
                  </a:lnTo>
                  <a:lnTo>
                    <a:pt x="21666" y="16814"/>
                  </a:lnTo>
                  <a:lnTo>
                    <a:pt x="21666" y="4851"/>
                  </a:lnTo>
                  <a:lnTo>
                    <a:pt x="16814" y="0"/>
                  </a:lnTo>
                  <a:close/>
                </a:path>
              </a:pathLst>
            </a:custGeom>
            <a:solidFill>
              <a:srgbClr val="231F20"/>
            </a:solidFill>
          </p:spPr>
          <p:txBody>
            <a:bodyPr wrap="square" lIns="0" tIns="0" rIns="0" bIns="0" rtlCol="0"/>
            <a:lstStyle/>
            <a:p>
              <a:endParaRPr sz="1350"/>
            </a:p>
          </p:txBody>
        </p:sp>
      </p:grpSp>
      <p:sp>
        <p:nvSpPr>
          <p:cNvPr id="140" name="object 152"/>
          <p:cNvSpPr/>
          <p:nvPr/>
        </p:nvSpPr>
        <p:spPr>
          <a:xfrm>
            <a:off x="1908827" y="394564"/>
            <a:ext cx="355713" cy="41274"/>
          </a:xfrm>
          <a:custGeom>
            <a:avLst/>
            <a:gdLst/>
            <a:ahLst/>
            <a:cxnLst/>
            <a:rect l="l" t="t" r="r" b="b"/>
            <a:pathLst>
              <a:path w="415925" h="48259">
                <a:moveTo>
                  <a:pt x="412305" y="0"/>
                </a:moveTo>
                <a:lnTo>
                  <a:pt x="340956" y="0"/>
                </a:lnTo>
                <a:lnTo>
                  <a:pt x="338327" y="3060"/>
                </a:lnTo>
                <a:lnTo>
                  <a:pt x="338327" y="35013"/>
                </a:lnTo>
                <a:lnTo>
                  <a:pt x="2628" y="35013"/>
                </a:lnTo>
                <a:lnTo>
                  <a:pt x="0" y="38074"/>
                </a:lnTo>
                <a:lnTo>
                  <a:pt x="0" y="45085"/>
                </a:lnTo>
                <a:lnTo>
                  <a:pt x="2628" y="48145"/>
                </a:lnTo>
                <a:lnTo>
                  <a:pt x="349275" y="48145"/>
                </a:lnTo>
                <a:lnTo>
                  <a:pt x="351904" y="45085"/>
                </a:lnTo>
                <a:lnTo>
                  <a:pt x="351904" y="13563"/>
                </a:lnTo>
                <a:lnTo>
                  <a:pt x="412737" y="13563"/>
                </a:lnTo>
                <a:lnTo>
                  <a:pt x="415366" y="10502"/>
                </a:lnTo>
                <a:lnTo>
                  <a:pt x="415366" y="3060"/>
                </a:lnTo>
                <a:lnTo>
                  <a:pt x="412305" y="0"/>
                </a:lnTo>
                <a:close/>
              </a:path>
            </a:pathLst>
          </a:custGeom>
          <a:solidFill>
            <a:srgbClr val="231F20"/>
          </a:solidFill>
        </p:spPr>
        <p:txBody>
          <a:bodyPr wrap="square" lIns="0" tIns="0" rIns="0" bIns="0" rtlCol="0"/>
          <a:lstStyle/>
          <a:p>
            <a:endParaRPr sz="1350"/>
          </a:p>
        </p:txBody>
      </p:sp>
      <p:sp>
        <p:nvSpPr>
          <p:cNvPr id="141" name="object 153"/>
          <p:cNvSpPr/>
          <p:nvPr/>
        </p:nvSpPr>
        <p:spPr>
          <a:xfrm>
            <a:off x="2121048" y="339911"/>
            <a:ext cx="46161" cy="46161"/>
          </a:xfrm>
          <a:custGeom>
            <a:avLst/>
            <a:gdLst/>
            <a:ahLst/>
            <a:cxnLst/>
            <a:rect l="l" t="t" r="r" b="b"/>
            <a:pathLst>
              <a:path w="53975" h="53975">
                <a:moveTo>
                  <a:pt x="26695" y="0"/>
                </a:moveTo>
                <a:lnTo>
                  <a:pt x="16244" y="2080"/>
                </a:lnTo>
                <a:lnTo>
                  <a:pt x="7766" y="7772"/>
                </a:lnTo>
                <a:lnTo>
                  <a:pt x="2078" y="16255"/>
                </a:lnTo>
                <a:lnTo>
                  <a:pt x="0" y="26708"/>
                </a:lnTo>
                <a:lnTo>
                  <a:pt x="2140" y="37153"/>
                </a:lnTo>
                <a:lnTo>
                  <a:pt x="7932" y="45632"/>
                </a:lnTo>
                <a:lnTo>
                  <a:pt x="16432" y="51323"/>
                </a:lnTo>
                <a:lnTo>
                  <a:pt x="26695" y="53403"/>
                </a:lnTo>
                <a:lnTo>
                  <a:pt x="36958" y="51323"/>
                </a:lnTo>
                <a:lnTo>
                  <a:pt x="45458" y="45632"/>
                </a:lnTo>
                <a:lnTo>
                  <a:pt x="51250" y="37153"/>
                </a:lnTo>
                <a:lnTo>
                  <a:pt x="53390" y="26708"/>
                </a:lnTo>
                <a:lnTo>
                  <a:pt x="51312" y="16255"/>
                </a:lnTo>
                <a:lnTo>
                  <a:pt x="45624" y="7772"/>
                </a:lnTo>
                <a:lnTo>
                  <a:pt x="37145" y="2080"/>
                </a:lnTo>
                <a:lnTo>
                  <a:pt x="26695" y="0"/>
                </a:lnTo>
                <a:close/>
              </a:path>
            </a:pathLst>
          </a:custGeom>
          <a:solidFill>
            <a:srgbClr val="231F20"/>
          </a:solidFill>
        </p:spPr>
        <p:txBody>
          <a:bodyPr wrap="square" lIns="0" tIns="0" rIns="0" bIns="0" rtlCol="0"/>
          <a:lstStyle/>
          <a:p>
            <a:endParaRPr sz="1350"/>
          </a:p>
        </p:txBody>
      </p:sp>
      <p:sp>
        <p:nvSpPr>
          <p:cNvPr id="142" name="object 154"/>
          <p:cNvSpPr/>
          <p:nvPr/>
        </p:nvSpPr>
        <p:spPr>
          <a:xfrm>
            <a:off x="1835063" y="321199"/>
            <a:ext cx="278597" cy="92322"/>
          </a:xfrm>
          <a:custGeom>
            <a:avLst/>
            <a:gdLst/>
            <a:ahLst/>
            <a:cxnLst/>
            <a:rect l="l" t="t" r="r" b="b"/>
            <a:pathLst>
              <a:path w="325755" h="107950">
                <a:moveTo>
                  <a:pt x="37198" y="107670"/>
                </a:moveTo>
                <a:lnTo>
                  <a:pt x="270052" y="107670"/>
                </a:lnTo>
                <a:lnTo>
                  <a:pt x="291592" y="103443"/>
                </a:lnTo>
                <a:lnTo>
                  <a:pt x="309111" y="91911"/>
                </a:lnTo>
                <a:lnTo>
                  <a:pt x="320887" y="74800"/>
                </a:lnTo>
                <a:lnTo>
                  <a:pt x="325196" y="53835"/>
                </a:lnTo>
                <a:lnTo>
                  <a:pt x="320827" y="33113"/>
                </a:lnTo>
                <a:lnTo>
                  <a:pt x="308949" y="16082"/>
                </a:lnTo>
                <a:lnTo>
                  <a:pt x="291409" y="4470"/>
                </a:lnTo>
                <a:lnTo>
                  <a:pt x="270052" y="0"/>
                </a:lnTo>
                <a:lnTo>
                  <a:pt x="269608" y="0"/>
                </a:lnTo>
                <a:lnTo>
                  <a:pt x="198489" y="12803"/>
                </a:lnTo>
                <a:lnTo>
                  <a:pt x="145745" y="26263"/>
                </a:lnTo>
                <a:lnTo>
                  <a:pt x="141363" y="27571"/>
                </a:lnTo>
                <a:lnTo>
                  <a:pt x="136118" y="28892"/>
                </a:lnTo>
                <a:lnTo>
                  <a:pt x="74961" y="45216"/>
                </a:lnTo>
                <a:lnTo>
                  <a:pt x="34136" y="59412"/>
                </a:lnTo>
                <a:lnTo>
                  <a:pt x="0" y="89280"/>
                </a:lnTo>
                <a:lnTo>
                  <a:pt x="0" y="94106"/>
                </a:lnTo>
                <a:lnTo>
                  <a:pt x="26342" y="107438"/>
                </a:lnTo>
                <a:lnTo>
                  <a:pt x="37198" y="107670"/>
                </a:lnTo>
                <a:close/>
              </a:path>
            </a:pathLst>
          </a:custGeom>
          <a:ln w="12700">
            <a:solidFill>
              <a:srgbClr val="231F20"/>
            </a:solidFill>
          </a:ln>
        </p:spPr>
        <p:txBody>
          <a:bodyPr wrap="square" lIns="0" tIns="0" rIns="0" bIns="0" rtlCol="0"/>
          <a:lstStyle/>
          <a:p>
            <a:endParaRPr sz="1350"/>
          </a:p>
        </p:txBody>
      </p:sp>
      <p:sp>
        <p:nvSpPr>
          <p:cNvPr id="143" name="object 155"/>
          <p:cNvSpPr/>
          <p:nvPr/>
        </p:nvSpPr>
        <p:spPr>
          <a:xfrm>
            <a:off x="2054548" y="321486"/>
            <a:ext cx="21723" cy="93952"/>
          </a:xfrm>
          <a:custGeom>
            <a:avLst/>
            <a:gdLst/>
            <a:ahLst/>
            <a:cxnLst/>
            <a:rect l="l" t="t" r="r" b="b"/>
            <a:pathLst>
              <a:path w="25400" h="109854">
                <a:moveTo>
                  <a:pt x="25196" y="0"/>
                </a:moveTo>
                <a:lnTo>
                  <a:pt x="0" y="109524"/>
                </a:lnTo>
              </a:path>
            </a:pathLst>
          </a:custGeom>
          <a:ln w="12700">
            <a:solidFill>
              <a:srgbClr val="231F20"/>
            </a:solidFill>
          </a:ln>
        </p:spPr>
        <p:txBody>
          <a:bodyPr wrap="square" lIns="0" tIns="0" rIns="0" bIns="0" rtlCol="0"/>
          <a:lstStyle/>
          <a:p>
            <a:endParaRPr sz="1350"/>
          </a:p>
        </p:txBody>
      </p:sp>
      <p:sp>
        <p:nvSpPr>
          <p:cNvPr id="144" name="object 156"/>
          <p:cNvSpPr/>
          <p:nvPr/>
        </p:nvSpPr>
        <p:spPr>
          <a:xfrm>
            <a:off x="3118558" y="261458"/>
            <a:ext cx="253615" cy="183016"/>
          </a:xfrm>
          <a:custGeom>
            <a:avLst/>
            <a:gdLst/>
            <a:ahLst/>
            <a:cxnLst/>
            <a:rect l="l" t="t" r="r" b="b"/>
            <a:pathLst>
              <a:path w="296545" h="213995">
                <a:moveTo>
                  <a:pt x="268084" y="0"/>
                </a:moveTo>
                <a:lnTo>
                  <a:pt x="28244" y="0"/>
                </a:lnTo>
                <a:lnTo>
                  <a:pt x="17262" y="2223"/>
                </a:lnTo>
                <a:lnTo>
                  <a:pt x="8283" y="8283"/>
                </a:lnTo>
                <a:lnTo>
                  <a:pt x="2223" y="17262"/>
                </a:lnTo>
                <a:lnTo>
                  <a:pt x="0" y="28244"/>
                </a:lnTo>
                <a:lnTo>
                  <a:pt x="0" y="185635"/>
                </a:lnTo>
                <a:lnTo>
                  <a:pt x="2223" y="196623"/>
                </a:lnTo>
                <a:lnTo>
                  <a:pt x="8283" y="205601"/>
                </a:lnTo>
                <a:lnTo>
                  <a:pt x="17262" y="211658"/>
                </a:lnTo>
                <a:lnTo>
                  <a:pt x="28244" y="213880"/>
                </a:lnTo>
                <a:lnTo>
                  <a:pt x="268084" y="213880"/>
                </a:lnTo>
                <a:lnTo>
                  <a:pt x="279071" y="211657"/>
                </a:lnTo>
                <a:lnTo>
                  <a:pt x="288050" y="205597"/>
                </a:lnTo>
                <a:lnTo>
                  <a:pt x="289264" y="203796"/>
                </a:lnTo>
                <a:lnTo>
                  <a:pt x="28244" y="203796"/>
                </a:lnTo>
                <a:lnTo>
                  <a:pt x="21185" y="202368"/>
                </a:lnTo>
                <a:lnTo>
                  <a:pt x="15411" y="198474"/>
                </a:lnTo>
                <a:lnTo>
                  <a:pt x="11514" y="192700"/>
                </a:lnTo>
                <a:lnTo>
                  <a:pt x="10083" y="185635"/>
                </a:lnTo>
                <a:lnTo>
                  <a:pt x="10083" y="71767"/>
                </a:lnTo>
                <a:lnTo>
                  <a:pt x="296329" y="71767"/>
                </a:lnTo>
                <a:lnTo>
                  <a:pt x="296329" y="61671"/>
                </a:lnTo>
                <a:lnTo>
                  <a:pt x="10083" y="61671"/>
                </a:lnTo>
                <a:lnTo>
                  <a:pt x="10083" y="28244"/>
                </a:lnTo>
                <a:lnTo>
                  <a:pt x="11514" y="21187"/>
                </a:lnTo>
                <a:lnTo>
                  <a:pt x="15411" y="15417"/>
                </a:lnTo>
                <a:lnTo>
                  <a:pt x="21185" y="11524"/>
                </a:lnTo>
                <a:lnTo>
                  <a:pt x="28244" y="10096"/>
                </a:lnTo>
                <a:lnTo>
                  <a:pt x="289278" y="10096"/>
                </a:lnTo>
                <a:lnTo>
                  <a:pt x="288055" y="8283"/>
                </a:lnTo>
                <a:lnTo>
                  <a:pt x="279073" y="2223"/>
                </a:lnTo>
                <a:lnTo>
                  <a:pt x="268084" y="0"/>
                </a:lnTo>
                <a:close/>
              </a:path>
              <a:path w="296545" h="213995">
                <a:moveTo>
                  <a:pt x="296329" y="71767"/>
                </a:moveTo>
                <a:lnTo>
                  <a:pt x="286245" y="71767"/>
                </a:lnTo>
                <a:lnTo>
                  <a:pt x="286245" y="185635"/>
                </a:lnTo>
                <a:lnTo>
                  <a:pt x="284816" y="192700"/>
                </a:lnTo>
                <a:lnTo>
                  <a:pt x="280922" y="198474"/>
                </a:lnTo>
                <a:lnTo>
                  <a:pt x="275149" y="202368"/>
                </a:lnTo>
                <a:lnTo>
                  <a:pt x="268084" y="203796"/>
                </a:lnTo>
                <a:lnTo>
                  <a:pt x="289264" y="203796"/>
                </a:lnTo>
                <a:lnTo>
                  <a:pt x="294107" y="196617"/>
                </a:lnTo>
                <a:lnTo>
                  <a:pt x="296329" y="185635"/>
                </a:lnTo>
                <a:lnTo>
                  <a:pt x="296329" y="71767"/>
                </a:lnTo>
                <a:close/>
              </a:path>
              <a:path w="296545" h="213995">
                <a:moveTo>
                  <a:pt x="90804" y="132308"/>
                </a:moveTo>
                <a:lnTo>
                  <a:pt x="32524" y="132308"/>
                </a:lnTo>
                <a:lnTo>
                  <a:pt x="30264" y="134569"/>
                </a:lnTo>
                <a:lnTo>
                  <a:pt x="30264" y="140144"/>
                </a:lnTo>
                <a:lnTo>
                  <a:pt x="32524" y="142405"/>
                </a:lnTo>
                <a:lnTo>
                  <a:pt x="90804" y="142405"/>
                </a:lnTo>
                <a:lnTo>
                  <a:pt x="93065" y="140144"/>
                </a:lnTo>
                <a:lnTo>
                  <a:pt x="93065" y="134569"/>
                </a:lnTo>
                <a:lnTo>
                  <a:pt x="90804" y="132308"/>
                </a:lnTo>
                <a:close/>
              </a:path>
              <a:path w="296545" h="213995">
                <a:moveTo>
                  <a:pt x="187223" y="100914"/>
                </a:moveTo>
                <a:lnTo>
                  <a:pt x="32524" y="100914"/>
                </a:lnTo>
                <a:lnTo>
                  <a:pt x="30264" y="103174"/>
                </a:lnTo>
                <a:lnTo>
                  <a:pt x="30264" y="108750"/>
                </a:lnTo>
                <a:lnTo>
                  <a:pt x="32524" y="111010"/>
                </a:lnTo>
                <a:lnTo>
                  <a:pt x="187223" y="111010"/>
                </a:lnTo>
                <a:lnTo>
                  <a:pt x="189483" y="108750"/>
                </a:lnTo>
                <a:lnTo>
                  <a:pt x="189483" y="103174"/>
                </a:lnTo>
                <a:lnTo>
                  <a:pt x="187223" y="100914"/>
                </a:lnTo>
                <a:close/>
              </a:path>
              <a:path w="296545" h="213995">
                <a:moveTo>
                  <a:pt x="258991" y="100914"/>
                </a:moveTo>
                <a:lnTo>
                  <a:pt x="208572" y="100914"/>
                </a:lnTo>
                <a:lnTo>
                  <a:pt x="206311" y="103174"/>
                </a:lnTo>
                <a:lnTo>
                  <a:pt x="206311" y="108750"/>
                </a:lnTo>
                <a:lnTo>
                  <a:pt x="208572" y="111010"/>
                </a:lnTo>
                <a:lnTo>
                  <a:pt x="258991" y="111010"/>
                </a:lnTo>
                <a:lnTo>
                  <a:pt x="261251" y="108750"/>
                </a:lnTo>
                <a:lnTo>
                  <a:pt x="261251" y="103174"/>
                </a:lnTo>
                <a:lnTo>
                  <a:pt x="258991" y="100914"/>
                </a:lnTo>
                <a:close/>
              </a:path>
              <a:path w="296545" h="213995">
                <a:moveTo>
                  <a:pt x="289278" y="10096"/>
                </a:moveTo>
                <a:lnTo>
                  <a:pt x="268084" y="10096"/>
                </a:lnTo>
                <a:lnTo>
                  <a:pt x="275149" y="11524"/>
                </a:lnTo>
                <a:lnTo>
                  <a:pt x="280922" y="15417"/>
                </a:lnTo>
                <a:lnTo>
                  <a:pt x="284816" y="21187"/>
                </a:lnTo>
                <a:lnTo>
                  <a:pt x="286245" y="28244"/>
                </a:lnTo>
                <a:lnTo>
                  <a:pt x="286245" y="61671"/>
                </a:lnTo>
                <a:lnTo>
                  <a:pt x="296329" y="61671"/>
                </a:lnTo>
                <a:lnTo>
                  <a:pt x="296329" y="28244"/>
                </a:lnTo>
                <a:lnTo>
                  <a:pt x="294112" y="17262"/>
                </a:lnTo>
                <a:lnTo>
                  <a:pt x="289278" y="10096"/>
                </a:lnTo>
                <a:close/>
              </a:path>
            </a:pathLst>
          </a:custGeom>
          <a:solidFill>
            <a:srgbClr val="231F20"/>
          </a:solidFill>
        </p:spPr>
        <p:txBody>
          <a:bodyPr wrap="square" lIns="0" tIns="0" rIns="0" bIns="0" rtlCol="0"/>
          <a:lstStyle/>
          <a:p>
            <a:endParaRPr sz="1350"/>
          </a:p>
        </p:txBody>
      </p:sp>
      <p:sp>
        <p:nvSpPr>
          <p:cNvPr id="145" name="object 157"/>
          <p:cNvSpPr>
            <a:spLocks noChangeAspect="1"/>
          </p:cNvSpPr>
          <p:nvPr/>
        </p:nvSpPr>
        <p:spPr>
          <a:xfrm>
            <a:off x="3472254" y="3607710"/>
            <a:ext cx="361833" cy="84487"/>
          </a:xfrm>
          <a:custGeom>
            <a:avLst/>
            <a:gdLst/>
            <a:ahLst/>
            <a:cxnLst/>
            <a:rect l="l" t="t" r="r" b="b"/>
            <a:pathLst>
              <a:path w="427354" h="97789">
                <a:moveTo>
                  <a:pt x="72707" y="6600"/>
                </a:moveTo>
                <a:lnTo>
                  <a:pt x="43119" y="8101"/>
                </a:lnTo>
                <a:lnTo>
                  <a:pt x="20151" y="11401"/>
                </a:lnTo>
                <a:lnTo>
                  <a:pt x="5284" y="14701"/>
                </a:lnTo>
                <a:lnTo>
                  <a:pt x="0" y="16202"/>
                </a:lnTo>
                <a:lnTo>
                  <a:pt x="0" y="97202"/>
                </a:lnTo>
                <a:lnTo>
                  <a:pt x="427037" y="97202"/>
                </a:lnTo>
                <a:lnTo>
                  <a:pt x="427037" y="16202"/>
                </a:lnTo>
                <a:lnTo>
                  <a:pt x="213512" y="16202"/>
                </a:lnTo>
                <a:lnTo>
                  <a:pt x="156412" y="10651"/>
                </a:lnTo>
                <a:lnTo>
                  <a:pt x="122712" y="7800"/>
                </a:lnTo>
                <a:lnTo>
                  <a:pt x="99210" y="6750"/>
                </a:lnTo>
                <a:lnTo>
                  <a:pt x="72707" y="6600"/>
                </a:lnTo>
                <a:close/>
              </a:path>
              <a:path w="427354" h="97789">
                <a:moveTo>
                  <a:pt x="291809" y="0"/>
                </a:moveTo>
                <a:lnTo>
                  <a:pt x="255553" y="4050"/>
                </a:lnTo>
                <a:lnTo>
                  <a:pt x="213512" y="16202"/>
                </a:lnTo>
                <a:lnTo>
                  <a:pt x="427037" y="16202"/>
                </a:lnTo>
                <a:lnTo>
                  <a:pt x="342298" y="4050"/>
                </a:lnTo>
                <a:lnTo>
                  <a:pt x="291809" y="0"/>
                </a:lnTo>
                <a:close/>
              </a:path>
            </a:pathLst>
          </a:custGeom>
          <a:solidFill>
            <a:srgbClr val="FFC100"/>
          </a:solidFill>
        </p:spPr>
        <p:txBody>
          <a:bodyPr wrap="square" lIns="0" tIns="0" rIns="0" bIns="0" rtlCol="0"/>
          <a:lstStyle/>
          <a:p>
            <a:endParaRPr sz="1350"/>
          </a:p>
        </p:txBody>
      </p:sp>
      <p:sp>
        <p:nvSpPr>
          <p:cNvPr id="146" name="object 158"/>
          <p:cNvSpPr>
            <a:spLocks noChangeAspect="1"/>
          </p:cNvSpPr>
          <p:nvPr/>
        </p:nvSpPr>
        <p:spPr>
          <a:xfrm>
            <a:off x="3479014" y="3503831"/>
            <a:ext cx="259144" cy="64737"/>
          </a:xfrm>
          <a:custGeom>
            <a:avLst/>
            <a:gdLst/>
            <a:ahLst/>
            <a:cxnLst/>
            <a:rect l="l" t="t" r="r" b="b"/>
            <a:pathLst>
              <a:path w="306070" h="74929">
                <a:moveTo>
                  <a:pt x="37970" y="0"/>
                </a:moveTo>
                <a:lnTo>
                  <a:pt x="23852" y="7397"/>
                </a:lnTo>
                <a:lnTo>
                  <a:pt x="13107" y="29981"/>
                </a:lnTo>
                <a:lnTo>
                  <a:pt x="0" y="74668"/>
                </a:lnTo>
                <a:lnTo>
                  <a:pt x="90004" y="74668"/>
                </a:lnTo>
                <a:lnTo>
                  <a:pt x="165595" y="37711"/>
                </a:lnTo>
                <a:lnTo>
                  <a:pt x="305993" y="37711"/>
                </a:lnTo>
                <a:lnTo>
                  <a:pt x="305993" y="2364"/>
                </a:lnTo>
                <a:lnTo>
                  <a:pt x="116155" y="2364"/>
                </a:lnTo>
                <a:lnTo>
                  <a:pt x="61201" y="868"/>
                </a:lnTo>
                <a:lnTo>
                  <a:pt x="37970" y="0"/>
                </a:lnTo>
                <a:close/>
              </a:path>
              <a:path w="306070" h="74929">
                <a:moveTo>
                  <a:pt x="305993" y="741"/>
                </a:moveTo>
                <a:lnTo>
                  <a:pt x="116155" y="2364"/>
                </a:lnTo>
                <a:lnTo>
                  <a:pt x="305993" y="2364"/>
                </a:lnTo>
                <a:lnTo>
                  <a:pt x="305993" y="741"/>
                </a:lnTo>
                <a:close/>
              </a:path>
            </a:pathLst>
          </a:custGeom>
          <a:solidFill>
            <a:srgbClr val="C5C9CE"/>
          </a:solidFill>
        </p:spPr>
        <p:txBody>
          <a:bodyPr wrap="square" lIns="0" tIns="0" rIns="0" bIns="0" rtlCol="0"/>
          <a:lstStyle/>
          <a:p>
            <a:endParaRPr sz="1350"/>
          </a:p>
        </p:txBody>
      </p:sp>
      <p:sp>
        <p:nvSpPr>
          <p:cNvPr id="147" name="object 159"/>
          <p:cNvSpPr>
            <a:spLocks noChangeAspect="1"/>
          </p:cNvSpPr>
          <p:nvPr/>
        </p:nvSpPr>
        <p:spPr>
          <a:xfrm>
            <a:off x="3777661" y="3567689"/>
            <a:ext cx="46237" cy="46632"/>
          </a:xfrm>
          <a:custGeom>
            <a:avLst/>
            <a:gdLst/>
            <a:ahLst/>
            <a:cxnLst/>
            <a:rect l="l" t="t" r="r" b="b"/>
            <a:pathLst>
              <a:path w="54610" h="53975">
                <a:moveTo>
                  <a:pt x="54000" y="0"/>
                </a:moveTo>
                <a:lnTo>
                  <a:pt x="0" y="53403"/>
                </a:lnTo>
                <a:lnTo>
                  <a:pt x="54000" y="53403"/>
                </a:lnTo>
                <a:lnTo>
                  <a:pt x="54000" y="0"/>
                </a:lnTo>
                <a:close/>
              </a:path>
            </a:pathLst>
          </a:custGeom>
          <a:solidFill>
            <a:srgbClr val="C5C9CE"/>
          </a:solidFill>
        </p:spPr>
        <p:txBody>
          <a:bodyPr wrap="square" lIns="0" tIns="0" rIns="0" bIns="0" rtlCol="0"/>
          <a:lstStyle/>
          <a:p>
            <a:endParaRPr sz="1350"/>
          </a:p>
        </p:txBody>
      </p:sp>
      <p:sp>
        <p:nvSpPr>
          <p:cNvPr id="148" name="object 160"/>
          <p:cNvSpPr>
            <a:spLocks noChangeAspect="1"/>
          </p:cNvSpPr>
          <p:nvPr/>
        </p:nvSpPr>
        <p:spPr>
          <a:xfrm>
            <a:off x="3502500" y="3384501"/>
            <a:ext cx="46774" cy="46632"/>
          </a:xfrm>
          <a:custGeom>
            <a:avLst/>
            <a:gdLst/>
            <a:ahLst/>
            <a:cxnLst/>
            <a:rect l="l" t="t" r="r" b="b"/>
            <a:pathLst>
              <a:path w="55245" h="53975">
                <a:moveTo>
                  <a:pt x="50037" y="0"/>
                </a:moveTo>
                <a:lnTo>
                  <a:pt x="3886" y="0"/>
                </a:lnTo>
                <a:lnTo>
                  <a:pt x="0" y="3009"/>
                </a:lnTo>
                <a:lnTo>
                  <a:pt x="0" y="10782"/>
                </a:lnTo>
                <a:lnTo>
                  <a:pt x="3022" y="13792"/>
                </a:lnTo>
                <a:lnTo>
                  <a:pt x="30187" y="13792"/>
                </a:lnTo>
                <a:lnTo>
                  <a:pt x="431" y="43561"/>
                </a:lnTo>
                <a:lnTo>
                  <a:pt x="0" y="46583"/>
                </a:lnTo>
                <a:lnTo>
                  <a:pt x="863" y="49161"/>
                </a:lnTo>
                <a:lnTo>
                  <a:pt x="2158" y="51752"/>
                </a:lnTo>
                <a:lnTo>
                  <a:pt x="4749" y="53479"/>
                </a:lnTo>
                <a:lnTo>
                  <a:pt x="50901" y="53479"/>
                </a:lnTo>
                <a:lnTo>
                  <a:pt x="53911" y="50457"/>
                </a:lnTo>
                <a:lnTo>
                  <a:pt x="54775" y="46583"/>
                </a:lnTo>
                <a:lnTo>
                  <a:pt x="54775" y="42697"/>
                </a:lnTo>
                <a:lnTo>
                  <a:pt x="51765" y="39674"/>
                </a:lnTo>
                <a:lnTo>
                  <a:pt x="24587" y="39674"/>
                </a:lnTo>
                <a:lnTo>
                  <a:pt x="54343" y="9918"/>
                </a:lnTo>
                <a:lnTo>
                  <a:pt x="54775" y="6896"/>
                </a:lnTo>
                <a:lnTo>
                  <a:pt x="53911" y="4305"/>
                </a:lnTo>
                <a:lnTo>
                  <a:pt x="52616" y="1727"/>
                </a:lnTo>
                <a:lnTo>
                  <a:pt x="50037" y="0"/>
                </a:lnTo>
                <a:close/>
              </a:path>
            </a:pathLst>
          </a:custGeom>
          <a:solidFill>
            <a:srgbClr val="231F20"/>
          </a:solidFill>
        </p:spPr>
        <p:txBody>
          <a:bodyPr wrap="square" lIns="0" tIns="0" rIns="0" bIns="0" rtlCol="0"/>
          <a:lstStyle/>
          <a:p>
            <a:endParaRPr sz="1350"/>
          </a:p>
        </p:txBody>
      </p:sp>
      <p:sp>
        <p:nvSpPr>
          <p:cNvPr id="149" name="object 161"/>
          <p:cNvSpPr>
            <a:spLocks noChangeAspect="1"/>
          </p:cNvSpPr>
          <p:nvPr/>
        </p:nvSpPr>
        <p:spPr>
          <a:xfrm>
            <a:off x="3553772" y="3401100"/>
            <a:ext cx="46237" cy="46632"/>
          </a:xfrm>
          <a:custGeom>
            <a:avLst/>
            <a:gdLst/>
            <a:ahLst/>
            <a:cxnLst/>
            <a:rect l="l" t="t" r="r" b="b"/>
            <a:pathLst>
              <a:path w="54610" h="53975">
                <a:moveTo>
                  <a:pt x="49606" y="0"/>
                </a:moveTo>
                <a:lnTo>
                  <a:pt x="3454" y="0"/>
                </a:lnTo>
                <a:lnTo>
                  <a:pt x="431" y="3009"/>
                </a:lnTo>
                <a:lnTo>
                  <a:pt x="431" y="10782"/>
                </a:lnTo>
                <a:lnTo>
                  <a:pt x="3454" y="13792"/>
                </a:lnTo>
                <a:lnTo>
                  <a:pt x="30187" y="13792"/>
                </a:lnTo>
                <a:lnTo>
                  <a:pt x="431" y="43561"/>
                </a:lnTo>
                <a:lnTo>
                  <a:pt x="0" y="46583"/>
                </a:lnTo>
                <a:lnTo>
                  <a:pt x="863" y="49161"/>
                </a:lnTo>
                <a:lnTo>
                  <a:pt x="2158" y="51752"/>
                </a:lnTo>
                <a:lnTo>
                  <a:pt x="4749" y="53479"/>
                </a:lnTo>
                <a:lnTo>
                  <a:pt x="50901" y="53479"/>
                </a:lnTo>
                <a:lnTo>
                  <a:pt x="53479" y="50457"/>
                </a:lnTo>
                <a:lnTo>
                  <a:pt x="54343" y="46583"/>
                </a:lnTo>
                <a:lnTo>
                  <a:pt x="54343" y="42697"/>
                </a:lnTo>
                <a:lnTo>
                  <a:pt x="51333" y="39674"/>
                </a:lnTo>
                <a:lnTo>
                  <a:pt x="24155" y="39674"/>
                </a:lnTo>
                <a:lnTo>
                  <a:pt x="53911" y="9918"/>
                </a:lnTo>
                <a:lnTo>
                  <a:pt x="54343" y="6896"/>
                </a:lnTo>
                <a:lnTo>
                  <a:pt x="53479" y="4305"/>
                </a:lnTo>
                <a:lnTo>
                  <a:pt x="52196" y="1727"/>
                </a:lnTo>
                <a:lnTo>
                  <a:pt x="49606" y="0"/>
                </a:lnTo>
                <a:close/>
              </a:path>
            </a:pathLst>
          </a:custGeom>
          <a:solidFill>
            <a:srgbClr val="231F20"/>
          </a:solidFill>
        </p:spPr>
        <p:txBody>
          <a:bodyPr wrap="square" lIns="0" tIns="0" rIns="0" bIns="0" rtlCol="0"/>
          <a:lstStyle/>
          <a:p>
            <a:endParaRPr sz="1350"/>
          </a:p>
        </p:txBody>
      </p:sp>
      <p:sp>
        <p:nvSpPr>
          <p:cNvPr id="150" name="object 162"/>
          <p:cNvSpPr>
            <a:spLocks noChangeAspect="1"/>
          </p:cNvSpPr>
          <p:nvPr/>
        </p:nvSpPr>
        <p:spPr>
          <a:xfrm>
            <a:off x="3604310" y="3418438"/>
            <a:ext cx="45699" cy="46632"/>
          </a:xfrm>
          <a:custGeom>
            <a:avLst/>
            <a:gdLst/>
            <a:ahLst/>
            <a:cxnLst/>
            <a:rect l="l" t="t" r="r" b="b"/>
            <a:pathLst>
              <a:path w="53975" h="53975">
                <a:moveTo>
                  <a:pt x="49174" y="0"/>
                </a:moveTo>
                <a:lnTo>
                  <a:pt x="3022" y="0"/>
                </a:lnTo>
                <a:lnTo>
                  <a:pt x="0" y="3009"/>
                </a:lnTo>
                <a:lnTo>
                  <a:pt x="0" y="10782"/>
                </a:lnTo>
                <a:lnTo>
                  <a:pt x="3022" y="13792"/>
                </a:lnTo>
                <a:lnTo>
                  <a:pt x="30187" y="13792"/>
                </a:lnTo>
                <a:lnTo>
                  <a:pt x="431" y="43561"/>
                </a:lnTo>
                <a:lnTo>
                  <a:pt x="0" y="46583"/>
                </a:lnTo>
                <a:lnTo>
                  <a:pt x="863" y="49161"/>
                </a:lnTo>
                <a:lnTo>
                  <a:pt x="2158" y="51752"/>
                </a:lnTo>
                <a:lnTo>
                  <a:pt x="4749" y="53479"/>
                </a:lnTo>
                <a:lnTo>
                  <a:pt x="50901" y="53479"/>
                </a:lnTo>
                <a:lnTo>
                  <a:pt x="53911" y="50025"/>
                </a:lnTo>
                <a:lnTo>
                  <a:pt x="53911" y="42697"/>
                </a:lnTo>
                <a:lnTo>
                  <a:pt x="50901" y="39674"/>
                </a:lnTo>
                <a:lnTo>
                  <a:pt x="23723" y="39674"/>
                </a:lnTo>
                <a:lnTo>
                  <a:pt x="53479" y="9918"/>
                </a:lnTo>
                <a:lnTo>
                  <a:pt x="53911" y="6896"/>
                </a:lnTo>
                <a:lnTo>
                  <a:pt x="53047" y="4305"/>
                </a:lnTo>
                <a:lnTo>
                  <a:pt x="51765" y="1727"/>
                </a:lnTo>
                <a:lnTo>
                  <a:pt x="49174" y="0"/>
                </a:lnTo>
                <a:close/>
              </a:path>
            </a:pathLst>
          </a:custGeom>
          <a:solidFill>
            <a:srgbClr val="231F20"/>
          </a:solidFill>
        </p:spPr>
        <p:txBody>
          <a:bodyPr wrap="square" lIns="0" tIns="0" rIns="0" bIns="0" rtlCol="0"/>
          <a:lstStyle/>
          <a:p>
            <a:endParaRPr sz="1350"/>
          </a:p>
        </p:txBody>
      </p:sp>
      <p:sp>
        <p:nvSpPr>
          <p:cNvPr id="151" name="object 163"/>
          <p:cNvSpPr>
            <a:spLocks noChangeAspect="1"/>
          </p:cNvSpPr>
          <p:nvPr/>
        </p:nvSpPr>
        <p:spPr>
          <a:xfrm>
            <a:off x="3472248" y="3488896"/>
            <a:ext cx="361833" cy="226578"/>
          </a:xfrm>
          <a:custGeom>
            <a:avLst/>
            <a:gdLst/>
            <a:ahLst/>
            <a:cxnLst/>
            <a:rect l="l" t="t" r="r" b="b"/>
            <a:pathLst>
              <a:path w="427354" h="262254">
                <a:moveTo>
                  <a:pt x="427012" y="241960"/>
                </a:moveTo>
                <a:lnTo>
                  <a:pt x="408901" y="241960"/>
                </a:lnTo>
                <a:lnTo>
                  <a:pt x="408901" y="258356"/>
                </a:lnTo>
                <a:lnTo>
                  <a:pt x="412775" y="262242"/>
                </a:lnTo>
                <a:lnTo>
                  <a:pt x="423125" y="262242"/>
                </a:lnTo>
                <a:lnTo>
                  <a:pt x="427012" y="258356"/>
                </a:lnTo>
                <a:lnTo>
                  <a:pt x="427012" y="241960"/>
                </a:lnTo>
                <a:close/>
              </a:path>
              <a:path w="427354" h="262254">
                <a:moveTo>
                  <a:pt x="350672" y="0"/>
                </a:moveTo>
                <a:lnTo>
                  <a:pt x="342779" y="780"/>
                </a:lnTo>
                <a:lnTo>
                  <a:pt x="335410" y="3016"/>
                </a:lnTo>
                <a:lnTo>
                  <a:pt x="328769" y="6547"/>
                </a:lnTo>
                <a:lnTo>
                  <a:pt x="323062" y="11214"/>
                </a:lnTo>
                <a:lnTo>
                  <a:pt x="77215" y="11214"/>
                </a:lnTo>
                <a:lnTo>
                  <a:pt x="47132" y="17266"/>
                </a:lnTo>
                <a:lnTo>
                  <a:pt x="22591" y="33750"/>
                </a:lnTo>
                <a:lnTo>
                  <a:pt x="6058" y="58159"/>
                </a:lnTo>
                <a:lnTo>
                  <a:pt x="0" y="87985"/>
                </a:lnTo>
                <a:lnTo>
                  <a:pt x="0" y="257924"/>
                </a:lnTo>
                <a:lnTo>
                  <a:pt x="3886" y="261810"/>
                </a:lnTo>
                <a:lnTo>
                  <a:pt x="14236" y="261810"/>
                </a:lnTo>
                <a:lnTo>
                  <a:pt x="18122" y="257924"/>
                </a:lnTo>
                <a:lnTo>
                  <a:pt x="18122" y="241960"/>
                </a:lnTo>
                <a:lnTo>
                  <a:pt x="427012" y="241960"/>
                </a:lnTo>
                <a:lnTo>
                  <a:pt x="427012" y="224282"/>
                </a:lnTo>
                <a:lnTo>
                  <a:pt x="18122" y="224282"/>
                </a:lnTo>
                <a:lnTo>
                  <a:pt x="18122" y="161734"/>
                </a:lnTo>
                <a:lnTo>
                  <a:pt x="46151" y="156997"/>
                </a:lnTo>
                <a:lnTo>
                  <a:pt x="79855" y="152861"/>
                </a:lnTo>
                <a:lnTo>
                  <a:pt x="113599" y="151437"/>
                </a:lnTo>
                <a:lnTo>
                  <a:pt x="427012" y="151437"/>
                </a:lnTo>
                <a:lnTo>
                  <a:pt x="427012" y="144919"/>
                </a:lnTo>
                <a:lnTo>
                  <a:pt x="218249" y="144919"/>
                </a:lnTo>
                <a:lnTo>
                  <a:pt x="210947" y="143624"/>
                </a:lnTo>
                <a:lnTo>
                  <a:pt x="18122" y="143624"/>
                </a:lnTo>
                <a:lnTo>
                  <a:pt x="18122" y="141465"/>
                </a:lnTo>
                <a:lnTo>
                  <a:pt x="198778" y="141465"/>
                </a:lnTo>
                <a:lnTo>
                  <a:pt x="184175" y="138874"/>
                </a:lnTo>
                <a:lnTo>
                  <a:pt x="170334" y="136857"/>
                </a:lnTo>
                <a:lnTo>
                  <a:pt x="156571" y="135323"/>
                </a:lnTo>
                <a:lnTo>
                  <a:pt x="142809" y="134272"/>
                </a:lnTo>
                <a:lnTo>
                  <a:pt x="128968" y="133705"/>
                </a:lnTo>
                <a:lnTo>
                  <a:pt x="141647" y="126796"/>
                </a:lnTo>
                <a:lnTo>
                  <a:pt x="47015" y="126796"/>
                </a:lnTo>
                <a:lnTo>
                  <a:pt x="44869" y="124650"/>
                </a:lnTo>
                <a:lnTo>
                  <a:pt x="25450" y="124650"/>
                </a:lnTo>
                <a:lnTo>
                  <a:pt x="22428" y="122491"/>
                </a:lnTo>
                <a:lnTo>
                  <a:pt x="20281" y="119468"/>
                </a:lnTo>
                <a:lnTo>
                  <a:pt x="20281" y="111709"/>
                </a:lnTo>
                <a:lnTo>
                  <a:pt x="22428" y="108686"/>
                </a:lnTo>
                <a:lnTo>
                  <a:pt x="25450" y="106527"/>
                </a:lnTo>
                <a:lnTo>
                  <a:pt x="45723" y="106527"/>
                </a:lnTo>
                <a:lnTo>
                  <a:pt x="47015" y="105232"/>
                </a:lnTo>
                <a:lnTo>
                  <a:pt x="93167" y="105232"/>
                </a:lnTo>
                <a:lnTo>
                  <a:pt x="99212" y="104800"/>
                </a:lnTo>
                <a:lnTo>
                  <a:pt x="105681" y="104800"/>
                </a:lnTo>
                <a:lnTo>
                  <a:pt x="109562" y="102222"/>
                </a:lnTo>
                <a:lnTo>
                  <a:pt x="110426" y="101790"/>
                </a:lnTo>
                <a:lnTo>
                  <a:pt x="110858" y="100926"/>
                </a:lnTo>
                <a:lnTo>
                  <a:pt x="127629" y="90144"/>
                </a:lnTo>
                <a:lnTo>
                  <a:pt x="18122" y="90144"/>
                </a:lnTo>
                <a:lnTo>
                  <a:pt x="18122" y="87985"/>
                </a:lnTo>
                <a:lnTo>
                  <a:pt x="22746" y="65105"/>
                </a:lnTo>
                <a:lnTo>
                  <a:pt x="35377" y="46308"/>
                </a:lnTo>
                <a:lnTo>
                  <a:pt x="54154" y="33577"/>
                </a:lnTo>
                <a:lnTo>
                  <a:pt x="77215" y="28892"/>
                </a:lnTo>
                <a:lnTo>
                  <a:pt x="330985" y="28892"/>
                </a:lnTo>
                <a:lnTo>
                  <a:pt x="333795" y="24687"/>
                </a:lnTo>
                <a:lnTo>
                  <a:pt x="341148" y="19862"/>
                </a:lnTo>
                <a:lnTo>
                  <a:pt x="350240" y="18110"/>
                </a:lnTo>
                <a:lnTo>
                  <a:pt x="384382" y="18110"/>
                </a:lnTo>
                <a:lnTo>
                  <a:pt x="376923" y="9485"/>
                </a:lnTo>
                <a:lnTo>
                  <a:pt x="364828" y="2519"/>
                </a:lnTo>
                <a:lnTo>
                  <a:pt x="350672" y="0"/>
                </a:lnTo>
                <a:close/>
              </a:path>
              <a:path w="427354" h="262254">
                <a:moveTo>
                  <a:pt x="427012" y="151815"/>
                </a:moveTo>
                <a:lnTo>
                  <a:pt x="316382" y="151815"/>
                </a:lnTo>
                <a:lnTo>
                  <a:pt x="351293" y="153124"/>
                </a:lnTo>
                <a:lnTo>
                  <a:pt x="386041" y="157429"/>
                </a:lnTo>
                <a:lnTo>
                  <a:pt x="408038" y="161302"/>
                </a:lnTo>
                <a:lnTo>
                  <a:pt x="407606" y="224282"/>
                </a:lnTo>
                <a:lnTo>
                  <a:pt x="427012" y="224282"/>
                </a:lnTo>
                <a:lnTo>
                  <a:pt x="427012" y="155270"/>
                </a:lnTo>
                <a:lnTo>
                  <a:pt x="426580" y="155270"/>
                </a:lnTo>
                <a:lnTo>
                  <a:pt x="427012" y="154838"/>
                </a:lnTo>
                <a:lnTo>
                  <a:pt x="427012" y="151815"/>
                </a:lnTo>
                <a:close/>
              </a:path>
              <a:path w="427354" h="262254">
                <a:moveTo>
                  <a:pt x="427012" y="151437"/>
                </a:moveTo>
                <a:lnTo>
                  <a:pt x="113599" y="151437"/>
                </a:lnTo>
                <a:lnTo>
                  <a:pt x="147266" y="152686"/>
                </a:lnTo>
                <a:lnTo>
                  <a:pt x="180733" y="156565"/>
                </a:lnTo>
                <a:lnTo>
                  <a:pt x="218249" y="162598"/>
                </a:lnTo>
                <a:lnTo>
                  <a:pt x="246722" y="157861"/>
                </a:lnTo>
                <a:lnTo>
                  <a:pt x="281471" y="153421"/>
                </a:lnTo>
                <a:lnTo>
                  <a:pt x="316382" y="151815"/>
                </a:lnTo>
                <a:lnTo>
                  <a:pt x="427012" y="151815"/>
                </a:lnTo>
                <a:lnTo>
                  <a:pt x="427012" y="151437"/>
                </a:lnTo>
                <a:close/>
              </a:path>
              <a:path w="427354" h="262254">
                <a:moveTo>
                  <a:pt x="427012" y="154838"/>
                </a:moveTo>
                <a:lnTo>
                  <a:pt x="426580" y="155270"/>
                </a:lnTo>
                <a:lnTo>
                  <a:pt x="427012" y="155270"/>
                </a:lnTo>
                <a:lnTo>
                  <a:pt x="427012" y="154838"/>
                </a:lnTo>
                <a:close/>
              </a:path>
              <a:path w="427354" h="262254">
                <a:moveTo>
                  <a:pt x="382158" y="67284"/>
                </a:moveTo>
                <a:lnTo>
                  <a:pt x="276047" y="67284"/>
                </a:lnTo>
                <a:lnTo>
                  <a:pt x="272605" y="75044"/>
                </a:lnTo>
                <a:lnTo>
                  <a:pt x="273024" y="83235"/>
                </a:lnTo>
                <a:lnTo>
                  <a:pt x="276047" y="90576"/>
                </a:lnTo>
                <a:lnTo>
                  <a:pt x="266131" y="93176"/>
                </a:lnTo>
                <a:lnTo>
                  <a:pt x="258198" y="99090"/>
                </a:lnTo>
                <a:lnTo>
                  <a:pt x="252935" y="107430"/>
                </a:lnTo>
                <a:lnTo>
                  <a:pt x="251028" y="117309"/>
                </a:lnTo>
                <a:lnTo>
                  <a:pt x="251028" y="125514"/>
                </a:lnTo>
                <a:lnTo>
                  <a:pt x="254914" y="132842"/>
                </a:lnTo>
                <a:lnTo>
                  <a:pt x="260959" y="138010"/>
                </a:lnTo>
                <a:lnTo>
                  <a:pt x="255346" y="138874"/>
                </a:lnTo>
                <a:lnTo>
                  <a:pt x="249313" y="139738"/>
                </a:lnTo>
                <a:lnTo>
                  <a:pt x="243700" y="140601"/>
                </a:lnTo>
                <a:lnTo>
                  <a:pt x="218249" y="144919"/>
                </a:lnTo>
                <a:lnTo>
                  <a:pt x="427012" y="144919"/>
                </a:lnTo>
                <a:lnTo>
                  <a:pt x="427012" y="143192"/>
                </a:lnTo>
                <a:lnTo>
                  <a:pt x="408470" y="143192"/>
                </a:lnTo>
                <a:lnTo>
                  <a:pt x="388619" y="140169"/>
                </a:lnTo>
                <a:lnTo>
                  <a:pt x="384314" y="139306"/>
                </a:lnTo>
                <a:lnTo>
                  <a:pt x="380428" y="138874"/>
                </a:lnTo>
                <a:lnTo>
                  <a:pt x="376110" y="138442"/>
                </a:lnTo>
                <a:lnTo>
                  <a:pt x="382155" y="134137"/>
                </a:lnTo>
                <a:lnTo>
                  <a:pt x="383076" y="132410"/>
                </a:lnTo>
                <a:lnTo>
                  <a:pt x="351967" y="132410"/>
                </a:lnTo>
                <a:lnTo>
                  <a:pt x="344481" y="126365"/>
                </a:lnTo>
                <a:lnTo>
                  <a:pt x="273456" y="126365"/>
                </a:lnTo>
                <a:lnTo>
                  <a:pt x="269582" y="122491"/>
                </a:lnTo>
                <a:lnTo>
                  <a:pt x="269582" y="112141"/>
                </a:lnTo>
                <a:lnTo>
                  <a:pt x="273456" y="108254"/>
                </a:lnTo>
                <a:lnTo>
                  <a:pt x="322054" y="108254"/>
                </a:lnTo>
                <a:lnTo>
                  <a:pt x="295884" y="87122"/>
                </a:lnTo>
                <a:lnTo>
                  <a:pt x="291147" y="83235"/>
                </a:lnTo>
                <a:lnTo>
                  <a:pt x="290283" y="76339"/>
                </a:lnTo>
                <a:lnTo>
                  <a:pt x="294170" y="71589"/>
                </a:lnTo>
                <a:lnTo>
                  <a:pt x="296316" y="69011"/>
                </a:lnTo>
                <a:lnTo>
                  <a:pt x="299338" y="67716"/>
                </a:lnTo>
                <a:lnTo>
                  <a:pt x="381740" y="67716"/>
                </a:lnTo>
                <a:lnTo>
                  <a:pt x="382158" y="67284"/>
                </a:lnTo>
                <a:close/>
              </a:path>
              <a:path w="427354" h="262254">
                <a:moveTo>
                  <a:pt x="198778" y="141465"/>
                </a:moveTo>
                <a:lnTo>
                  <a:pt x="18122" y="141465"/>
                </a:lnTo>
                <a:lnTo>
                  <a:pt x="19418" y="141897"/>
                </a:lnTo>
                <a:lnTo>
                  <a:pt x="20713" y="142760"/>
                </a:lnTo>
                <a:lnTo>
                  <a:pt x="21996" y="143192"/>
                </a:lnTo>
                <a:lnTo>
                  <a:pt x="18122" y="143624"/>
                </a:lnTo>
                <a:lnTo>
                  <a:pt x="210947" y="143624"/>
                </a:lnTo>
                <a:lnTo>
                  <a:pt x="198778" y="141465"/>
                </a:lnTo>
                <a:close/>
              </a:path>
              <a:path w="427354" h="262254">
                <a:moveTo>
                  <a:pt x="427012" y="93586"/>
                </a:moveTo>
                <a:lnTo>
                  <a:pt x="408470" y="93586"/>
                </a:lnTo>
                <a:lnTo>
                  <a:pt x="408470" y="143192"/>
                </a:lnTo>
                <a:lnTo>
                  <a:pt x="427012" y="143192"/>
                </a:lnTo>
                <a:lnTo>
                  <a:pt x="427012" y="93586"/>
                </a:lnTo>
                <a:close/>
              </a:path>
              <a:path w="427354" h="262254">
                <a:moveTo>
                  <a:pt x="424477" y="50025"/>
                </a:moveTo>
                <a:lnTo>
                  <a:pt x="399834" y="50025"/>
                </a:lnTo>
                <a:lnTo>
                  <a:pt x="402424" y="50888"/>
                </a:lnTo>
                <a:lnTo>
                  <a:pt x="404583" y="52616"/>
                </a:lnTo>
                <a:lnTo>
                  <a:pt x="409333" y="56502"/>
                </a:lnTo>
                <a:lnTo>
                  <a:pt x="410184" y="63398"/>
                </a:lnTo>
                <a:lnTo>
                  <a:pt x="361454" y="123355"/>
                </a:lnTo>
                <a:lnTo>
                  <a:pt x="353682" y="132410"/>
                </a:lnTo>
                <a:lnTo>
                  <a:pt x="383076" y="132410"/>
                </a:lnTo>
                <a:lnTo>
                  <a:pt x="385610" y="127660"/>
                </a:lnTo>
                <a:lnTo>
                  <a:pt x="386473" y="120764"/>
                </a:lnTo>
                <a:lnTo>
                  <a:pt x="408470" y="93586"/>
                </a:lnTo>
                <a:lnTo>
                  <a:pt x="427012" y="93586"/>
                </a:lnTo>
                <a:lnTo>
                  <a:pt x="427012" y="80657"/>
                </a:lnTo>
                <a:lnTo>
                  <a:pt x="424853" y="77635"/>
                </a:lnTo>
                <a:lnTo>
                  <a:pt x="422262" y="76339"/>
                </a:lnTo>
                <a:lnTo>
                  <a:pt x="426418" y="66465"/>
                </a:lnTo>
                <a:lnTo>
                  <a:pt x="426689" y="56226"/>
                </a:lnTo>
                <a:lnTo>
                  <a:pt x="424477" y="50025"/>
                </a:lnTo>
                <a:close/>
              </a:path>
              <a:path w="427354" h="262254">
                <a:moveTo>
                  <a:pt x="177711" y="86690"/>
                </a:moveTo>
                <a:lnTo>
                  <a:pt x="104813" y="126796"/>
                </a:lnTo>
                <a:lnTo>
                  <a:pt x="141647" y="126796"/>
                </a:lnTo>
                <a:lnTo>
                  <a:pt x="182016" y="104800"/>
                </a:lnTo>
                <a:lnTo>
                  <a:pt x="186334" y="102654"/>
                </a:lnTo>
                <a:lnTo>
                  <a:pt x="187629" y="97040"/>
                </a:lnTo>
                <a:lnTo>
                  <a:pt x="185470" y="92722"/>
                </a:lnTo>
                <a:lnTo>
                  <a:pt x="182879" y="88417"/>
                </a:lnTo>
                <a:lnTo>
                  <a:pt x="177711" y="86690"/>
                </a:lnTo>
                <a:close/>
              </a:path>
              <a:path w="427354" h="262254">
                <a:moveTo>
                  <a:pt x="322054" y="108254"/>
                </a:moveTo>
                <a:lnTo>
                  <a:pt x="293306" y="108254"/>
                </a:lnTo>
                <a:lnTo>
                  <a:pt x="311848" y="122923"/>
                </a:lnTo>
                <a:lnTo>
                  <a:pt x="310121" y="124650"/>
                </a:lnTo>
                <a:lnTo>
                  <a:pt x="307530" y="125945"/>
                </a:lnTo>
                <a:lnTo>
                  <a:pt x="304952" y="126365"/>
                </a:lnTo>
                <a:lnTo>
                  <a:pt x="344481" y="126365"/>
                </a:lnTo>
                <a:lnTo>
                  <a:pt x="322054" y="108254"/>
                </a:lnTo>
                <a:close/>
              </a:path>
              <a:path w="427354" h="262254">
                <a:moveTo>
                  <a:pt x="45723" y="106527"/>
                </a:moveTo>
                <a:lnTo>
                  <a:pt x="25450" y="106527"/>
                </a:lnTo>
                <a:lnTo>
                  <a:pt x="24587" y="109550"/>
                </a:lnTo>
                <a:lnTo>
                  <a:pt x="23867" y="111709"/>
                </a:lnTo>
                <a:lnTo>
                  <a:pt x="23846" y="119468"/>
                </a:lnTo>
                <a:lnTo>
                  <a:pt x="24155" y="121627"/>
                </a:lnTo>
                <a:lnTo>
                  <a:pt x="25450" y="124650"/>
                </a:lnTo>
                <a:lnTo>
                  <a:pt x="44869" y="124650"/>
                </a:lnTo>
                <a:lnTo>
                  <a:pt x="42278" y="122059"/>
                </a:lnTo>
                <a:lnTo>
                  <a:pt x="42278" y="109982"/>
                </a:lnTo>
                <a:lnTo>
                  <a:pt x="45723" y="106527"/>
                </a:lnTo>
                <a:close/>
              </a:path>
              <a:path w="427354" h="262254">
                <a:moveTo>
                  <a:pt x="105681" y="104800"/>
                </a:moveTo>
                <a:lnTo>
                  <a:pt x="99212" y="104800"/>
                </a:lnTo>
                <a:lnTo>
                  <a:pt x="101371" y="105664"/>
                </a:lnTo>
                <a:lnTo>
                  <a:pt x="104381" y="105664"/>
                </a:lnTo>
                <a:lnTo>
                  <a:pt x="105681" y="104800"/>
                </a:lnTo>
                <a:close/>
              </a:path>
              <a:path w="427354" h="262254">
                <a:moveTo>
                  <a:pt x="381740" y="67716"/>
                </a:moveTo>
                <a:lnTo>
                  <a:pt x="305384" y="67716"/>
                </a:lnTo>
                <a:lnTo>
                  <a:pt x="307530" y="68580"/>
                </a:lnTo>
                <a:lnTo>
                  <a:pt x="309689" y="70294"/>
                </a:lnTo>
                <a:lnTo>
                  <a:pt x="350240" y="103085"/>
                </a:lnTo>
                <a:lnTo>
                  <a:pt x="371805" y="76339"/>
                </a:lnTo>
                <a:lnTo>
                  <a:pt x="377532" y="72064"/>
                </a:lnTo>
                <a:lnTo>
                  <a:pt x="381740" y="67716"/>
                </a:lnTo>
                <a:close/>
              </a:path>
              <a:path w="427354" h="262254">
                <a:moveTo>
                  <a:pt x="305384" y="48729"/>
                </a:moveTo>
                <a:lnTo>
                  <a:pt x="191515" y="48729"/>
                </a:lnTo>
                <a:lnTo>
                  <a:pt x="190652" y="49161"/>
                </a:lnTo>
                <a:lnTo>
                  <a:pt x="177279" y="49161"/>
                </a:lnTo>
                <a:lnTo>
                  <a:pt x="157331" y="53920"/>
                </a:lnTo>
                <a:lnTo>
                  <a:pt x="134148" y="64908"/>
                </a:lnTo>
                <a:lnTo>
                  <a:pt x="113230" y="77188"/>
                </a:lnTo>
                <a:lnTo>
                  <a:pt x="100075" y="85826"/>
                </a:lnTo>
                <a:lnTo>
                  <a:pt x="92303" y="86690"/>
                </a:lnTo>
                <a:lnTo>
                  <a:pt x="26746" y="86690"/>
                </a:lnTo>
                <a:lnTo>
                  <a:pt x="21996" y="87985"/>
                </a:lnTo>
                <a:lnTo>
                  <a:pt x="18122" y="90144"/>
                </a:lnTo>
                <a:lnTo>
                  <a:pt x="127629" y="90144"/>
                </a:lnTo>
                <a:lnTo>
                  <a:pt x="128271" y="89731"/>
                </a:lnTo>
                <a:lnTo>
                  <a:pt x="147302" y="78982"/>
                </a:lnTo>
                <a:lnTo>
                  <a:pt x="164716" y="70903"/>
                </a:lnTo>
                <a:lnTo>
                  <a:pt x="177279" y="67716"/>
                </a:lnTo>
                <a:lnTo>
                  <a:pt x="210489" y="67716"/>
                </a:lnTo>
                <a:lnTo>
                  <a:pt x="211353" y="67284"/>
                </a:lnTo>
                <a:lnTo>
                  <a:pt x="382158" y="67284"/>
                </a:lnTo>
                <a:lnTo>
                  <a:pt x="382371" y="67063"/>
                </a:lnTo>
                <a:lnTo>
                  <a:pt x="384586" y="63830"/>
                </a:lnTo>
                <a:lnTo>
                  <a:pt x="350240" y="63830"/>
                </a:lnTo>
                <a:lnTo>
                  <a:pt x="341209" y="62017"/>
                </a:lnTo>
                <a:lnTo>
                  <a:pt x="333957" y="57091"/>
                </a:lnTo>
                <a:lnTo>
                  <a:pt x="329132" y="49819"/>
                </a:lnTo>
                <a:lnTo>
                  <a:pt x="329087" y="49593"/>
                </a:lnTo>
                <a:lnTo>
                  <a:pt x="309689" y="49593"/>
                </a:lnTo>
                <a:lnTo>
                  <a:pt x="305384" y="48729"/>
                </a:lnTo>
                <a:close/>
              </a:path>
              <a:path w="427354" h="262254">
                <a:moveTo>
                  <a:pt x="384382" y="18110"/>
                </a:moveTo>
                <a:lnTo>
                  <a:pt x="350240" y="18110"/>
                </a:lnTo>
                <a:lnTo>
                  <a:pt x="359272" y="19922"/>
                </a:lnTo>
                <a:lnTo>
                  <a:pt x="366523" y="24849"/>
                </a:lnTo>
                <a:lnTo>
                  <a:pt x="371319" y="32076"/>
                </a:lnTo>
                <a:lnTo>
                  <a:pt x="371671" y="33750"/>
                </a:lnTo>
                <a:lnTo>
                  <a:pt x="373100" y="40970"/>
                </a:lnTo>
                <a:lnTo>
                  <a:pt x="371271" y="50025"/>
                </a:lnTo>
                <a:lnTo>
                  <a:pt x="366361" y="57253"/>
                </a:lnTo>
                <a:lnTo>
                  <a:pt x="359089" y="62078"/>
                </a:lnTo>
                <a:lnTo>
                  <a:pt x="350240" y="63830"/>
                </a:lnTo>
                <a:lnTo>
                  <a:pt x="384586" y="63830"/>
                </a:lnTo>
                <a:lnTo>
                  <a:pt x="386239" y="61418"/>
                </a:lnTo>
                <a:lnTo>
                  <a:pt x="389051" y="55206"/>
                </a:lnTo>
                <a:lnTo>
                  <a:pt x="389483" y="54775"/>
                </a:lnTo>
                <a:lnTo>
                  <a:pt x="391210" y="52616"/>
                </a:lnTo>
                <a:lnTo>
                  <a:pt x="393801" y="51320"/>
                </a:lnTo>
                <a:lnTo>
                  <a:pt x="396824" y="50888"/>
                </a:lnTo>
                <a:lnTo>
                  <a:pt x="399834" y="50025"/>
                </a:lnTo>
                <a:lnTo>
                  <a:pt x="424477" y="50025"/>
                </a:lnTo>
                <a:lnTo>
                  <a:pt x="423239" y="46553"/>
                </a:lnTo>
                <a:lnTo>
                  <a:pt x="416229" y="38379"/>
                </a:lnTo>
                <a:lnTo>
                  <a:pt x="410381" y="34662"/>
                </a:lnTo>
                <a:lnTo>
                  <a:pt x="406002" y="33210"/>
                </a:lnTo>
                <a:lnTo>
                  <a:pt x="391210" y="33210"/>
                </a:lnTo>
                <a:lnTo>
                  <a:pt x="386026" y="20011"/>
                </a:lnTo>
                <a:lnTo>
                  <a:pt x="384382" y="18110"/>
                </a:lnTo>
                <a:close/>
              </a:path>
              <a:path w="427354" h="262254">
                <a:moveTo>
                  <a:pt x="330985" y="28892"/>
                </a:moveTo>
                <a:lnTo>
                  <a:pt x="310984" y="28892"/>
                </a:lnTo>
                <a:lnTo>
                  <a:pt x="309689" y="32778"/>
                </a:lnTo>
                <a:lnTo>
                  <a:pt x="308825" y="36652"/>
                </a:lnTo>
                <a:lnTo>
                  <a:pt x="308825" y="43992"/>
                </a:lnTo>
                <a:lnTo>
                  <a:pt x="309257" y="46570"/>
                </a:lnTo>
                <a:lnTo>
                  <a:pt x="309689" y="49593"/>
                </a:lnTo>
                <a:lnTo>
                  <a:pt x="329087" y="49593"/>
                </a:lnTo>
                <a:lnTo>
                  <a:pt x="327380" y="40970"/>
                </a:lnTo>
                <a:lnTo>
                  <a:pt x="328950" y="31938"/>
                </a:lnTo>
                <a:lnTo>
                  <a:pt x="330985" y="28892"/>
                </a:lnTo>
                <a:close/>
              </a:path>
              <a:path w="427354" h="262254">
                <a:moveTo>
                  <a:pt x="397545" y="32076"/>
                </a:moveTo>
                <a:lnTo>
                  <a:pt x="391210" y="33210"/>
                </a:lnTo>
                <a:lnTo>
                  <a:pt x="406002" y="33210"/>
                </a:lnTo>
                <a:lnTo>
                  <a:pt x="404044" y="32561"/>
                </a:lnTo>
                <a:lnTo>
                  <a:pt x="397545" y="32076"/>
                </a:lnTo>
                <a:close/>
              </a:path>
            </a:pathLst>
          </a:custGeom>
          <a:solidFill>
            <a:srgbClr val="231F20"/>
          </a:solidFill>
        </p:spPr>
        <p:txBody>
          <a:bodyPr wrap="square" lIns="0" tIns="0" rIns="0" bIns="0" rtlCol="0"/>
          <a:lstStyle/>
          <a:p>
            <a:endParaRPr sz="1350"/>
          </a:p>
        </p:txBody>
      </p:sp>
      <p:sp>
        <p:nvSpPr>
          <p:cNvPr id="152" name="object 164"/>
          <p:cNvSpPr>
            <a:spLocks noChangeAspect="1"/>
          </p:cNvSpPr>
          <p:nvPr/>
        </p:nvSpPr>
        <p:spPr>
          <a:xfrm>
            <a:off x="5971295" y="6259201"/>
            <a:ext cx="214519" cy="211217"/>
          </a:xfrm>
          <a:custGeom>
            <a:avLst/>
            <a:gdLst/>
            <a:ahLst/>
            <a:cxnLst/>
            <a:rect l="l" t="t" r="r" b="b"/>
            <a:pathLst>
              <a:path w="253365" h="244475">
                <a:moveTo>
                  <a:pt x="217781" y="0"/>
                </a:moveTo>
                <a:lnTo>
                  <a:pt x="8332" y="22009"/>
                </a:lnTo>
                <a:lnTo>
                  <a:pt x="260" y="109950"/>
                </a:lnTo>
                <a:lnTo>
                  <a:pt x="0" y="162247"/>
                </a:lnTo>
                <a:lnTo>
                  <a:pt x="9738" y="200025"/>
                </a:lnTo>
                <a:lnTo>
                  <a:pt x="31662" y="243992"/>
                </a:lnTo>
                <a:lnTo>
                  <a:pt x="247702" y="215849"/>
                </a:lnTo>
                <a:lnTo>
                  <a:pt x="252806" y="197638"/>
                </a:lnTo>
                <a:lnTo>
                  <a:pt x="251391" y="169084"/>
                </a:lnTo>
                <a:lnTo>
                  <a:pt x="240629" y="109845"/>
                </a:lnTo>
                <a:lnTo>
                  <a:pt x="217781" y="0"/>
                </a:lnTo>
                <a:close/>
              </a:path>
            </a:pathLst>
          </a:custGeom>
          <a:solidFill>
            <a:srgbClr val="FFC100"/>
          </a:solidFill>
        </p:spPr>
        <p:txBody>
          <a:bodyPr wrap="square" lIns="0" tIns="0" rIns="0" bIns="0" rtlCol="0"/>
          <a:lstStyle/>
          <a:p>
            <a:endParaRPr sz="1350"/>
          </a:p>
        </p:txBody>
      </p:sp>
      <p:sp>
        <p:nvSpPr>
          <p:cNvPr id="153" name="object 165"/>
          <p:cNvSpPr>
            <a:spLocks noChangeAspect="1"/>
          </p:cNvSpPr>
          <p:nvPr/>
        </p:nvSpPr>
        <p:spPr>
          <a:xfrm>
            <a:off x="6015230" y="6335666"/>
            <a:ext cx="125270" cy="58153"/>
          </a:xfrm>
          <a:custGeom>
            <a:avLst/>
            <a:gdLst/>
            <a:ahLst/>
            <a:cxnLst/>
            <a:rect l="l" t="t" r="r" b="b"/>
            <a:pathLst>
              <a:path w="147954" h="67309">
                <a:moveTo>
                  <a:pt x="21353" y="4991"/>
                </a:moveTo>
                <a:lnTo>
                  <a:pt x="6579" y="7298"/>
                </a:lnTo>
                <a:lnTo>
                  <a:pt x="0" y="14960"/>
                </a:lnTo>
                <a:lnTo>
                  <a:pt x="2568" y="32363"/>
                </a:lnTo>
                <a:lnTo>
                  <a:pt x="16794" y="54143"/>
                </a:lnTo>
                <a:lnTo>
                  <a:pt x="51829" y="67288"/>
                </a:lnTo>
                <a:lnTo>
                  <a:pt x="116827" y="58788"/>
                </a:lnTo>
                <a:lnTo>
                  <a:pt x="136454" y="47081"/>
                </a:lnTo>
                <a:lnTo>
                  <a:pt x="145927" y="39665"/>
                </a:lnTo>
                <a:lnTo>
                  <a:pt x="147882" y="33377"/>
                </a:lnTo>
                <a:lnTo>
                  <a:pt x="144957" y="25057"/>
                </a:lnTo>
                <a:lnTo>
                  <a:pt x="139334" y="15301"/>
                </a:lnTo>
                <a:lnTo>
                  <a:pt x="138011" y="13690"/>
                </a:lnTo>
                <a:lnTo>
                  <a:pt x="62087" y="13690"/>
                </a:lnTo>
                <a:lnTo>
                  <a:pt x="53710" y="12833"/>
                </a:lnTo>
                <a:lnTo>
                  <a:pt x="48336" y="9880"/>
                </a:lnTo>
                <a:lnTo>
                  <a:pt x="37535" y="6398"/>
                </a:lnTo>
                <a:lnTo>
                  <a:pt x="21353" y="4991"/>
                </a:lnTo>
                <a:close/>
              </a:path>
              <a:path w="147954" h="67309">
                <a:moveTo>
                  <a:pt x="125120" y="0"/>
                </a:moveTo>
                <a:lnTo>
                  <a:pt x="111556" y="8661"/>
                </a:lnTo>
                <a:lnTo>
                  <a:pt x="79393" y="12338"/>
                </a:lnTo>
                <a:lnTo>
                  <a:pt x="62087" y="13690"/>
                </a:lnTo>
                <a:lnTo>
                  <a:pt x="138011" y="13690"/>
                </a:lnTo>
                <a:lnTo>
                  <a:pt x="132756" y="7298"/>
                </a:lnTo>
                <a:lnTo>
                  <a:pt x="127378" y="1968"/>
                </a:lnTo>
                <a:lnTo>
                  <a:pt x="125120" y="0"/>
                </a:lnTo>
                <a:close/>
              </a:path>
            </a:pathLst>
          </a:custGeom>
          <a:solidFill>
            <a:srgbClr val="F5F6F7"/>
          </a:solidFill>
        </p:spPr>
        <p:txBody>
          <a:bodyPr wrap="square" lIns="0" tIns="0" rIns="0" bIns="0" rtlCol="0"/>
          <a:lstStyle/>
          <a:p>
            <a:endParaRPr sz="1350"/>
          </a:p>
        </p:txBody>
      </p:sp>
      <p:sp>
        <p:nvSpPr>
          <p:cNvPr id="154" name="object 166"/>
          <p:cNvSpPr>
            <a:spLocks noChangeAspect="1"/>
          </p:cNvSpPr>
          <p:nvPr/>
        </p:nvSpPr>
        <p:spPr>
          <a:xfrm>
            <a:off x="5973993" y="6235909"/>
            <a:ext cx="182799" cy="37854"/>
          </a:xfrm>
          <a:custGeom>
            <a:avLst/>
            <a:gdLst/>
            <a:ahLst/>
            <a:cxnLst/>
            <a:rect l="l" t="t" r="r" b="b"/>
            <a:pathLst>
              <a:path w="215900" h="43815">
                <a:moveTo>
                  <a:pt x="215379" y="0"/>
                </a:moveTo>
                <a:lnTo>
                  <a:pt x="0" y="17208"/>
                </a:lnTo>
                <a:lnTo>
                  <a:pt x="6400" y="43687"/>
                </a:lnTo>
                <a:lnTo>
                  <a:pt x="208686" y="22428"/>
                </a:lnTo>
                <a:lnTo>
                  <a:pt x="215379" y="0"/>
                </a:lnTo>
                <a:close/>
              </a:path>
            </a:pathLst>
          </a:custGeom>
          <a:solidFill>
            <a:srgbClr val="F5F6F7"/>
          </a:solidFill>
        </p:spPr>
        <p:txBody>
          <a:bodyPr wrap="square" lIns="0" tIns="0" rIns="0" bIns="0" rtlCol="0"/>
          <a:lstStyle/>
          <a:p>
            <a:endParaRPr sz="1350"/>
          </a:p>
        </p:txBody>
      </p:sp>
      <p:sp>
        <p:nvSpPr>
          <p:cNvPr id="155" name="object 167"/>
          <p:cNvSpPr>
            <a:spLocks noChangeAspect="1"/>
          </p:cNvSpPr>
          <p:nvPr/>
        </p:nvSpPr>
        <p:spPr>
          <a:xfrm>
            <a:off x="5999249" y="6450006"/>
            <a:ext cx="182261" cy="41694"/>
          </a:xfrm>
          <a:custGeom>
            <a:avLst/>
            <a:gdLst/>
            <a:ahLst/>
            <a:cxnLst/>
            <a:rect l="l" t="t" r="r" b="b"/>
            <a:pathLst>
              <a:path w="215265" h="48259">
                <a:moveTo>
                  <a:pt x="197675" y="0"/>
                </a:moveTo>
                <a:lnTo>
                  <a:pt x="4343" y="20320"/>
                </a:lnTo>
                <a:lnTo>
                  <a:pt x="0" y="47929"/>
                </a:lnTo>
                <a:lnTo>
                  <a:pt x="214820" y="25349"/>
                </a:lnTo>
                <a:lnTo>
                  <a:pt x="197675" y="0"/>
                </a:lnTo>
                <a:close/>
              </a:path>
            </a:pathLst>
          </a:custGeom>
          <a:solidFill>
            <a:srgbClr val="FFFFFF"/>
          </a:solidFill>
        </p:spPr>
        <p:txBody>
          <a:bodyPr wrap="square" lIns="0" tIns="0" rIns="0" bIns="0" rtlCol="0"/>
          <a:lstStyle/>
          <a:p>
            <a:endParaRPr sz="1350"/>
          </a:p>
        </p:txBody>
      </p:sp>
      <p:sp>
        <p:nvSpPr>
          <p:cNvPr id="156" name="object 168"/>
          <p:cNvSpPr>
            <a:spLocks noChangeAspect="1"/>
          </p:cNvSpPr>
          <p:nvPr/>
        </p:nvSpPr>
        <p:spPr>
          <a:xfrm>
            <a:off x="5959362" y="6223317"/>
            <a:ext cx="236025" cy="282537"/>
          </a:xfrm>
          <a:custGeom>
            <a:avLst/>
            <a:gdLst/>
            <a:ahLst/>
            <a:cxnLst/>
            <a:rect l="l" t="t" r="r" b="b"/>
            <a:pathLst>
              <a:path w="278765" h="327025">
                <a:moveTo>
                  <a:pt x="247586" y="0"/>
                </a:moveTo>
                <a:lnTo>
                  <a:pt x="0" y="26022"/>
                </a:lnTo>
                <a:lnTo>
                  <a:pt x="11099" y="52082"/>
                </a:lnTo>
                <a:lnTo>
                  <a:pt x="10635" y="80033"/>
                </a:lnTo>
                <a:lnTo>
                  <a:pt x="10307" y="127536"/>
                </a:lnTo>
                <a:lnTo>
                  <a:pt x="10887" y="179702"/>
                </a:lnTo>
                <a:lnTo>
                  <a:pt x="13144" y="221640"/>
                </a:lnTo>
                <a:lnTo>
                  <a:pt x="24471" y="271811"/>
                </a:lnTo>
                <a:lnTo>
                  <a:pt x="36703" y="300189"/>
                </a:lnTo>
                <a:lnTo>
                  <a:pt x="31584" y="326440"/>
                </a:lnTo>
                <a:lnTo>
                  <a:pt x="255431" y="302907"/>
                </a:lnTo>
                <a:lnTo>
                  <a:pt x="57277" y="302907"/>
                </a:lnTo>
                <a:lnTo>
                  <a:pt x="58521" y="296544"/>
                </a:lnTo>
                <a:lnTo>
                  <a:pt x="57340" y="294576"/>
                </a:lnTo>
                <a:lnTo>
                  <a:pt x="245915" y="274751"/>
                </a:lnTo>
                <a:lnTo>
                  <a:pt x="47752" y="274751"/>
                </a:lnTo>
                <a:lnTo>
                  <a:pt x="36193" y="235904"/>
                </a:lnTo>
                <a:lnTo>
                  <a:pt x="31846" y="187534"/>
                </a:lnTo>
                <a:lnTo>
                  <a:pt x="31164" y="101228"/>
                </a:lnTo>
                <a:lnTo>
                  <a:pt x="31496" y="70789"/>
                </a:lnTo>
                <a:lnTo>
                  <a:pt x="226136" y="50330"/>
                </a:lnTo>
                <a:lnTo>
                  <a:pt x="247376" y="50330"/>
                </a:lnTo>
                <a:lnTo>
                  <a:pt x="247282" y="49923"/>
                </a:lnTo>
                <a:lnTo>
                  <a:pt x="31864" y="49923"/>
                </a:lnTo>
                <a:lnTo>
                  <a:pt x="31902" y="48082"/>
                </a:lnTo>
                <a:lnTo>
                  <a:pt x="30048" y="43700"/>
                </a:lnTo>
                <a:lnTo>
                  <a:pt x="221919" y="23533"/>
                </a:lnTo>
                <a:lnTo>
                  <a:pt x="243017" y="23533"/>
                </a:lnTo>
                <a:lnTo>
                  <a:pt x="247586" y="0"/>
                </a:lnTo>
                <a:close/>
              </a:path>
              <a:path w="278765" h="327025">
                <a:moveTo>
                  <a:pt x="268805" y="274662"/>
                </a:moveTo>
                <a:lnTo>
                  <a:pt x="246761" y="274662"/>
                </a:lnTo>
                <a:lnTo>
                  <a:pt x="246697" y="274840"/>
                </a:lnTo>
                <a:lnTo>
                  <a:pt x="249694" y="282689"/>
                </a:lnTo>
                <a:lnTo>
                  <a:pt x="57277" y="302907"/>
                </a:lnTo>
                <a:lnTo>
                  <a:pt x="255431" y="302907"/>
                </a:lnTo>
                <a:lnTo>
                  <a:pt x="278625" y="300469"/>
                </a:lnTo>
                <a:lnTo>
                  <a:pt x="268805" y="274662"/>
                </a:lnTo>
                <a:close/>
              </a:path>
              <a:path w="278765" h="327025">
                <a:moveTo>
                  <a:pt x="247376" y="50330"/>
                </a:moveTo>
                <a:lnTo>
                  <a:pt x="226136" y="50330"/>
                </a:lnTo>
                <a:lnTo>
                  <a:pt x="233622" y="83736"/>
                </a:lnTo>
                <a:lnTo>
                  <a:pt x="242271" y="124350"/>
                </a:lnTo>
                <a:lnTo>
                  <a:pt x="250024" y="164428"/>
                </a:lnTo>
                <a:lnTo>
                  <a:pt x="254825" y="196227"/>
                </a:lnTo>
                <a:lnTo>
                  <a:pt x="255798" y="212804"/>
                </a:lnTo>
                <a:lnTo>
                  <a:pt x="255416" y="228106"/>
                </a:lnTo>
                <a:lnTo>
                  <a:pt x="254100" y="241724"/>
                </a:lnTo>
                <a:lnTo>
                  <a:pt x="252272" y="253250"/>
                </a:lnTo>
                <a:lnTo>
                  <a:pt x="47752" y="274751"/>
                </a:lnTo>
                <a:lnTo>
                  <a:pt x="245915" y="274751"/>
                </a:lnTo>
                <a:lnTo>
                  <a:pt x="246761" y="274662"/>
                </a:lnTo>
                <a:lnTo>
                  <a:pt x="268805" y="274662"/>
                </a:lnTo>
                <a:lnTo>
                  <a:pt x="268655" y="274269"/>
                </a:lnTo>
                <a:lnTo>
                  <a:pt x="271556" y="262636"/>
                </a:lnTo>
                <a:lnTo>
                  <a:pt x="274678" y="244470"/>
                </a:lnTo>
                <a:lnTo>
                  <a:pt x="276444" y="221640"/>
                </a:lnTo>
                <a:lnTo>
                  <a:pt x="276416" y="219468"/>
                </a:lnTo>
                <a:lnTo>
                  <a:pt x="275424" y="194068"/>
                </a:lnTo>
                <a:lnTo>
                  <a:pt x="268888" y="152362"/>
                </a:lnTo>
                <a:lnTo>
                  <a:pt x="258616" y="101228"/>
                </a:lnTo>
                <a:lnTo>
                  <a:pt x="248439" y="54947"/>
                </a:lnTo>
                <a:lnTo>
                  <a:pt x="247376" y="50330"/>
                </a:lnTo>
                <a:close/>
              </a:path>
              <a:path w="278765" h="327025">
                <a:moveTo>
                  <a:pt x="243017" y="23533"/>
                </a:moveTo>
                <a:lnTo>
                  <a:pt x="221919" y="23533"/>
                </a:lnTo>
                <a:lnTo>
                  <a:pt x="221005" y="28219"/>
                </a:lnTo>
                <a:lnTo>
                  <a:pt x="221424" y="29997"/>
                </a:lnTo>
                <a:lnTo>
                  <a:pt x="31864" y="49923"/>
                </a:lnTo>
                <a:lnTo>
                  <a:pt x="247282" y="49923"/>
                </a:lnTo>
                <a:lnTo>
                  <a:pt x="242189" y="27800"/>
                </a:lnTo>
                <a:lnTo>
                  <a:pt x="243017" y="23533"/>
                </a:lnTo>
                <a:close/>
              </a:path>
            </a:pathLst>
          </a:custGeom>
          <a:solidFill>
            <a:srgbClr val="231F20"/>
          </a:solidFill>
        </p:spPr>
        <p:txBody>
          <a:bodyPr wrap="square" lIns="0" tIns="0" rIns="0" bIns="0" rtlCol="0"/>
          <a:lstStyle/>
          <a:p>
            <a:endParaRPr sz="1350"/>
          </a:p>
        </p:txBody>
      </p:sp>
      <p:sp>
        <p:nvSpPr>
          <p:cNvPr id="157" name="object 169"/>
          <p:cNvSpPr>
            <a:spLocks noChangeAspect="1"/>
          </p:cNvSpPr>
          <p:nvPr/>
        </p:nvSpPr>
        <p:spPr>
          <a:xfrm>
            <a:off x="6005103" y="6321362"/>
            <a:ext cx="139249" cy="82293"/>
          </a:xfrm>
          <a:custGeom>
            <a:avLst/>
            <a:gdLst/>
            <a:ahLst/>
            <a:cxnLst/>
            <a:rect l="l" t="t" r="r" b="b"/>
            <a:pathLst>
              <a:path w="164465" h="95250">
                <a:moveTo>
                  <a:pt x="43389" y="9117"/>
                </a:moveTo>
                <a:lnTo>
                  <a:pt x="3129" y="24868"/>
                </a:lnTo>
                <a:lnTo>
                  <a:pt x="0" y="44274"/>
                </a:lnTo>
                <a:lnTo>
                  <a:pt x="2217" y="55695"/>
                </a:lnTo>
                <a:lnTo>
                  <a:pt x="35647" y="91505"/>
                </a:lnTo>
                <a:lnTo>
                  <a:pt x="50952" y="95136"/>
                </a:lnTo>
                <a:lnTo>
                  <a:pt x="70356" y="95135"/>
                </a:lnTo>
                <a:lnTo>
                  <a:pt x="71537" y="95008"/>
                </a:lnTo>
                <a:lnTo>
                  <a:pt x="72744" y="94767"/>
                </a:lnTo>
                <a:lnTo>
                  <a:pt x="73975" y="94488"/>
                </a:lnTo>
                <a:lnTo>
                  <a:pt x="81277" y="94420"/>
                </a:lnTo>
                <a:lnTo>
                  <a:pt x="122879" y="89488"/>
                </a:lnTo>
                <a:lnTo>
                  <a:pt x="151917" y="74864"/>
                </a:lnTo>
                <a:lnTo>
                  <a:pt x="56517" y="74864"/>
                </a:lnTo>
                <a:lnTo>
                  <a:pt x="46324" y="73244"/>
                </a:lnTo>
                <a:lnTo>
                  <a:pt x="20654" y="43199"/>
                </a:lnTo>
                <a:lnTo>
                  <a:pt x="20635" y="36817"/>
                </a:lnTo>
                <a:lnTo>
                  <a:pt x="21245" y="31724"/>
                </a:lnTo>
                <a:lnTo>
                  <a:pt x="30897" y="30314"/>
                </a:lnTo>
                <a:lnTo>
                  <a:pt x="33843" y="30010"/>
                </a:lnTo>
                <a:lnTo>
                  <a:pt x="42908" y="29825"/>
                </a:lnTo>
                <a:lnTo>
                  <a:pt x="160935" y="29825"/>
                </a:lnTo>
                <a:lnTo>
                  <a:pt x="157414" y="21590"/>
                </a:lnTo>
                <a:lnTo>
                  <a:pt x="93165" y="21590"/>
                </a:lnTo>
                <a:lnTo>
                  <a:pt x="87260" y="20650"/>
                </a:lnTo>
                <a:lnTo>
                  <a:pt x="81278" y="18097"/>
                </a:lnTo>
                <a:lnTo>
                  <a:pt x="68623" y="13531"/>
                </a:lnTo>
                <a:lnTo>
                  <a:pt x="55848" y="10512"/>
                </a:lnTo>
                <a:lnTo>
                  <a:pt x="43389" y="9117"/>
                </a:lnTo>
                <a:close/>
              </a:path>
              <a:path w="164465" h="95250">
                <a:moveTo>
                  <a:pt x="68260" y="73736"/>
                </a:moveTo>
                <a:lnTo>
                  <a:pt x="68248" y="74523"/>
                </a:lnTo>
                <a:lnTo>
                  <a:pt x="56517" y="74864"/>
                </a:lnTo>
                <a:lnTo>
                  <a:pt x="151917" y="74864"/>
                </a:lnTo>
                <a:lnTo>
                  <a:pt x="152421" y="74512"/>
                </a:lnTo>
                <a:lnTo>
                  <a:pt x="152953" y="73774"/>
                </a:lnTo>
                <a:lnTo>
                  <a:pt x="71385" y="73774"/>
                </a:lnTo>
                <a:lnTo>
                  <a:pt x="68260" y="73736"/>
                </a:lnTo>
                <a:close/>
              </a:path>
              <a:path w="164465" h="95250">
                <a:moveTo>
                  <a:pt x="134388" y="40220"/>
                </a:moveTo>
                <a:lnTo>
                  <a:pt x="109053" y="40220"/>
                </a:lnTo>
                <a:lnTo>
                  <a:pt x="98017" y="53334"/>
                </a:lnTo>
                <a:lnTo>
                  <a:pt x="87770" y="63268"/>
                </a:lnTo>
                <a:lnTo>
                  <a:pt x="78763" y="70054"/>
                </a:lnTo>
                <a:lnTo>
                  <a:pt x="71385" y="73774"/>
                </a:lnTo>
                <a:lnTo>
                  <a:pt x="152953" y="73774"/>
                </a:lnTo>
                <a:lnTo>
                  <a:pt x="154812" y="71196"/>
                </a:lnTo>
                <a:lnTo>
                  <a:pt x="109485" y="71196"/>
                </a:lnTo>
                <a:lnTo>
                  <a:pt x="117227" y="62848"/>
                </a:lnTo>
                <a:lnTo>
                  <a:pt x="125018" y="53334"/>
                </a:lnTo>
                <a:lnTo>
                  <a:pt x="132454" y="43173"/>
                </a:lnTo>
                <a:lnTo>
                  <a:pt x="134388" y="40220"/>
                </a:lnTo>
                <a:close/>
              </a:path>
              <a:path w="164465" h="95250">
                <a:moveTo>
                  <a:pt x="161642" y="32004"/>
                </a:moveTo>
                <a:lnTo>
                  <a:pt x="139774" y="32004"/>
                </a:lnTo>
                <a:lnTo>
                  <a:pt x="143025" y="39420"/>
                </a:lnTo>
                <a:lnTo>
                  <a:pt x="144918" y="47802"/>
                </a:lnTo>
                <a:lnTo>
                  <a:pt x="109485" y="71196"/>
                </a:lnTo>
                <a:lnTo>
                  <a:pt x="154812" y="71196"/>
                </a:lnTo>
                <a:lnTo>
                  <a:pt x="160526" y="63268"/>
                </a:lnTo>
                <a:lnTo>
                  <a:pt x="160635" y="62848"/>
                </a:lnTo>
                <a:lnTo>
                  <a:pt x="164098" y="46919"/>
                </a:lnTo>
                <a:lnTo>
                  <a:pt x="161642" y="32004"/>
                </a:lnTo>
                <a:close/>
              </a:path>
              <a:path w="164465" h="95250">
                <a:moveTo>
                  <a:pt x="160935" y="29825"/>
                </a:moveTo>
                <a:lnTo>
                  <a:pt x="42908" y="29825"/>
                </a:lnTo>
                <a:lnTo>
                  <a:pt x="52776" y="31007"/>
                </a:lnTo>
                <a:lnTo>
                  <a:pt x="63001" y="33474"/>
                </a:lnTo>
                <a:lnTo>
                  <a:pt x="80091" y="39630"/>
                </a:lnTo>
                <a:lnTo>
                  <a:pt x="87145" y="41192"/>
                </a:lnTo>
                <a:lnTo>
                  <a:pt x="94276" y="41830"/>
                </a:lnTo>
                <a:lnTo>
                  <a:pt x="101458" y="41541"/>
                </a:lnTo>
                <a:lnTo>
                  <a:pt x="104087" y="41262"/>
                </a:lnTo>
                <a:lnTo>
                  <a:pt x="106614" y="40805"/>
                </a:lnTo>
                <a:lnTo>
                  <a:pt x="109053" y="40220"/>
                </a:lnTo>
                <a:lnTo>
                  <a:pt x="134388" y="40220"/>
                </a:lnTo>
                <a:lnTo>
                  <a:pt x="139774" y="32004"/>
                </a:lnTo>
                <a:lnTo>
                  <a:pt x="161642" y="32004"/>
                </a:lnTo>
                <a:lnTo>
                  <a:pt x="161501" y="31148"/>
                </a:lnTo>
                <a:lnTo>
                  <a:pt x="160935" y="29825"/>
                </a:lnTo>
                <a:close/>
              </a:path>
              <a:path w="164465" h="95250">
                <a:moveTo>
                  <a:pt x="144765" y="0"/>
                </a:moveTo>
                <a:lnTo>
                  <a:pt x="134974" y="1028"/>
                </a:lnTo>
                <a:lnTo>
                  <a:pt x="130160" y="5194"/>
                </a:lnTo>
                <a:lnTo>
                  <a:pt x="125276" y="9237"/>
                </a:lnTo>
                <a:lnTo>
                  <a:pt x="118270" y="14097"/>
                </a:lnTo>
                <a:lnTo>
                  <a:pt x="109497" y="18442"/>
                </a:lnTo>
                <a:lnTo>
                  <a:pt x="99312" y="20942"/>
                </a:lnTo>
                <a:lnTo>
                  <a:pt x="93165" y="21590"/>
                </a:lnTo>
                <a:lnTo>
                  <a:pt x="157414" y="21590"/>
                </a:lnTo>
                <a:lnTo>
                  <a:pt x="155610" y="17399"/>
                </a:lnTo>
                <a:lnTo>
                  <a:pt x="149439" y="7416"/>
                </a:lnTo>
                <a:lnTo>
                  <a:pt x="149172" y="6705"/>
                </a:lnTo>
                <a:lnTo>
                  <a:pt x="148817" y="5994"/>
                </a:lnTo>
                <a:lnTo>
                  <a:pt x="144765" y="0"/>
                </a:lnTo>
                <a:close/>
              </a:path>
            </a:pathLst>
          </a:custGeom>
          <a:solidFill>
            <a:srgbClr val="231F20"/>
          </a:solidFill>
        </p:spPr>
        <p:txBody>
          <a:bodyPr wrap="square" lIns="0" tIns="0" rIns="0" bIns="0" rtlCol="0"/>
          <a:lstStyle/>
          <a:p>
            <a:endParaRPr sz="1350"/>
          </a:p>
        </p:txBody>
      </p:sp>
      <p:sp>
        <p:nvSpPr>
          <p:cNvPr id="158" name="object 170"/>
          <p:cNvSpPr>
            <a:spLocks noChangeAspect="1"/>
          </p:cNvSpPr>
          <p:nvPr/>
        </p:nvSpPr>
        <p:spPr>
          <a:xfrm>
            <a:off x="6229964" y="6181876"/>
            <a:ext cx="154304" cy="42243"/>
          </a:xfrm>
          <a:custGeom>
            <a:avLst/>
            <a:gdLst/>
            <a:ahLst/>
            <a:cxnLst/>
            <a:rect l="l" t="t" r="r" b="b"/>
            <a:pathLst>
              <a:path w="182245" h="48895">
                <a:moveTo>
                  <a:pt x="145576" y="0"/>
                </a:moveTo>
                <a:lnTo>
                  <a:pt x="93599" y="461"/>
                </a:lnTo>
                <a:lnTo>
                  <a:pt x="41621" y="2771"/>
                </a:lnTo>
                <a:lnTo>
                  <a:pt x="17995" y="4157"/>
                </a:lnTo>
                <a:lnTo>
                  <a:pt x="13664" y="19323"/>
                </a:lnTo>
                <a:lnTo>
                  <a:pt x="10345" y="28040"/>
                </a:lnTo>
                <a:lnTo>
                  <a:pt x="6353" y="33604"/>
                </a:lnTo>
                <a:lnTo>
                  <a:pt x="0" y="39311"/>
                </a:lnTo>
                <a:lnTo>
                  <a:pt x="23846" y="44604"/>
                </a:lnTo>
                <a:lnTo>
                  <a:pt x="86847" y="47323"/>
                </a:lnTo>
                <a:lnTo>
                  <a:pt x="151874" y="48324"/>
                </a:lnTo>
                <a:lnTo>
                  <a:pt x="181800" y="48467"/>
                </a:lnTo>
                <a:lnTo>
                  <a:pt x="174399" y="28040"/>
                </a:lnTo>
                <a:lnTo>
                  <a:pt x="170776" y="17087"/>
                </a:lnTo>
                <a:lnTo>
                  <a:pt x="169398" y="10393"/>
                </a:lnTo>
                <a:lnTo>
                  <a:pt x="169202" y="4157"/>
                </a:lnTo>
                <a:lnTo>
                  <a:pt x="145576" y="0"/>
                </a:lnTo>
                <a:close/>
              </a:path>
            </a:pathLst>
          </a:custGeom>
          <a:solidFill>
            <a:srgbClr val="F5F6F7"/>
          </a:solidFill>
        </p:spPr>
        <p:txBody>
          <a:bodyPr wrap="square" lIns="0" tIns="0" rIns="0" bIns="0" rtlCol="0"/>
          <a:lstStyle/>
          <a:p>
            <a:endParaRPr sz="1350"/>
          </a:p>
        </p:txBody>
      </p:sp>
      <p:sp>
        <p:nvSpPr>
          <p:cNvPr id="159" name="object 171"/>
          <p:cNvSpPr>
            <a:spLocks noChangeAspect="1"/>
          </p:cNvSpPr>
          <p:nvPr/>
        </p:nvSpPr>
        <p:spPr>
          <a:xfrm>
            <a:off x="6240733" y="6472575"/>
            <a:ext cx="137636" cy="21944"/>
          </a:xfrm>
          <a:custGeom>
            <a:avLst/>
            <a:gdLst/>
            <a:ahLst/>
            <a:cxnLst/>
            <a:rect l="l" t="t" r="r" b="b"/>
            <a:pathLst>
              <a:path w="162559" h="25400">
                <a:moveTo>
                  <a:pt x="162001" y="0"/>
                </a:moveTo>
                <a:lnTo>
                  <a:pt x="0" y="0"/>
                </a:lnTo>
                <a:lnTo>
                  <a:pt x="5397" y="25196"/>
                </a:lnTo>
                <a:lnTo>
                  <a:pt x="151206" y="25196"/>
                </a:lnTo>
                <a:lnTo>
                  <a:pt x="162001" y="0"/>
                </a:lnTo>
                <a:close/>
              </a:path>
            </a:pathLst>
          </a:custGeom>
          <a:solidFill>
            <a:srgbClr val="F5F6F7"/>
          </a:solidFill>
        </p:spPr>
        <p:txBody>
          <a:bodyPr wrap="square" lIns="0" tIns="0" rIns="0" bIns="0" rtlCol="0"/>
          <a:lstStyle/>
          <a:p>
            <a:endParaRPr sz="1350"/>
          </a:p>
        </p:txBody>
      </p:sp>
      <p:sp>
        <p:nvSpPr>
          <p:cNvPr id="160" name="object 172"/>
          <p:cNvSpPr>
            <a:spLocks noChangeAspect="1"/>
          </p:cNvSpPr>
          <p:nvPr/>
        </p:nvSpPr>
        <p:spPr>
          <a:xfrm>
            <a:off x="6229586" y="6223325"/>
            <a:ext cx="154304" cy="251814"/>
          </a:xfrm>
          <a:custGeom>
            <a:avLst/>
            <a:gdLst/>
            <a:ahLst/>
            <a:cxnLst/>
            <a:rect l="l" t="t" r="r" b="b"/>
            <a:pathLst>
              <a:path w="182245" h="291465">
                <a:moveTo>
                  <a:pt x="175031" y="0"/>
                </a:moveTo>
                <a:lnTo>
                  <a:pt x="0" y="0"/>
                </a:lnTo>
                <a:lnTo>
                  <a:pt x="0" y="291439"/>
                </a:lnTo>
                <a:lnTo>
                  <a:pt x="182232" y="291439"/>
                </a:lnTo>
                <a:lnTo>
                  <a:pt x="182232" y="244640"/>
                </a:lnTo>
                <a:lnTo>
                  <a:pt x="54432" y="242836"/>
                </a:lnTo>
                <a:lnTo>
                  <a:pt x="45440" y="239242"/>
                </a:lnTo>
                <a:lnTo>
                  <a:pt x="49034" y="53847"/>
                </a:lnTo>
                <a:lnTo>
                  <a:pt x="182000" y="53847"/>
                </a:lnTo>
                <a:lnTo>
                  <a:pt x="175031" y="0"/>
                </a:lnTo>
                <a:close/>
              </a:path>
              <a:path w="182245" h="291465">
                <a:moveTo>
                  <a:pt x="182000" y="53847"/>
                </a:moveTo>
                <a:lnTo>
                  <a:pt x="49034" y="53847"/>
                </a:lnTo>
                <a:lnTo>
                  <a:pt x="182232" y="55638"/>
                </a:lnTo>
                <a:lnTo>
                  <a:pt x="182000" y="53847"/>
                </a:lnTo>
                <a:close/>
              </a:path>
            </a:pathLst>
          </a:custGeom>
          <a:solidFill>
            <a:srgbClr val="C5C9CE"/>
          </a:solidFill>
        </p:spPr>
        <p:txBody>
          <a:bodyPr wrap="square" lIns="0" tIns="0" rIns="0" bIns="0" rtlCol="0"/>
          <a:lstStyle/>
          <a:p>
            <a:endParaRPr sz="1350"/>
          </a:p>
        </p:txBody>
      </p:sp>
      <p:sp>
        <p:nvSpPr>
          <p:cNvPr id="161" name="object 173"/>
          <p:cNvSpPr>
            <a:spLocks noChangeAspect="1"/>
          </p:cNvSpPr>
          <p:nvPr/>
        </p:nvSpPr>
        <p:spPr>
          <a:xfrm>
            <a:off x="6266910" y="6266292"/>
            <a:ext cx="117743" cy="166779"/>
          </a:xfrm>
          <a:custGeom>
            <a:avLst/>
            <a:gdLst/>
            <a:ahLst/>
            <a:cxnLst/>
            <a:rect l="l" t="t" r="r" b="b"/>
            <a:pathLst>
              <a:path w="139065" h="193040">
                <a:moveTo>
                  <a:pt x="138595" y="0"/>
                </a:moveTo>
                <a:lnTo>
                  <a:pt x="5397" y="0"/>
                </a:lnTo>
                <a:lnTo>
                  <a:pt x="0" y="187197"/>
                </a:lnTo>
                <a:lnTo>
                  <a:pt x="138595" y="192595"/>
                </a:lnTo>
                <a:lnTo>
                  <a:pt x="138595" y="0"/>
                </a:lnTo>
                <a:close/>
              </a:path>
            </a:pathLst>
          </a:custGeom>
          <a:solidFill>
            <a:srgbClr val="FFC100"/>
          </a:solidFill>
        </p:spPr>
        <p:txBody>
          <a:bodyPr wrap="square" lIns="0" tIns="0" rIns="0" bIns="0" rtlCol="0"/>
          <a:lstStyle/>
          <a:p>
            <a:endParaRPr sz="1350"/>
          </a:p>
        </p:txBody>
      </p:sp>
      <p:sp>
        <p:nvSpPr>
          <p:cNvPr id="162" name="object 174"/>
          <p:cNvSpPr>
            <a:spLocks noChangeAspect="1"/>
          </p:cNvSpPr>
          <p:nvPr/>
        </p:nvSpPr>
        <p:spPr>
          <a:xfrm>
            <a:off x="6215502" y="6168102"/>
            <a:ext cx="180648" cy="340690"/>
          </a:xfrm>
          <a:custGeom>
            <a:avLst/>
            <a:gdLst/>
            <a:ahLst/>
            <a:cxnLst/>
            <a:rect l="l" t="t" r="r" b="b"/>
            <a:pathLst>
              <a:path w="213359" h="394334">
                <a:moveTo>
                  <a:pt x="107099" y="0"/>
                </a:moveTo>
                <a:lnTo>
                  <a:pt x="65133" y="711"/>
                </a:lnTo>
                <a:lnTo>
                  <a:pt x="22733" y="3937"/>
                </a:lnTo>
                <a:lnTo>
                  <a:pt x="17056" y="10045"/>
                </a:lnTo>
                <a:lnTo>
                  <a:pt x="17919" y="17487"/>
                </a:lnTo>
                <a:lnTo>
                  <a:pt x="18364" y="20104"/>
                </a:lnTo>
                <a:lnTo>
                  <a:pt x="19240" y="22288"/>
                </a:lnTo>
                <a:lnTo>
                  <a:pt x="20980" y="24472"/>
                </a:lnTo>
                <a:lnTo>
                  <a:pt x="20104" y="28841"/>
                </a:lnTo>
                <a:lnTo>
                  <a:pt x="17919" y="33223"/>
                </a:lnTo>
                <a:lnTo>
                  <a:pt x="14427" y="36283"/>
                </a:lnTo>
                <a:lnTo>
                  <a:pt x="12674" y="38023"/>
                </a:lnTo>
                <a:lnTo>
                  <a:pt x="10058" y="42392"/>
                </a:lnTo>
                <a:lnTo>
                  <a:pt x="5722" y="49335"/>
                </a:lnTo>
                <a:lnTo>
                  <a:pt x="2571" y="56930"/>
                </a:lnTo>
                <a:lnTo>
                  <a:pt x="650" y="65016"/>
                </a:lnTo>
                <a:lnTo>
                  <a:pt x="0" y="73431"/>
                </a:lnTo>
                <a:lnTo>
                  <a:pt x="0" y="341833"/>
                </a:lnTo>
                <a:lnTo>
                  <a:pt x="949" y="349162"/>
                </a:lnTo>
                <a:lnTo>
                  <a:pt x="3660" y="355874"/>
                </a:lnTo>
                <a:lnTo>
                  <a:pt x="7929" y="361683"/>
                </a:lnTo>
                <a:lnTo>
                  <a:pt x="13564" y="366319"/>
                </a:lnTo>
                <a:lnTo>
                  <a:pt x="16179" y="368935"/>
                </a:lnTo>
                <a:lnTo>
                  <a:pt x="18364" y="370687"/>
                </a:lnTo>
                <a:lnTo>
                  <a:pt x="20104" y="372427"/>
                </a:lnTo>
                <a:lnTo>
                  <a:pt x="21856" y="373748"/>
                </a:lnTo>
                <a:lnTo>
                  <a:pt x="23164" y="375488"/>
                </a:lnTo>
                <a:lnTo>
                  <a:pt x="24041" y="377672"/>
                </a:lnTo>
                <a:lnTo>
                  <a:pt x="28174" y="383772"/>
                </a:lnTo>
                <a:lnTo>
                  <a:pt x="39071" y="389093"/>
                </a:lnTo>
                <a:lnTo>
                  <a:pt x="61360" y="392856"/>
                </a:lnTo>
                <a:lnTo>
                  <a:pt x="99669" y="394284"/>
                </a:lnTo>
                <a:lnTo>
                  <a:pt x="112776" y="394284"/>
                </a:lnTo>
                <a:lnTo>
                  <a:pt x="152867" y="392919"/>
                </a:lnTo>
                <a:lnTo>
                  <a:pt x="191897" y="377672"/>
                </a:lnTo>
                <a:lnTo>
                  <a:pt x="192120" y="376796"/>
                </a:lnTo>
                <a:lnTo>
                  <a:pt x="105346" y="376796"/>
                </a:lnTo>
                <a:lnTo>
                  <a:pt x="81888" y="376587"/>
                </a:lnTo>
                <a:lnTo>
                  <a:pt x="61912" y="375434"/>
                </a:lnTo>
                <a:lnTo>
                  <a:pt x="47260" y="373542"/>
                </a:lnTo>
                <a:lnTo>
                  <a:pt x="39776" y="371119"/>
                </a:lnTo>
                <a:lnTo>
                  <a:pt x="38912" y="368058"/>
                </a:lnTo>
                <a:lnTo>
                  <a:pt x="37160" y="365442"/>
                </a:lnTo>
                <a:lnTo>
                  <a:pt x="34975" y="362813"/>
                </a:lnTo>
                <a:lnTo>
                  <a:pt x="203729" y="362813"/>
                </a:lnTo>
                <a:lnTo>
                  <a:pt x="205149" y="361683"/>
                </a:lnTo>
                <a:lnTo>
                  <a:pt x="209445" y="355874"/>
                </a:lnTo>
                <a:lnTo>
                  <a:pt x="210536" y="353199"/>
                </a:lnTo>
                <a:lnTo>
                  <a:pt x="107975" y="353199"/>
                </a:lnTo>
                <a:lnTo>
                  <a:pt x="81681" y="352517"/>
                </a:lnTo>
                <a:lnTo>
                  <a:pt x="56615" y="351015"/>
                </a:lnTo>
                <a:lnTo>
                  <a:pt x="30162" y="348830"/>
                </a:lnTo>
                <a:lnTo>
                  <a:pt x="24917" y="348830"/>
                </a:lnTo>
                <a:lnTo>
                  <a:pt x="21856" y="345770"/>
                </a:lnTo>
                <a:lnTo>
                  <a:pt x="21856" y="71247"/>
                </a:lnTo>
                <a:lnTo>
                  <a:pt x="59531" y="70018"/>
                </a:lnTo>
                <a:lnTo>
                  <a:pt x="212940" y="69608"/>
                </a:lnTo>
                <a:lnTo>
                  <a:pt x="212579" y="65983"/>
                </a:lnTo>
                <a:lnTo>
                  <a:pt x="210973" y="58735"/>
                </a:lnTo>
                <a:lnTo>
                  <a:pt x="210760" y="58140"/>
                </a:lnTo>
                <a:lnTo>
                  <a:pt x="25793" y="58140"/>
                </a:lnTo>
                <a:lnTo>
                  <a:pt x="26225" y="56388"/>
                </a:lnTo>
                <a:lnTo>
                  <a:pt x="27101" y="55079"/>
                </a:lnTo>
                <a:lnTo>
                  <a:pt x="27978" y="54203"/>
                </a:lnTo>
                <a:lnTo>
                  <a:pt x="28409" y="53327"/>
                </a:lnTo>
                <a:lnTo>
                  <a:pt x="29286" y="52451"/>
                </a:lnTo>
                <a:lnTo>
                  <a:pt x="29730" y="51574"/>
                </a:lnTo>
                <a:lnTo>
                  <a:pt x="30607" y="50698"/>
                </a:lnTo>
                <a:lnTo>
                  <a:pt x="35274" y="44811"/>
                </a:lnTo>
                <a:lnTo>
                  <a:pt x="38796" y="38350"/>
                </a:lnTo>
                <a:lnTo>
                  <a:pt x="41174" y="31399"/>
                </a:lnTo>
                <a:lnTo>
                  <a:pt x="42405" y="24041"/>
                </a:lnTo>
                <a:lnTo>
                  <a:pt x="56623" y="23147"/>
                </a:lnTo>
                <a:lnTo>
                  <a:pt x="72236" y="22458"/>
                </a:lnTo>
                <a:lnTo>
                  <a:pt x="88998" y="22014"/>
                </a:lnTo>
                <a:lnTo>
                  <a:pt x="196713" y="21856"/>
                </a:lnTo>
                <a:lnTo>
                  <a:pt x="198018" y="19227"/>
                </a:lnTo>
                <a:lnTo>
                  <a:pt x="198018" y="17043"/>
                </a:lnTo>
                <a:lnTo>
                  <a:pt x="198462" y="10045"/>
                </a:lnTo>
                <a:lnTo>
                  <a:pt x="193217" y="3492"/>
                </a:lnTo>
                <a:lnTo>
                  <a:pt x="186220" y="3060"/>
                </a:lnTo>
                <a:lnTo>
                  <a:pt x="168937" y="1660"/>
                </a:lnTo>
                <a:lnTo>
                  <a:pt x="149607" y="711"/>
                </a:lnTo>
                <a:lnTo>
                  <a:pt x="128803" y="171"/>
                </a:lnTo>
                <a:lnTo>
                  <a:pt x="107099" y="0"/>
                </a:lnTo>
                <a:close/>
              </a:path>
              <a:path w="213359" h="394334">
                <a:moveTo>
                  <a:pt x="203729" y="362813"/>
                </a:moveTo>
                <a:lnTo>
                  <a:pt x="179222" y="362813"/>
                </a:lnTo>
                <a:lnTo>
                  <a:pt x="177914" y="364566"/>
                </a:lnTo>
                <a:lnTo>
                  <a:pt x="176606" y="367182"/>
                </a:lnTo>
                <a:lnTo>
                  <a:pt x="175285" y="371119"/>
                </a:lnTo>
                <a:lnTo>
                  <a:pt x="167556" y="373542"/>
                </a:lnTo>
                <a:lnTo>
                  <a:pt x="152122" y="375434"/>
                </a:lnTo>
                <a:lnTo>
                  <a:pt x="130785" y="376587"/>
                </a:lnTo>
                <a:lnTo>
                  <a:pt x="105346" y="376796"/>
                </a:lnTo>
                <a:lnTo>
                  <a:pt x="192120" y="376796"/>
                </a:lnTo>
                <a:lnTo>
                  <a:pt x="192484" y="375434"/>
                </a:lnTo>
                <a:lnTo>
                  <a:pt x="193217" y="372872"/>
                </a:lnTo>
                <a:lnTo>
                  <a:pt x="194957" y="370243"/>
                </a:lnTo>
                <a:lnTo>
                  <a:pt x="197586" y="368058"/>
                </a:lnTo>
                <a:lnTo>
                  <a:pt x="199339" y="366306"/>
                </a:lnTo>
                <a:lnTo>
                  <a:pt x="203729" y="362813"/>
                </a:lnTo>
                <a:close/>
              </a:path>
              <a:path w="213359" h="394334">
                <a:moveTo>
                  <a:pt x="179222" y="362813"/>
                </a:moveTo>
                <a:lnTo>
                  <a:pt x="34975" y="362813"/>
                </a:lnTo>
                <a:lnTo>
                  <a:pt x="48348" y="363980"/>
                </a:lnTo>
                <a:lnTo>
                  <a:pt x="66555" y="365272"/>
                </a:lnTo>
                <a:lnTo>
                  <a:pt x="87223" y="366319"/>
                </a:lnTo>
                <a:lnTo>
                  <a:pt x="107975" y="366750"/>
                </a:lnTo>
                <a:lnTo>
                  <a:pt x="129125" y="366319"/>
                </a:lnTo>
                <a:lnTo>
                  <a:pt x="149661" y="365272"/>
                </a:lnTo>
                <a:lnTo>
                  <a:pt x="167166" y="363980"/>
                </a:lnTo>
                <a:lnTo>
                  <a:pt x="179222" y="362813"/>
                </a:lnTo>
                <a:close/>
              </a:path>
              <a:path w="213359" h="394334">
                <a:moveTo>
                  <a:pt x="212940" y="69608"/>
                </a:moveTo>
                <a:lnTo>
                  <a:pt x="108189" y="69608"/>
                </a:lnTo>
                <a:lnTo>
                  <a:pt x="155864" y="70018"/>
                </a:lnTo>
                <a:lnTo>
                  <a:pt x="190588" y="71247"/>
                </a:lnTo>
                <a:lnTo>
                  <a:pt x="190588" y="110159"/>
                </a:lnTo>
                <a:lnTo>
                  <a:pt x="61633" y="110159"/>
                </a:lnTo>
                <a:lnTo>
                  <a:pt x="56832" y="114960"/>
                </a:lnTo>
                <a:lnTo>
                  <a:pt x="56832" y="308610"/>
                </a:lnTo>
                <a:lnTo>
                  <a:pt x="61633" y="313423"/>
                </a:lnTo>
                <a:lnTo>
                  <a:pt x="191033" y="313423"/>
                </a:lnTo>
                <a:lnTo>
                  <a:pt x="191033" y="345770"/>
                </a:lnTo>
                <a:lnTo>
                  <a:pt x="187528" y="348830"/>
                </a:lnTo>
                <a:lnTo>
                  <a:pt x="182727" y="348830"/>
                </a:lnTo>
                <a:lnTo>
                  <a:pt x="175592" y="349513"/>
                </a:lnTo>
                <a:lnTo>
                  <a:pt x="157805" y="351015"/>
                </a:lnTo>
                <a:lnTo>
                  <a:pt x="133791" y="352517"/>
                </a:lnTo>
                <a:lnTo>
                  <a:pt x="107975" y="353199"/>
                </a:lnTo>
                <a:lnTo>
                  <a:pt x="210536" y="353199"/>
                </a:lnTo>
                <a:lnTo>
                  <a:pt x="212183" y="349162"/>
                </a:lnTo>
                <a:lnTo>
                  <a:pt x="213321" y="341833"/>
                </a:lnTo>
                <a:lnTo>
                  <a:pt x="213321" y="300304"/>
                </a:lnTo>
                <a:lnTo>
                  <a:pt x="69951" y="300304"/>
                </a:lnTo>
                <a:lnTo>
                  <a:pt x="69951" y="123266"/>
                </a:lnTo>
                <a:lnTo>
                  <a:pt x="213321" y="123266"/>
                </a:lnTo>
                <a:lnTo>
                  <a:pt x="213321" y="73431"/>
                </a:lnTo>
                <a:lnTo>
                  <a:pt x="212940" y="69608"/>
                </a:lnTo>
                <a:close/>
              </a:path>
              <a:path w="213359" h="394334">
                <a:moveTo>
                  <a:pt x="213321" y="123266"/>
                </a:moveTo>
                <a:lnTo>
                  <a:pt x="191033" y="123266"/>
                </a:lnTo>
                <a:lnTo>
                  <a:pt x="191033" y="300304"/>
                </a:lnTo>
                <a:lnTo>
                  <a:pt x="213321" y="300304"/>
                </a:lnTo>
                <a:lnTo>
                  <a:pt x="213321" y="123266"/>
                </a:lnTo>
                <a:close/>
              </a:path>
              <a:path w="213359" h="394334">
                <a:moveTo>
                  <a:pt x="107754" y="56659"/>
                </a:moveTo>
                <a:lnTo>
                  <a:pt x="62554" y="57092"/>
                </a:lnTo>
                <a:lnTo>
                  <a:pt x="25793" y="58140"/>
                </a:lnTo>
                <a:lnTo>
                  <a:pt x="187096" y="58140"/>
                </a:lnTo>
                <a:lnTo>
                  <a:pt x="152300" y="56967"/>
                </a:lnTo>
                <a:lnTo>
                  <a:pt x="107754" y="56659"/>
                </a:lnTo>
                <a:close/>
              </a:path>
              <a:path w="213359" h="394334">
                <a:moveTo>
                  <a:pt x="196713" y="21856"/>
                </a:moveTo>
                <a:lnTo>
                  <a:pt x="106667" y="21856"/>
                </a:lnTo>
                <a:lnTo>
                  <a:pt x="124805" y="22014"/>
                </a:lnTo>
                <a:lnTo>
                  <a:pt x="142289" y="22458"/>
                </a:lnTo>
                <a:lnTo>
                  <a:pt x="158789" y="23147"/>
                </a:lnTo>
                <a:lnTo>
                  <a:pt x="173977" y="24041"/>
                </a:lnTo>
                <a:lnTo>
                  <a:pt x="175444" y="32401"/>
                </a:lnTo>
                <a:lnTo>
                  <a:pt x="177855" y="40433"/>
                </a:lnTo>
                <a:lnTo>
                  <a:pt x="181169" y="48136"/>
                </a:lnTo>
                <a:lnTo>
                  <a:pt x="185343" y="55511"/>
                </a:lnTo>
                <a:lnTo>
                  <a:pt x="185788" y="55943"/>
                </a:lnTo>
                <a:lnTo>
                  <a:pt x="186651" y="57696"/>
                </a:lnTo>
                <a:lnTo>
                  <a:pt x="187096" y="58140"/>
                </a:lnTo>
                <a:lnTo>
                  <a:pt x="210760" y="58140"/>
                </a:lnTo>
                <a:lnTo>
                  <a:pt x="208465" y="51734"/>
                </a:lnTo>
                <a:lnTo>
                  <a:pt x="205016" y="45021"/>
                </a:lnTo>
                <a:lnTo>
                  <a:pt x="205016" y="44589"/>
                </a:lnTo>
                <a:lnTo>
                  <a:pt x="204584" y="44589"/>
                </a:lnTo>
                <a:lnTo>
                  <a:pt x="204584" y="44145"/>
                </a:lnTo>
                <a:lnTo>
                  <a:pt x="200647" y="37592"/>
                </a:lnTo>
                <a:lnTo>
                  <a:pt x="197586" y="30594"/>
                </a:lnTo>
                <a:lnTo>
                  <a:pt x="196278" y="22733"/>
                </a:lnTo>
                <a:lnTo>
                  <a:pt x="196713" y="21856"/>
                </a:lnTo>
                <a:close/>
              </a:path>
            </a:pathLst>
          </a:custGeom>
          <a:solidFill>
            <a:srgbClr val="231F20"/>
          </a:solidFill>
        </p:spPr>
        <p:txBody>
          <a:bodyPr wrap="square" lIns="0" tIns="0" rIns="0" bIns="0" rtlCol="0"/>
          <a:lstStyle/>
          <a:p>
            <a:endParaRPr sz="1350"/>
          </a:p>
        </p:txBody>
      </p:sp>
      <p:sp>
        <p:nvSpPr>
          <p:cNvPr id="163" name="object 28"/>
          <p:cNvSpPr>
            <a:spLocks noChangeAspect="1"/>
          </p:cNvSpPr>
          <p:nvPr/>
        </p:nvSpPr>
        <p:spPr>
          <a:xfrm>
            <a:off x="1365931" y="1044983"/>
            <a:ext cx="217054"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64" name="object 28"/>
          <p:cNvSpPr>
            <a:spLocks noChangeAspect="1"/>
          </p:cNvSpPr>
          <p:nvPr/>
        </p:nvSpPr>
        <p:spPr>
          <a:xfrm>
            <a:off x="3941950"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65" name="object 26"/>
          <p:cNvSpPr>
            <a:spLocks noChangeAspect="1"/>
          </p:cNvSpPr>
          <p:nvPr/>
        </p:nvSpPr>
        <p:spPr>
          <a:xfrm>
            <a:off x="6524245" y="1044983"/>
            <a:ext cx="251956" cy="5555825"/>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166" name="object 58"/>
          <p:cNvSpPr>
            <a:spLocks noChangeAspect="1"/>
          </p:cNvSpPr>
          <p:nvPr/>
        </p:nvSpPr>
        <p:spPr>
          <a:xfrm>
            <a:off x="7757535" y="2261673"/>
            <a:ext cx="1198943" cy="56507"/>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167" name="object 60"/>
          <p:cNvSpPr>
            <a:spLocks noChangeAspect="1"/>
          </p:cNvSpPr>
          <p:nvPr/>
        </p:nvSpPr>
        <p:spPr>
          <a:xfrm>
            <a:off x="7761605" y="1824601"/>
            <a:ext cx="1190879" cy="441635"/>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168" name="object 59"/>
          <p:cNvSpPr txBox="1">
            <a:spLocks noChangeAspect="1"/>
          </p:cNvSpPr>
          <p:nvPr/>
        </p:nvSpPr>
        <p:spPr>
          <a:xfrm>
            <a:off x="7781765" y="1852805"/>
            <a:ext cx="1109157" cy="366449"/>
          </a:xfrm>
          <a:prstGeom prst="rect">
            <a:avLst/>
          </a:prstGeom>
        </p:spPr>
        <p:txBody>
          <a:bodyPr vert="horz" wrap="square" lIns="0" tIns="10861" rIns="0" bIns="0" rtlCol="0">
            <a:spAutoFit/>
          </a:bodyPr>
          <a:lstStyle/>
          <a:p>
            <a:pPr marL="51046" marR="4344" indent="-40728">
              <a:spcBef>
                <a:spcPts val="86"/>
              </a:spcBef>
            </a:pPr>
            <a:r>
              <a:rPr sz="770" b="1">
                <a:solidFill>
                  <a:srgbClr val="231F20"/>
                </a:solidFill>
                <a:latin typeface="Arial"/>
                <a:cs typeface="Arial"/>
              </a:rPr>
              <a:t>“My leftover </a:t>
            </a:r>
            <a:r>
              <a:rPr sz="770" b="1" spc="-4">
                <a:solidFill>
                  <a:srgbClr val="231F20"/>
                </a:solidFill>
                <a:latin typeface="Arial"/>
                <a:cs typeface="Arial"/>
              </a:rPr>
              <a:t>sandwich  </a:t>
            </a:r>
            <a:r>
              <a:rPr sz="770" b="1">
                <a:solidFill>
                  <a:srgbClr val="231F20"/>
                </a:solidFill>
                <a:latin typeface="Arial"/>
                <a:cs typeface="Arial"/>
              </a:rPr>
              <a:t>is </a:t>
            </a:r>
            <a:r>
              <a:rPr sz="770" b="1" spc="-13">
                <a:solidFill>
                  <a:srgbClr val="231F20"/>
                </a:solidFill>
                <a:latin typeface="Arial"/>
                <a:cs typeface="Arial"/>
              </a:rPr>
              <a:t>soggy, </a:t>
            </a:r>
            <a:r>
              <a:rPr sz="770" b="1">
                <a:solidFill>
                  <a:srgbClr val="231F20"/>
                </a:solidFill>
                <a:latin typeface="Arial"/>
                <a:cs typeface="Arial"/>
              </a:rPr>
              <a:t>I was</a:t>
            </a:r>
            <a:r>
              <a:rPr sz="770" b="1" spc="-73">
                <a:solidFill>
                  <a:srgbClr val="231F20"/>
                </a:solidFill>
                <a:latin typeface="Arial"/>
                <a:cs typeface="Arial"/>
              </a:rPr>
              <a:t> </a:t>
            </a:r>
            <a:r>
              <a:rPr sz="770" b="1">
                <a:solidFill>
                  <a:srgbClr val="231F20"/>
                </a:solidFill>
                <a:latin typeface="Arial"/>
                <a:cs typeface="Arial"/>
              </a:rPr>
              <a:t>looking  </a:t>
            </a:r>
            <a:r>
              <a:rPr sz="770" b="1" spc="-4">
                <a:solidFill>
                  <a:srgbClr val="231F20"/>
                </a:solidFill>
                <a:latin typeface="Arial"/>
                <a:cs typeface="Arial"/>
              </a:rPr>
              <a:t>forward to eating</a:t>
            </a:r>
            <a:r>
              <a:rPr sz="770" b="1" spc="-68">
                <a:solidFill>
                  <a:srgbClr val="231F20"/>
                </a:solidFill>
                <a:latin typeface="Arial"/>
                <a:cs typeface="Arial"/>
              </a:rPr>
              <a:t> </a:t>
            </a:r>
            <a:r>
              <a:rPr sz="770" b="1">
                <a:solidFill>
                  <a:srgbClr val="231F20"/>
                </a:solidFill>
                <a:latin typeface="Arial"/>
                <a:cs typeface="Arial"/>
              </a:rPr>
              <a:t>it.”</a:t>
            </a:r>
            <a:endParaRPr sz="770">
              <a:latin typeface="Arial"/>
              <a:cs typeface="Arial"/>
            </a:endParaRPr>
          </a:p>
        </p:txBody>
      </p:sp>
      <p:sp>
        <p:nvSpPr>
          <p:cNvPr id="169" name="object 62"/>
          <p:cNvSpPr>
            <a:spLocks noChangeAspect="1"/>
          </p:cNvSpPr>
          <p:nvPr/>
        </p:nvSpPr>
        <p:spPr>
          <a:xfrm>
            <a:off x="8332338" y="1791336"/>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170" name="object 84"/>
          <p:cNvSpPr txBox="1">
            <a:spLocks noChangeAspect="1"/>
          </p:cNvSpPr>
          <p:nvPr/>
        </p:nvSpPr>
        <p:spPr>
          <a:xfrm>
            <a:off x="8141985" y="2788538"/>
            <a:ext cx="653773" cy="366449"/>
          </a:xfrm>
          <a:prstGeom prst="rect">
            <a:avLst/>
          </a:prstGeom>
        </p:spPr>
        <p:txBody>
          <a:bodyPr vert="horz" wrap="square" lIns="0" tIns="10861" rIns="0" bIns="0" rtlCol="0">
            <a:spAutoFit/>
          </a:bodyPr>
          <a:lstStyle/>
          <a:p>
            <a:pPr marL="64079" marR="101007" indent="-41271" algn="just">
              <a:spcBef>
                <a:spcPts val="86"/>
              </a:spcBef>
            </a:pPr>
            <a:r>
              <a:rPr sz="770" b="1">
                <a:solidFill>
                  <a:srgbClr val="231F20"/>
                </a:solidFill>
                <a:latin typeface="Arial"/>
                <a:cs typeface="Arial"/>
              </a:rPr>
              <a:t>“Where</a:t>
            </a:r>
            <a:r>
              <a:rPr sz="770" b="1" spc="-107">
                <a:solidFill>
                  <a:srgbClr val="231F20"/>
                </a:solidFill>
                <a:latin typeface="Arial"/>
                <a:cs typeface="Arial"/>
              </a:rPr>
              <a:t> </a:t>
            </a:r>
            <a:r>
              <a:rPr sz="770" b="1">
                <a:solidFill>
                  <a:srgbClr val="231F20"/>
                </a:solidFill>
                <a:latin typeface="Arial"/>
                <a:cs typeface="Arial"/>
              </a:rPr>
              <a:t>will  I find </a:t>
            </a:r>
            <a:r>
              <a:rPr sz="770" b="1" spc="-4">
                <a:solidFill>
                  <a:srgbClr val="231F20"/>
                </a:solidFill>
                <a:latin typeface="Arial"/>
                <a:cs typeface="Arial"/>
              </a:rPr>
              <a:t>food  </a:t>
            </a:r>
            <a:r>
              <a:rPr sz="770" b="1">
                <a:solidFill>
                  <a:srgbClr val="231F20"/>
                </a:solidFill>
                <a:latin typeface="Arial"/>
                <a:cs typeface="Arial"/>
              </a:rPr>
              <a:t>today?”</a:t>
            </a:r>
            <a:endParaRPr sz="770">
              <a:latin typeface="Arial"/>
              <a:cs typeface="Arial"/>
            </a:endParaRPr>
          </a:p>
        </p:txBody>
      </p:sp>
      <p:sp>
        <p:nvSpPr>
          <p:cNvPr id="171" name="object 54"/>
          <p:cNvSpPr txBox="1">
            <a:spLocks noChangeAspect="1"/>
          </p:cNvSpPr>
          <p:nvPr/>
        </p:nvSpPr>
        <p:spPr>
          <a:xfrm>
            <a:off x="6724801" y="3295409"/>
            <a:ext cx="918294" cy="366449"/>
          </a:xfrm>
          <a:prstGeom prst="rect">
            <a:avLst/>
          </a:prstGeom>
        </p:spPr>
        <p:txBody>
          <a:bodyPr vert="horz" wrap="square" lIns="0" tIns="10861" rIns="0" bIns="0" rtlCol="0">
            <a:spAutoFit/>
          </a:bodyPr>
          <a:lstStyle/>
          <a:p>
            <a:pPr marL="93403" marR="36384" indent="-38014">
              <a:spcBef>
                <a:spcPts val="86"/>
              </a:spcBef>
            </a:pPr>
            <a:r>
              <a:rPr sz="770" b="1">
                <a:solidFill>
                  <a:srgbClr val="231F20"/>
                </a:solidFill>
                <a:latin typeface="Arial"/>
                <a:cs typeface="Arial"/>
              </a:rPr>
              <a:t>“I wish I </a:t>
            </a:r>
            <a:r>
              <a:rPr sz="770" b="1" spc="-4">
                <a:solidFill>
                  <a:srgbClr val="231F20"/>
                </a:solidFill>
                <a:latin typeface="Arial"/>
                <a:cs typeface="Arial"/>
              </a:rPr>
              <a:t>still </a:t>
            </a:r>
            <a:r>
              <a:rPr sz="770" b="1">
                <a:solidFill>
                  <a:srgbClr val="231F20"/>
                </a:solidFill>
                <a:latin typeface="Arial"/>
                <a:cs typeface="Arial"/>
              </a:rPr>
              <a:t>had  </a:t>
            </a:r>
            <a:r>
              <a:rPr sz="770" b="1" spc="-4">
                <a:solidFill>
                  <a:srgbClr val="231F20"/>
                </a:solidFill>
                <a:latin typeface="Arial"/>
                <a:cs typeface="Arial"/>
              </a:rPr>
              <a:t>my </a:t>
            </a:r>
            <a:r>
              <a:rPr sz="770" b="1">
                <a:solidFill>
                  <a:srgbClr val="231F20"/>
                </a:solidFill>
                <a:latin typeface="Arial"/>
                <a:cs typeface="Arial"/>
              </a:rPr>
              <a:t>bike or</a:t>
            </a:r>
            <a:r>
              <a:rPr sz="770" b="1" spc="-77">
                <a:solidFill>
                  <a:srgbClr val="231F20"/>
                </a:solidFill>
                <a:latin typeface="Arial"/>
                <a:cs typeface="Arial"/>
              </a:rPr>
              <a:t> </a:t>
            </a:r>
            <a:r>
              <a:rPr sz="770" b="1">
                <a:solidFill>
                  <a:srgbClr val="231F20"/>
                </a:solidFill>
                <a:latin typeface="Arial"/>
                <a:cs typeface="Arial"/>
              </a:rPr>
              <a:t>better  </a:t>
            </a:r>
            <a:r>
              <a:rPr sz="770" b="1" spc="-4">
                <a:solidFill>
                  <a:srgbClr val="231F20"/>
                </a:solidFill>
                <a:latin typeface="Arial"/>
                <a:cs typeface="Arial"/>
              </a:rPr>
              <a:t>yet my</a:t>
            </a:r>
            <a:r>
              <a:rPr sz="770" b="1" spc="-81">
                <a:solidFill>
                  <a:srgbClr val="231F20"/>
                </a:solidFill>
                <a:latin typeface="Arial"/>
                <a:cs typeface="Arial"/>
              </a:rPr>
              <a:t> </a:t>
            </a:r>
            <a:r>
              <a:rPr sz="770" b="1" spc="-4">
                <a:solidFill>
                  <a:srgbClr val="231F20"/>
                </a:solidFill>
                <a:latin typeface="Arial"/>
                <a:cs typeface="Arial"/>
              </a:rPr>
              <a:t>card.”</a:t>
            </a:r>
            <a:endParaRPr sz="770">
              <a:latin typeface="Arial"/>
              <a:cs typeface="Arial"/>
            </a:endParaRPr>
          </a:p>
        </p:txBody>
      </p:sp>
      <p:sp>
        <p:nvSpPr>
          <p:cNvPr id="172" name="object 64"/>
          <p:cNvSpPr txBox="1">
            <a:spLocks noChangeAspect="1"/>
          </p:cNvSpPr>
          <p:nvPr/>
        </p:nvSpPr>
        <p:spPr>
          <a:xfrm>
            <a:off x="5100168" y="3191522"/>
            <a:ext cx="1130663" cy="366449"/>
          </a:xfrm>
          <a:prstGeom prst="rect">
            <a:avLst/>
          </a:prstGeom>
        </p:spPr>
        <p:txBody>
          <a:bodyPr vert="horz" wrap="square" lIns="0" tIns="10861" rIns="0" bIns="0" rtlCol="0">
            <a:spAutoFit/>
          </a:bodyPr>
          <a:lstStyle/>
          <a:p>
            <a:pPr marL="104807" marR="3801" indent="-38014">
              <a:spcBef>
                <a:spcPts val="86"/>
              </a:spcBef>
            </a:pPr>
            <a:r>
              <a:rPr sz="770" b="1">
                <a:solidFill>
                  <a:srgbClr val="231F20"/>
                </a:solidFill>
                <a:latin typeface="Arial"/>
                <a:cs typeface="Arial"/>
              </a:rPr>
              <a:t>“I’m grateful </a:t>
            </a:r>
            <a:r>
              <a:rPr sz="770" b="1" spc="-4">
                <a:solidFill>
                  <a:srgbClr val="231F20"/>
                </a:solidFill>
                <a:latin typeface="Arial"/>
                <a:cs typeface="Arial"/>
              </a:rPr>
              <a:t>for the  meal, </a:t>
            </a:r>
            <a:r>
              <a:rPr sz="770" b="1">
                <a:solidFill>
                  <a:srgbClr val="231F20"/>
                </a:solidFill>
                <a:latin typeface="Arial"/>
                <a:cs typeface="Arial"/>
              </a:rPr>
              <a:t>but I wish I  didn’t </a:t>
            </a:r>
            <a:r>
              <a:rPr sz="770" b="1" spc="-4">
                <a:solidFill>
                  <a:srgbClr val="231F20"/>
                </a:solidFill>
                <a:latin typeface="Arial"/>
                <a:cs typeface="Arial"/>
              </a:rPr>
              <a:t>feel so</a:t>
            </a:r>
            <a:r>
              <a:rPr sz="770" b="1" spc="-86">
                <a:solidFill>
                  <a:srgbClr val="231F20"/>
                </a:solidFill>
                <a:latin typeface="Arial"/>
                <a:cs typeface="Arial"/>
              </a:rPr>
              <a:t> </a:t>
            </a:r>
            <a:r>
              <a:rPr sz="770" b="1">
                <a:solidFill>
                  <a:srgbClr val="231F20"/>
                </a:solidFill>
                <a:latin typeface="Arial"/>
                <a:cs typeface="Arial"/>
              </a:rPr>
              <a:t>judged.”</a:t>
            </a:r>
            <a:endParaRPr sz="770">
              <a:latin typeface="Arial"/>
              <a:cs typeface="Arial"/>
            </a:endParaRPr>
          </a:p>
        </p:txBody>
      </p:sp>
      <p:sp>
        <p:nvSpPr>
          <p:cNvPr id="173" name="object 74"/>
          <p:cNvSpPr txBox="1">
            <a:spLocks noChangeAspect="1"/>
          </p:cNvSpPr>
          <p:nvPr/>
        </p:nvSpPr>
        <p:spPr>
          <a:xfrm>
            <a:off x="2324483" y="4672603"/>
            <a:ext cx="1534749" cy="366449"/>
          </a:xfrm>
          <a:prstGeom prst="rect">
            <a:avLst/>
          </a:prstGeom>
        </p:spPr>
        <p:txBody>
          <a:bodyPr vert="horz" wrap="square" lIns="0" tIns="10861" rIns="0" bIns="0" rtlCol="0">
            <a:spAutoFit/>
          </a:bodyPr>
          <a:lstStyle/>
          <a:p>
            <a:pPr marL="49417" marR="4344" indent="-39100">
              <a:spcBef>
                <a:spcPts val="86"/>
              </a:spcBef>
            </a:pPr>
            <a:r>
              <a:rPr sz="770" b="1">
                <a:solidFill>
                  <a:srgbClr val="231F20"/>
                </a:solidFill>
                <a:latin typeface="Arial"/>
                <a:cs typeface="Arial"/>
              </a:rPr>
              <a:t>“I will </a:t>
            </a:r>
            <a:r>
              <a:rPr sz="770" b="1" spc="-4">
                <a:solidFill>
                  <a:srgbClr val="231F20"/>
                </a:solidFill>
                <a:latin typeface="Arial"/>
                <a:cs typeface="Arial"/>
              </a:rPr>
              <a:t>eat this fruit </a:t>
            </a:r>
            <a:r>
              <a:rPr sz="770" b="1">
                <a:solidFill>
                  <a:srgbClr val="231F20"/>
                </a:solidFill>
                <a:latin typeface="Arial"/>
                <a:cs typeface="Arial"/>
              </a:rPr>
              <a:t>now </a:t>
            </a:r>
            <a:r>
              <a:rPr sz="770" b="1" spc="-4">
                <a:solidFill>
                  <a:srgbClr val="231F20"/>
                </a:solidFill>
                <a:latin typeface="Arial"/>
                <a:cs typeface="Arial"/>
              </a:rPr>
              <a:t>and  </a:t>
            </a:r>
            <a:r>
              <a:rPr sz="770" b="1">
                <a:solidFill>
                  <a:srgbClr val="231F20"/>
                </a:solidFill>
                <a:latin typeface="Arial"/>
                <a:cs typeface="Arial"/>
              </a:rPr>
              <a:t>figure out what </a:t>
            </a:r>
            <a:r>
              <a:rPr sz="770" b="1" spc="-4">
                <a:solidFill>
                  <a:srgbClr val="231F20"/>
                </a:solidFill>
                <a:latin typeface="Arial"/>
                <a:cs typeface="Arial"/>
              </a:rPr>
              <a:t>to </a:t>
            </a:r>
            <a:r>
              <a:rPr sz="770" b="1">
                <a:solidFill>
                  <a:srgbClr val="231F20"/>
                </a:solidFill>
                <a:latin typeface="Arial"/>
                <a:cs typeface="Arial"/>
              </a:rPr>
              <a:t>do with</a:t>
            </a:r>
            <a:r>
              <a:rPr sz="770" b="1" spc="-77">
                <a:solidFill>
                  <a:srgbClr val="231F20"/>
                </a:solidFill>
                <a:latin typeface="Arial"/>
                <a:cs typeface="Arial"/>
              </a:rPr>
              <a:t> </a:t>
            </a:r>
            <a:r>
              <a:rPr sz="770" b="1" spc="-4">
                <a:solidFill>
                  <a:srgbClr val="231F20"/>
                </a:solidFill>
                <a:latin typeface="Arial"/>
                <a:cs typeface="Arial"/>
              </a:rPr>
              <a:t>the  food </a:t>
            </a:r>
            <a:r>
              <a:rPr sz="770" b="1">
                <a:solidFill>
                  <a:srgbClr val="231F20"/>
                </a:solidFill>
                <a:latin typeface="Arial"/>
                <a:cs typeface="Arial"/>
              </a:rPr>
              <a:t>I need </a:t>
            </a:r>
            <a:r>
              <a:rPr sz="770" b="1" spc="-4">
                <a:solidFill>
                  <a:srgbClr val="231F20"/>
                </a:solidFill>
                <a:latin typeface="Arial"/>
                <a:cs typeface="Arial"/>
              </a:rPr>
              <a:t>to cook</a:t>
            </a:r>
            <a:r>
              <a:rPr sz="770" b="1" spc="-56">
                <a:solidFill>
                  <a:srgbClr val="231F20"/>
                </a:solidFill>
                <a:latin typeface="Arial"/>
                <a:cs typeface="Arial"/>
              </a:rPr>
              <a:t> </a:t>
            </a:r>
            <a:r>
              <a:rPr sz="770" b="1" spc="-9">
                <a:solidFill>
                  <a:srgbClr val="231F20"/>
                </a:solidFill>
                <a:latin typeface="Arial"/>
                <a:cs typeface="Arial"/>
              </a:rPr>
              <a:t>later.”</a:t>
            </a:r>
            <a:endParaRPr sz="770">
              <a:latin typeface="Arial"/>
              <a:cs typeface="Arial"/>
            </a:endParaRPr>
          </a:p>
        </p:txBody>
      </p:sp>
      <p:sp>
        <p:nvSpPr>
          <p:cNvPr id="174" name="object 68"/>
          <p:cNvSpPr>
            <a:spLocks noChangeAspect="1"/>
          </p:cNvSpPr>
          <p:nvPr/>
        </p:nvSpPr>
        <p:spPr>
          <a:xfrm>
            <a:off x="6516707" y="5827595"/>
            <a:ext cx="1134964" cy="536545"/>
          </a:xfrm>
          <a:custGeom>
            <a:avLst/>
            <a:gdLst/>
            <a:ahLst/>
            <a:cxnLst/>
            <a:rect l="l" t="t" r="r" b="b"/>
            <a:pathLst>
              <a:path w="1340484" h="621029">
                <a:moveTo>
                  <a:pt x="0" y="620534"/>
                </a:moveTo>
                <a:lnTo>
                  <a:pt x="1340103" y="620534"/>
                </a:lnTo>
                <a:lnTo>
                  <a:pt x="1340103" y="0"/>
                </a:lnTo>
                <a:lnTo>
                  <a:pt x="0" y="0"/>
                </a:lnTo>
                <a:lnTo>
                  <a:pt x="0" y="620534"/>
                </a:lnTo>
                <a:close/>
              </a:path>
            </a:pathLst>
          </a:custGeom>
          <a:solidFill>
            <a:srgbClr val="C5C9CE"/>
          </a:solidFill>
        </p:spPr>
        <p:txBody>
          <a:bodyPr wrap="square" lIns="0" tIns="0" rIns="0" bIns="0" rtlCol="0"/>
          <a:lstStyle/>
          <a:p>
            <a:endParaRPr sz="1350"/>
          </a:p>
        </p:txBody>
      </p:sp>
      <p:sp>
        <p:nvSpPr>
          <p:cNvPr id="175" name="object 70"/>
          <p:cNvSpPr>
            <a:spLocks noChangeAspect="1"/>
          </p:cNvSpPr>
          <p:nvPr/>
        </p:nvSpPr>
        <p:spPr>
          <a:xfrm>
            <a:off x="6480769" y="5761938"/>
            <a:ext cx="1122598" cy="560136"/>
          </a:xfrm>
          <a:custGeom>
            <a:avLst/>
            <a:gdLst/>
            <a:ahLst/>
            <a:cxnLst/>
            <a:rect l="l" t="t" r="r" b="b"/>
            <a:pathLst>
              <a:path w="1325879" h="648334">
                <a:moveTo>
                  <a:pt x="0" y="648220"/>
                </a:moveTo>
                <a:lnTo>
                  <a:pt x="1325791" y="648220"/>
                </a:lnTo>
                <a:lnTo>
                  <a:pt x="1325791" y="0"/>
                </a:lnTo>
                <a:lnTo>
                  <a:pt x="0" y="0"/>
                </a:lnTo>
                <a:lnTo>
                  <a:pt x="0" y="648220"/>
                </a:lnTo>
                <a:close/>
              </a:path>
            </a:pathLst>
          </a:custGeom>
          <a:solidFill>
            <a:schemeClr val="bg1"/>
          </a:solidFill>
          <a:ln w="9524">
            <a:solidFill>
              <a:srgbClr val="231F20"/>
            </a:solidFill>
          </a:ln>
        </p:spPr>
        <p:txBody>
          <a:bodyPr wrap="square" lIns="0" tIns="0" rIns="0" bIns="0" rtlCol="0"/>
          <a:lstStyle/>
          <a:p>
            <a:endParaRPr sz="1350"/>
          </a:p>
        </p:txBody>
      </p:sp>
      <p:sp>
        <p:nvSpPr>
          <p:cNvPr id="176" name="object 72"/>
          <p:cNvSpPr>
            <a:spLocks noChangeAspect="1"/>
          </p:cNvSpPr>
          <p:nvPr/>
        </p:nvSpPr>
        <p:spPr>
          <a:xfrm>
            <a:off x="6441274" y="6111416"/>
            <a:ext cx="61829" cy="107529"/>
          </a:xfrm>
          <a:custGeom>
            <a:avLst/>
            <a:gdLst/>
            <a:ahLst/>
            <a:cxnLst/>
            <a:rect l="l" t="t" r="r" b="b"/>
            <a:pathLst>
              <a:path w="73025" h="124459">
                <a:moveTo>
                  <a:pt x="72402" y="0"/>
                </a:moveTo>
                <a:lnTo>
                  <a:pt x="0" y="62204"/>
                </a:lnTo>
                <a:lnTo>
                  <a:pt x="69215" y="124421"/>
                </a:lnTo>
              </a:path>
            </a:pathLst>
          </a:custGeom>
          <a:solidFill>
            <a:schemeClr val="bg1"/>
          </a:solidFill>
          <a:ln w="9525">
            <a:solidFill>
              <a:srgbClr val="231F20"/>
            </a:solidFill>
          </a:ln>
        </p:spPr>
        <p:txBody>
          <a:bodyPr wrap="square" lIns="0" tIns="0" rIns="0" bIns="0" rtlCol="0"/>
          <a:lstStyle/>
          <a:p>
            <a:endParaRPr sz="1350"/>
          </a:p>
        </p:txBody>
      </p:sp>
      <p:sp>
        <p:nvSpPr>
          <p:cNvPr id="177" name="object 69"/>
          <p:cNvSpPr txBox="1">
            <a:spLocks noChangeAspect="1"/>
          </p:cNvSpPr>
          <p:nvPr/>
        </p:nvSpPr>
        <p:spPr>
          <a:xfrm>
            <a:off x="6511788" y="5790145"/>
            <a:ext cx="1139803" cy="484943"/>
          </a:xfrm>
          <a:prstGeom prst="rect">
            <a:avLst/>
          </a:prstGeom>
        </p:spPr>
        <p:txBody>
          <a:bodyPr vert="horz" wrap="square" lIns="0" tIns="10861" rIns="0" bIns="0" rtlCol="0">
            <a:spAutoFit/>
          </a:bodyPr>
          <a:lstStyle/>
          <a:p>
            <a:pPr marL="35841" marR="191694" indent="-36384">
              <a:spcBef>
                <a:spcPts val="86"/>
              </a:spcBef>
            </a:pPr>
            <a:r>
              <a:rPr sz="770" b="1">
                <a:solidFill>
                  <a:srgbClr val="231F20"/>
                </a:solidFill>
                <a:latin typeface="Arial"/>
                <a:cs typeface="Arial"/>
              </a:rPr>
              <a:t>“This helps </a:t>
            </a:r>
            <a:r>
              <a:rPr sz="770" b="1" spc="-4">
                <a:solidFill>
                  <a:srgbClr val="231F20"/>
                </a:solidFill>
                <a:latin typeface="Arial"/>
                <a:cs typeface="Arial"/>
              </a:rPr>
              <a:t>to calm  me </a:t>
            </a:r>
            <a:r>
              <a:rPr sz="770" b="1">
                <a:solidFill>
                  <a:srgbClr val="231F20"/>
                </a:solidFill>
                <a:latin typeface="Arial"/>
                <a:cs typeface="Arial"/>
              </a:rPr>
              <a:t>down </a:t>
            </a:r>
            <a:r>
              <a:rPr sz="770" b="1" spc="-4">
                <a:solidFill>
                  <a:srgbClr val="231F20"/>
                </a:solidFill>
                <a:latin typeface="Arial"/>
                <a:cs typeface="Arial"/>
              </a:rPr>
              <a:t>and focus  </a:t>
            </a:r>
            <a:r>
              <a:rPr sz="770" b="1">
                <a:solidFill>
                  <a:srgbClr val="231F20"/>
                </a:solidFill>
                <a:latin typeface="Arial"/>
                <a:cs typeface="Arial"/>
              </a:rPr>
              <a:t>on </a:t>
            </a:r>
            <a:r>
              <a:rPr sz="770" b="1" spc="-4">
                <a:solidFill>
                  <a:srgbClr val="231F20"/>
                </a:solidFill>
                <a:latin typeface="Arial"/>
                <a:cs typeface="Arial"/>
              </a:rPr>
              <a:t>something else  for </a:t>
            </a:r>
            <a:r>
              <a:rPr sz="770" b="1">
                <a:solidFill>
                  <a:srgbClr val="231F20"/>
                </a:solidFill>
                <a:latin typeface="Arial"/>
                <a:cs typeface="Arial"/>
              </a:rPr>
              <a:t>a</a:t>
            </a:r>
            <a:r>
              <a:rPr sz="770" b="1" spc="-81">
                <a:solidFill>
                  <a:srgbClr val="231F20"/>
                </a:solidFill>
                <a:latin typeface="Arial"/>
                <a:cs typeface="Arial"/>
              </a:rPr>
              <a:t> </a:t>
            </a:r>
            <a:r>
              <a:rPr sz="770" b="1">
                <a:solidFill>
                  <a:srgbClr val="231F20"/>
                </a:solidFill>
                <a:latin typeface="Arial"/>
                <a:cs typeface="Arial"/>
              </a:rPr>
              <a:t>while.”</a:t>
            </a:r>
            <a:endParaRPr sz="770">
              <a:latin typeface="Arial"/>
              <a:cs typeface="Arial"/>
            </a:endParaRPr>
          </a:p>
        </p:txBody>
      </p:sp>
    </p:spTree>
    <p:extLst>
      <p:ext uri="{BB962C8B-B14F-4D97-AF65-F5344CB8AC3E}">
        <p14:creationId xmlns:p14="http://schemas.microsoft.com/office/powerpoint/2010/main" val="47874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682"/>
          <p:cNvSpPr/>
          <p:nvPr/>
        </p:nvSpPr>
        <p:spPr>
          <a:xfrm>
            <a:off x="323850" y="1153207"/>
            <a:ext cx="2735263" cy="5343125"/>
          </a:xfrm>
          <a:prstGeom prst="rect">
            <a:avLst/>
          </a:prstGeom>
          <a:solidFill>
            <a:srgbClr val="5EB9E7">
              <a:alpha val="30000"/>
            </a:srgbClr>
          </a:solidFill>
          <a:ln w="12700">
            <a:miter lim="400000"/>
          </a:ln>
        </p:spPr>
        <p:txBody>
          <a:bodyPr lIns="23090" tIns="23090" rIns="23090" bIns="23090" anchor="ctr"/>
          <a:lstStyle/>
          <a:p>
            <a:pPr algn="ctr">
              <a:defRPr>
                <a:solidFill>
                  <a:srgbClr val="FFFFFF"/>
                </a:solidFill>
              </a:defRPr>
            </a:pPr>
            <a:endParaRPr sz="910"/>
          </a:p>
        </p:txBody>
      </p:sp>
      <p:sp>
        <p:nvSpPr>
          <p:cNvPr id="682" name="Shape 682"/>
          <p:cNvSpPr/>
          <p:nvPr/>
        </p:nvSpPr>
        <p:spPr>
          <a:xfrm>
            <a:off x="323850" y="404813"/>
            <a:ext cx="2735263" cy="748396"/>
          </a:xfrm>
          <a:prstGeom prst="rect">
            <a:avLst/>
          </a:prstGeom>
          <a:solidFill>
            <a:srgbClr val="5EB9E7"/>
          </a:solidFill>
          <a:ln w="12700">
            <a:miter lim="400000"/>
          </a:ln>
        </p:spPr>
        <p:txBody>
          <a:bodyPr lIns="23090" tIns="23090" rIns="23090" bIns="23090" anchor="ctr"/>
          <a:lstStyle/>
          <a:p>
            <a:pPr algn="ctr">
              <a:defRPr>
                <a:solidFill>
                  <a:srgbClr val="FFFFFF"/>
                </a:solidFill>
              </a:defRPr>
            </a:pPr>
            <a:endParaRPr sz="910"/>
          </a:p>
        </p:txBody>
      </p:sp>
      <p:sp>
        <p:nvSpPr>
          <p:cNvPr id="683" name="Shape 683"/>
          <p:cNvSpPr/>
          <p:nvPr/>
        </p:nvSpPr>
        <p:spPr>
          <a:xfrm>
            <a:off x="476182" y="546385"/>
            <a:ext cx="2383809" cy="717840"/>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400" dirty="0">
                <a:solidFill>
                  <a:schemeClr val="tx1"/>
                </a:solidFill>
                <a:latin typeface="Verdana" charset="0"/>
                <a:ea typeface="Verdana" charset="0"/>
                <a:cs typeface="Verdana" charset="0"/>
              </a:rPr>
              <a:t>Sue and Grant </a:t>
            </a:r>
            <a:r>
              <a:rPr lang="en-AU" sz="1400" dirty="0" smtClean="0">
                <a:solidFill>
                  <a:schemeClr val="tx1"/>
                </a:solidFill>
                <a:latin typeface="Verdana" charset="0"/>
                <a:ea typeface="Verdana" charset="0"/>
                <a:cs typeface="Verdana" charset="0"/>
              </a:rPr>
              <a:t/>
            </a:r>
            <a:br>
              <a:rPr lang="en-AU" sz="1400" dirty="0" smtClean="0">
                <a:solidFill>
                  <a:schemeClr val="tx1"/>
                </a:solidFill>
                <a:latin typeface="Verdana" charset="0"/>
                <a:ea typeface="Verdana" charset="0"/>
                <a:cs typeface="Verdana" charset="0"/>
              </a:rPr>
            </a:br>
            <a:r>
              <a:rPr lang="en-AU" sz="1400" b="0" dirty="0" smtClean="0">
                <a:solidFill>
                  <a:schemeClr val="tx1"/>
                </a:solidFill>
                <a:latin typeface="Verdana" charset="0"/>
                <a:ea typeface="Verdana" charset="0"/>
                <a:cs typeface="Verdana" charset="0"/>
              </a:rPr>
              <a:t>The stability </a:t>
            </a:r>
            <a:r>
              <a:rPr lang="en-AU" sz="1400" b="0" dirty="0">
                <a:solidFill>
                  <a:schemeClr val="tx1"/>
                </a:solidFill>
                <a:latin typeface="Verdana" charset="0"/>
                <a:ea typeface="Verdana" charset="0"/>
                <a:cs typeface="Verdana" charset="0"/>
              </a:rPr>
              <a:t>providers</a:t>
            </a:r>
          </a:p>
          <a:p>
            <a:endParaRPr lang="en-AU" sz="1400" b="0" dirty="0">
              <a:solidFill>
                <a:schemeClr val="tx1"/>
              </a:solidFill>
              <a:latin typeface="Verdana" charset="0"/>
              <a:ea typeface="Verdana" charset="0"/>
              <a:cs typeface="Verdana" charset="0"/>
            </a:endParaRPr>
          </a:p>
        </p:txBody>
      </p:sp>
      <p:sp>
        <p:nvSpPr>
          <p:cNvPr id="685" name="Shape 685"/>
          <p:cNvSpPr/>
          <p:nvPr/>
        </p:nvSpPr>
        <p:spPr>
          <a:xfrm>
            <a:off x="476182" y="1360440"/>
            <a:ext cx="2484833" cy="2505766"/>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chemeClr val="tx1">
                    <a:lumMod val="75000"/>
                    <a:lumOff val="25000"/>
                  </a:schemeClr>
                </a:solidFill>
                <a:latin typeface="Verdana" charset="0"/>
                <a:ea typeface="Verdana" charset="0"/>
                <a:cs typeface="Verdana" charset="0"/>
              </a:rPr>
              <a:t>Sue and Grant live in Fort Dick with their four children. Their 13 and 3-year-old girls joined their family a few years ago</a:t>
            </a:r>
          </a:p>
          <a:p>
            <a:pPr>
              <a:spcBef>
                <a:spcPts val="565"/>
              </a:spcBef>
            </a:pPr>
            <a:r>
              <a:rPr lang="en-AU" sz="1000" dirty="0">
                <a:solidFill>
                  <a:schemeClr val="tx1">
                    <a:lumMod val="75000"/>
                    <a:lumOff val="25000"/>
                  </a:schemeClr>
                </a:solidFill>
                <a:latin typeface="Verdana" charset="0"/>
                <a:ea typeface="Verdana" charset="0"/>
                <a:cs typeface="Verdana" charset="0"/>
              </a:rPr>
              <a:t>Fostering two children was a big step for Sue and Grant, however they saw how much their own children had, and wanted to give other children the same love, stability and security</a:t>
            </a:r>
          </a:p>
          <a:p>
            <a:pPr>
              <a:spcBef>
                <a:spcPts val="565"/>
              </a:spcBef>
            </a:pPr>
            <a:r>
              <a:rPr lang="en-AU" sz="1000" dirty="0">
                <a:solidFill>
                  <a:schemeClr val="tx1">
                    <a:lumMod val="75000"/>
                    <a:lumOff val="25000"/>
                  </a:schemeClr>
                </a:solidFill>
                <a:latin typeface="Verdana" charset="0"/>
                <a:ea typeface="Verdana" charset="0"/>
                <a:cs typeface="Verdana" charset="0"/>
              </a:rPr>
              <a:t>Their goal is to ensure all their children have a range of opportunities available to them as they grow up and can find their place in the </a:t>
            </a:r>
            <a:r>
              <a:rPr lang="en-AU" sz="1000" dirty="0" smtClean="0">
                <a:solidFill>
                  <a:schemeClr val="tx1">
                    <a:lumMod val="75000"/>
                    <a:lumOff val="25000"/>
                  </a:schemeClr>
                </a:solidFill>
                <a:latin typeface="Verdana" charset="0"/>
                <a:ea typeface="Verdana" charset="0"/>
                <a:cs typeface="Verdana" charset="0"/>
              </a:rPr>
              <a:t>world</a:t>
            </a:r>
            <a:endParaRPr lang="en-AU" sz="1000" dirty="0">
              <a:solidFill>
                <a:schemeClr val="tx1">
                  <a:lumMod val="75000"/>
                  <a:lumOff val="25000"/>
                </a:schemeClr>
              </a:solidFill>
              <a:latin typeface="Verdana" charset="0"/>
              <a:ea typeface="Verdana" charset="0"/>
              <a:cs typeface="Verdana" charset="0"/>
            </a:endParaRPr>
          </a:p>
        </p:txBody>
      </p:sp>
      <p:sp>
        <p:nvSpPr>
          <p:cNvPr id="691" name="Shape 691"/>
          <p:cNvSpPr/>
          <p:nvPr/>
        </p:nvSpPr>
        <p:spPr>
          <a:xfrm>
            <a:off x="5886819" y="404812"/>
            <a:ext cx="31732" cy="3890265"/>
          </a:xfrm>
          <a:prstGeom prst="line">
            <a:avLst/>
          </a:prstGeom>
          <a:noFill/>
          <a:ln>
            <a:solidFill>
              <a:srgbClr val="5EB9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solidFill>
                <a:schemeClr val="lt1"/>
              </a:solidFill>
            </a:endParaRPr>
          </a:p>
        </p:txBody>
      </p:sp>
      <p:sp>
        <p:nvSpPr>
          <p:cNvPr id="62" name="Shape 691"/>
          <p:cNvSpPr/>
          <p:nvPr/>
        </p:nvSpPr>
        <p:spPr>
          <a:xfrm rot="5400000">
            <a:off x="5939631" y="1414560"/>
            <a:ext cx="0" cy="5761037"/>
          </a:xfrm>
          <a:prstGeom prst="line">
            <a:avLst/>
          </a:prstGeom>
          <a:noFill/>
          <a:ln>
            <a:solidFill>
              <a:srgbClr val="5EB9E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2" rIns="86204" bIns="43102" numCol="1" spcCol="0" rtlCol="0" fromWordArt="0" anchor="ctr" anchorCtr="0" forceAA="0" compatLnSpc="1">
            <a:prstTxWarp prst="textNoShape">
              <a:avLst/>
            </a:prstTxWarp>
            <a:noAutofit/>
          </a:bodyPr>
          <a:lstStyle/>
          <a:p>
            <a:pPr algn="ctr"/>
            <a:endParaRPr sz="1697"/>
          </a:p>
        </p:txBody>
      </p:sp>
      <p:sp>
        <p:nvSpPr>
          <p:cNvPr id="17" name="Shape 685"/>
          <p:cNvSpPr/>
          <p:nvPr/>
        </p:nvSpPr>
        <p:spPr>
          <a:xfrm>
            <a:off x="3271124" y="1165395"/>
            <a:ext cx="2416573" cy="2568155"/>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Sue and Grant feel their financial position gives them a level of security and freedom in meeting their children’s needs</a:t>
            </a:r>
          </a:p>
          <a:p>
            <a:pPr>
              <a:spcBef>
                <a:spcPts val="565"/>
              </a:spcBef>
            </a:pPr>
            <a:r>
              <a:rPr lang="en-AU" sz="1000" dirty="0">
                <a:solidFill>
                  <a:srgbClr val="636466"/>
                </a:solidFill>
                <a:latin typeface="Verdana" charset="0"/>
                <a:ea typeface="Verdana" charset="0"/>
                <a:cs typeface="Verdana" charset="0"/>
              </a:rPr>
              <a:t>They have an excellent understanding of what resources are available to help them support their family (including WIC entitlements)</a:t>
            </a:r>
          </a:p>
          <a:p>
            <a:pPr>
              <a:spcBef>
                <a:spcPts val="565"/>
              </a:spcBef>
            </a:pPr>
            <a:r>
              <a:rPr lang="en-AU" sz="1000" dirty="0">
                <a:solidFill>
                  <a:srgbClr val="636466"/>
                </a:solidFill>
                <a:latin typeface="Verdana" charset="0"/>
                <a:ea typeface="Verdana" charset="0"/>
                <a:cs typeface="Verdana" charset="0"/>
              </a:rPr>
              <a:t>They’re part of a network of foster parents who provide each other with a range of support and assistance</a:t>
            </a:r>
          </a:p>
          <a:p>
            <a:pPr>
              <a:spcBef>
                <a:spcPts val="565"/>
              </a:spcBef>
            </a:pPr>
            <a:r>
              <a:rPr lang="en-AU" sz="1000" dirty="0">
                <a:solidFill>
                  <a:srgbClr val="636466"/>
                </a:solidFill>
                <a:latin typeface="Verdana" charset="0"/>
                <a:ea typeface="Verdana" charset="0"/>
                <a:cs typeface="Verdana" charset="0"/>
              </a:rPr>
              <a:t>They have other family in the county, who are always willing to help them if needed</a:t>
            </a:r>
          </a:p>
        </p:txBody>
      </p:sp>
      <p:sp>
        <p:nvSpPr>
          <p:cNvPr id="18" name="Shape 685"/>
          <p:cNvSpPr/>
          <p:nvPr/>
        </p:nvSpPr>
        <p:spPr>
          <a:xfrm>
            <a:off x="6038283" y="1165395"/>
            <a:ext cx="2653430" cy="2897476"/>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spcBef>
                <a:spcPts val="565"/>
              </a:spcBef>
            </a:pPr>
            <a:r>
              <a:rPr lang="en-AU" sz="1000" dirty="0">
                <a:solidFill>
                  <a:srgbClr val="636466"/>
                </a:solidFill>
                <a:latin typeface="Verdana" charset="0"/>
                <a:ea typeface="Verdana" charset="0"/>
                <a:cs typeface="Verdana" charset="0"/>
              </a:rPr>
              <a:t>Bringing the four children together has been difficult at times, especially with some of the behaviors their two foster children display, such as food hoarding</a:t>
            </a:r>
          </a:p>
          <a:p>
            <a:pPr>
              <a:spcBef>
                <a:spcPts val="565"/>
              </a:spcBef>
            </a:pPr>
            <a:r>
              <a:rPr lang="en-AU" sz="1000" dirty="0">
                <a:solidFill>
                  <a:srgbClr val="636466"/>
                </a:solidFill>
                <a:latin typeface="Verdana" charset="0"/>
                <a:ea typeface="Verdana" charset="0"/>
                <a:cs typeface="Verdana" charset="0"/>
              </a:rPr>
              <a:t>All their children are impacted when the foster children have visitations with their biological parents. It can take a while for the children to resettle in to the family’s daily routines again after these visits</a:t>
            </a:r>
          </a:p>
          <a:p>
            <a:pPr>
              <a:spcBef>
                <a:spcPts val="565"/>
              </a:spcBef>
            </a:pPr>
            <a:r>
              <a:rPr lang="en-AU" sz="1000" dirty="0">
                <a:solidFill>
                  <a:srgbClr val="636466"/>
                </a:solidFill>
                <a:latin typeface="Verdana" charset="0"/>
                <a:ea typeface="Verdana" charset="0"/>
                <a:cs typeface="Verdana" charset="0"/>
              </a:rPr>
              <a:t>Sue and Grant are acutely aware of the trauma their two foster children have experienced. They would like to be able to access more services to support the children, especially to help them with their food challenges</a:t>
            </a:r>
          </a:p>
        </p:txBody>
      </p:sp>
      <p:sp>
        <p:nvSpPr>
          <p:cNvPr id="2" name="Rectangle 1"/>
          <p:cNvSpPr/>
          <p:nvPr/>
        </p:nvSpPr>
        <p:spPr>
          <a:xfrm>
            <a:off x="323850" y="404812"/>
            <a:ext cx="8496300" cy="6091521"/>
          </a:xfrm>
          <a:prstGeom prst="rect">
            <a:avLst/>
          </a:prstGeom>
          <a:noFill/>
          <a:ln>
            <a:solidFill>
              <a:srgbClr val="5EB9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6" name="Rectangle 5"/>
          <p:cNvSpPr/>
          <p:nvPr/>
        </p:nvSpPr>
        <p:spPr>
          <a:xfrm>
            <a:off x="443341" y="4139816"/>
            <a:ext cx="2487333" cy="1549783"/>
          </a:xfrm>
          <a:prstGeom prst="rect">
            <a:avLst/>
          </a:prstGeom>
          <a:solidFill>
            <a:srgbClr val="5EB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4" name="Rectangle 3"/>
          <p:cNvSpPr/>
          <p:nvPr/>
        </p:nvSpPr>
        <p:spPr>
          <a:xfrm>
            <a:off x="443340" y="4062871"/>
            <a:ext cx="2487333" cy="1518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19" name="Shape 685"/>
          <p:cNvSpPr/>
          <p:nvPr/>
        </p:nvSpPr>
        <p:spPr>
          <a:xfrm>
            <a:off x="579162" y="4171559"/>
            <a:ext cx="2215688" cy="1482922"/>
          </a:xfrm>
          <a:prstGeom prst="rect">
            <a:avLst/>
          </a:prstGeom>
          <a:ln w="12700">
            <a:miter lim="400000"/>
          </a:ln>
          <a:extLst>
            <a:ext uri="{C572A759-6A51-4108-AA02-DFA0A04FC94B}">
              <ma14:wrappingTextBoxFlag xmlns:ma14="http://schemas.microsoft.com/office/mac/drawingml/2011/main" val="1"/>
            </a:ext>
          </a:extLst>
        </p:spPr>
        <p:txBody>
          <a:bodyPr wrap="square" lIns="23090" tIns="23090" rIns="23090" bIns="23090">
            <a:spAutoFit/>
          </a:bodyPr>
          <a:lstStyle>
            <a:lvl1pPr>
              <a:lnSpc>
                <a:spcPct val="107000"/>
              </a:lnSpc>
              <a:tabLst>
                <a:tab pos="1257300" algn="l"/>
              </a:tabLst>
              <a:defRPr sz="1200">
                <a:solidFill>
                  <a:srgbClr val="808080"/>
                </a:solidFill>
                <a:latin typeface="Arial"/>
                <a:ea typeface="Arial"/>
                <a:cs typeface="Arial"/>
                <a:sym typeface="Arial"/>
              </a:defRPr>
            </a:lvl1pPr>
          </a:lstStyle>
          <a:p>
            <a:pPr>
              <a:lnSpc>
                <a:spcPts val="1400"/>
              </a:lnSpc>
            </a:pPr>
            <a:r>
              <a:rPr lang="en-AU" sz="1000" b="1" i="1" dirty="0">
                <a:solidFill>
                  <a:schemeClr val="tx1"/>
                </a:solidFill>
                <a:latin typeface="Verdana" charset="0"/>
                <a:ea typeface="Verdana" charset="0"/>
                <a:cs typeface="Verdana" charset="0"/>
              </a:rPr>
              <a:t>“Both my foster children are food hoarders - I find wrappers in their rooms all the time,  They sometimes hoard food then eat until they throw up. I don’t know if they will ever break these habits.”</a:t>
            </a:r>
          </a:p>
          <a:p>
            <a:pPr>
              <a:lnSpc>
                <a:spcPts val="1400"/>
              </a:lnSpc>
            </a:pPr>
            <a:r>
              <a:rPr lang="en-AU" sz="1000" b="1" i="1" dirty="0">
                <a:solidFill>
                  <a:schemeClr val="tx1"/>
                </a:solidFill>
                <a:latin typeface="Verdana" charset="0"/>
                <a:ea typeface="Verdana" charset="0"/>
                <a:cs typeface="Verdana" charset="0"/>
              </a:rPr>
              <a:t> </a:t>
            </a:r>
          </a:p>
        </p:txBody>
      </p:sp>
      <p:sp>
        <p:nvSpPr>
          <p:cNvPr id="5" name="Freeform 4"/>
          <p:cNvSpPr/>
          <p:nvPr/>
        </p:nvSpPr>
        <p:spPr>
          <a:xfrm>
            <a:off x="1823079" y="5518755"/>
            <a:ext cx="331553" cy="224983"/>
          </a:xfrm>
          <a:custGeom>
            <a:avLst/>
            <a:gdLst>
              <a:gd name="connsiteX0" fmla="*/ 0 w 393895"/>
              <a:gd name="connsiteY0" fmla="*/ 14068 h 267287"/>
              <a:gd name="connsiteX1" fmla="*/ 196947 w 393895"/>
              <a:gd name="connsiteY1" fmla="*/ 267287 h 267287"/>
              <a:gd name="connsiteX2" fmla="*/ 393895 w 393895"/>
              <a:gd name="connsiteY2" fmla="*/ 0 h 267287"/>
              <a:gd name="connsiteX3" fmla="*/ 393895 w 393895"/>
              <a:gd name="connsiteY3" fmla="*/ 0 h 267287"/>
            </a:gdLst>
            <a:ahLst/>
            <a:cxnLst>
              <a:cxn ang="0">
                <a:pos x="connsiteX0" y="connsiteY0"/>
              </a:cxn>
              <a:cxn ang="0">
                <a:pos x="connsiteX1" y="connsiteY1"/>
              </a:cxn>
              <a:cxn ang="0">
                <a:pos x="connsiteX2" y="connsiteY2"/>
              </a:cxn>
              <a:cxn ang="0">
                <a:pos x="connsiteX3" y="connsiteY3"/>
              </a:cxn>
            </a:cxnLst>
            <a:rect l="l" t="t" r="r" b="b"/>
            <a:pathLst>
              <a:path w="393895" h="267287">
                <a:moveTo>
                  <a:pt x="0" y="14068"/>
                </a:moveTo>
                <a:lnTo>
                  <a:pt x="196947" y="267287"/>
                </a:lnTo>
                <a:lnTo>
                  <a:pt x="393895" y="0"/>
                </a:lnTo>
                <a:lnTo>
                  <a:pt x="393895" y="0"/>
                </a:lnTo>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97" dirty="0"/>
          </a:p>
        </p:txBody>
      </p:sp>
      <p:sp>
        <p:nvSpPr>
          <p:cNvPr id="32" name="Shape 683"/>
          <p:cNvSpPr/>
          <p:nvPr/>
        </p:nvSpPr>
        <p:spPr>
          <a:xfrm>
            <a:off x="3271124" y="4400464"/>
            <a:ext cx="1793904"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Wouldn’t it be amazing if:</a:t>
            </a:r>
            <a:endParaRPr sz="1131">
              <a:solidFill>
                <a:schemeClr val="tx1"/>
              </a:solidFill>
            </a:endParaRPr>
          </a:p>
        </p:txBody>
      </p:sp>
      <p:sp>
        <p:nvSpPr>
          <p:cNvPr id="25" name="Shape 691"/>
          <p:cNvSpPr/>
          <p:nvPr/>
        </p:nvSpPr>
        <p:spPr>
          <a:xfrm flipH="1">
            <a:off x="3044918" y="404811"/>
            <a:ext cx="9181" cy="6091522"/>
          </a:xfrm>
          <a:prstGeom prst="line">
            <a:avLst/>
          </a:prstGeom>
          <a:ln w="12700">
            <a:solidFill>
              <a:srgbClr val="5EB9E7"/>
            </a:solidFill>
            <a:prstDash val="solid"/>
            <a:miter/>
          </a:ln>
        </p:spPr>
        <p:txBody>
          <a:bodyPr lIns="23090" tIns="23090" rIns="23090" bIns="23090"/>
          <a:lstStyle/>
          <a:p>
            <a:endParaRPr sz="910"/>
          </a:p>
        </p:txBody>
      </p:sp>
      <p:sp>
        <p:nvSpPr>
          <p:cNvPr id="12" name="TextBox 11"/>
          <p:cNvSpPr txBox="1"/>
          <p:nvPr/>
        </p:nvSpPr>
        <p:spPr>
          <a:xfrm>
            <a:off x="3271123" y="4725091"/>
            <a:ext cx="5420589" cy="1631216"/>
          </a:xfrm>
          <a:prstGeom prst="rect">
            <a:avLst/>
          </a:prstGeom>
          <a:noFill/>
        </p:spPr>
        <p:txBody>
          <a:bodyPr wrap="square" numCol="2" rtlCol="0">
            <a:spAutoFit/>
          </a:bodyPr>
          <a:lstStyle/>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Guidelines were provided for what food parents can bring to visitations</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There were Court-ordered cooking and nutrition classes for biological parents</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All children in school were taught about nutrition and how to cook </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Foster parents and foster children were able to access therapists, mental health services and food-based trauma specialists for free</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Foster families were given support to deal with the underlying trauma and issues that play out in food</a:t>
            </a:r>
          </a:p>
          <a:p>
            <a:pPr marL="171450" lvl="0" indent="-171450">
              <a:spcBef>
                <a:spcPts val="400"/>
              </a:spcBef>
              <a:buFont typeface="Arial" charset="0"/>
              <a:buChar char="•"/>
            </a:pPr>
            <a:r>
              <a:rPr lang="en-AU" sz="1000" dirty="0">
                <a:solidFill>
                  <a:srgbClr val="636466"/>
                </a:solidFill>
                <a:latin typeface="Verdana" charset="0"/>
                <a:ea typeface="Verdana" charset="0"/>
                <a:cs typeface="Verdana" charset="0"/>
                <a:sym typeface="Arial"/>
              </a:rPr>
              <a:t>That children who have experienced food trauma become empowered in relation to food</a:t>
            </a:r>
          </a:p>
        </p:txBody>
      </p:sp>
      <p:grpSp>
        <p:nvGrpSpPr>
          <p:cNvPr id="9" name="Group 8"/>
          <p:cNvGrpSpPr/>
          <p:nvPr/>
        </p:nvGrpSpPr>
        <p:grpSpPr>
          <a:xfrm>
            <a:off x="3346687" y="468791"/>
            <a:ext cx="4271599" cy="533115"/>
            <a:chOff x="3346687" y="468791"/>
            <a:chExt cx="4271599" cy="533115"/>
          </a:xfrm>
        </p:grpSpPr>
        <p:sp>
          <p:nvSpPr>
            <p:cNvPr id="26" name="Shape 683"/>
            <p:cNvSpPr/>
            <p:nvPr/>
          </p:nvSpPr>
          <p:spPr>
            <a:xfrm>
              <a:off x="3930942" y="626230"/>
              <a:ext cx="71989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Strengths</a:t>
              </a:r>
              <a:endParaRPr sz="1131">
                <a:solidFill>
                  <a:schemeClr val="tx1"/>
                </a:solidFill>
              </a:endParaRPr>
            </a:p>
          </p:txBody>
        </p:sp>
        <p:sp>
          <p:nvSpPr>
            <p:cNvPr id="29" name="Shape 683"/>
            <p:cNvSpPr/>
            <p:nvPr/>
          </p:nvSpPr>
          <p:spPr>
            <a:xfrm>
              <a:off x="6802214" y="626230"/>
              <a:ext cx="816072" cy="219242"/>
            </a:xfrm>
            <a:prstGeom prst="rect">
              <a:avLst/>
            </a:prstGeom>
            <a:ln w="12700">
              <a:miter lim="400000"/>
            </a:ln>
            <a:extLst>
              <a:ext uri="{C572A759-6A51-4108-AA02-DFA0A04FC94B}">
                <ma14:wrappingTextBoxFlag xmlns:ma14="http://schemas.microsoft.com/office/mac/drawingml/2011/main" val="1"/>
              </a:ext>
            </a:extLst>
          </p:spPr>
          <p:txBody>
            <a:bodyPr wrap="none" lIns="23090" tIns="23090" rIns="23090" bIns="23090">
              <a:spAutoFit/>
            </a:bodyPr>
            <a:lstStyle>
              <a:lvl1pPr defTabSz="960119">
                <a:lnSpc>
                  <a:spcPct val="107000"/>
                </a:lnSpc>
                <a:tabLst>
                  <a:tab pos="1257300" algn="l"/>
                </a:tabLst>
                <a:defRPr sz="2800" b="1">
                  <a:solidFill>
                    <a:srgbClr val="FFFFFF"/>
                  </a:solidFill>
                  <a:latin typeface="Arial"/>
                  <a:ea typeface="Arial"/>
                  <a:cs typeface="Arial"/>
                  <a:sym typeface="Arial"/>
                </a:defRPr>
              </a:lvl1pPr>
            </a:lstStyle>
            <a:p>
              <a:r>
                <a:rPr lang="en-AU" sz="1131" dirty="0">
                  <a:solidFill>
                    <a:schemeClr val="tx1"/>
                  </a:solidFill>
                </a:rPr>
                <a:t>Challenges</a:t>
              </a:r>
              <a:endParaRPr sz="1131">
                <a:solidFill>
                  <a:schemeClr val="tx1"/>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1139" y="468791"/>
              <a:ext cx="532183" cy="53218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6687" y="501554"/>
              <a:ext cx="500352" cy="500352"/>
            </a:xfrm>
            <a:prstGeom prst="rect">
              <a:avLst/>
            </a:prstGeom>
          </p:spPr>
        </p:pic>
      </p:grpSp>
      <p:sp>
        <p:nvSpPr>
          <p:cNvPr id="23"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4"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28</a:t>
            </a:fld>
            <a:endParaRPr lang="en-AU" dirty="0"/>
          </a:p>
        </p:txBody>
      </p:sp>
    </p:spTree>
    <p:extLst>
      <p:ext uri="{BB962C8B-B14F-4D97-AF65-F5344CB8AC3E}">
        <p14:creationId xmlns:p14="http://schemas.microsoft.com/office/powerpoint/2010/main" val="20834330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noChangeAspect="1"/>
          </p:cNvSpPr>
          <p:nvPr>
            <p:ph type="sldNum" sz="quarter" idx="4"/>
          </p:nvPr>
        </p:nvSpPr>
        <p:spPr>
          <a:xfrm>
            <a:off x="6492477" y="6262487"/>
            <a:ext cx="2036825" cy="347730"/>
          </a:xfrm>
        </p:spPr>
        <p:txBody>
          <a:bodyPr/>
          <a:lstStyle/>
          <a:p>
            <a:fld id="{B1D26779-8534-FA46-9D17-5C009FFC72E0}" type="slidenum">
              <a:rPr lang="en-US" smtClean="0"/>
              <a:t>29</a:t>
            </a:fld>
            <a:endParaRPr lang="en-US" dirty="0"/>
          </a:p>
        </p:txBody>
      </p:sp>
      <p:sp>
        <p:nvSpPr>
          <p:cNvPr id="4" name="bk object 17"/>
          <p:cNvSpPr/>
          <p:nvPr/>
        </p:nvSpPr>
        <p:spPr>
          <a:xfrm>
            <a:off x="3" y="703318"/>
            <a:ext cx="9144000" cy="6149296"/>
          </a:xfrm>
          <a:custGeom>
            <a:avLst/>
            <a:gdLst/>
            <a:ahLst/>
            <a:cxnLst/>
            <a:rect l="l" t="t" r="r" b="b"/>
            <a:pathLst>
              <a:path w="12801600" h="7009765">
                <a:moveTo>
                  <a:pt x="0" y="7009193"/>
                </a:moveTo>
                <a:lnTo>
                  <a:pt x="12801600" y="7009193"/>
                </a:lnTo>
                <a:lnTo>
                  <a:pt x="12801600" y="0"/>
                </a:lnTo>
                <a:lnTo>
                  <a:pt x="0" y="0"/>
                </a:lnTo>
                <a:lnTo>
                  <a:pt x="0" y="7009193"/>
                </a:lnTo>
                <a:close/>
              </a:path>
            </a:pathLst>
          </a:custGeom>
          <a:solidFill>
            <a:srgbClr val="F5F6F7"/>
          </a:solidFill>
        </p:spPr>
        <p:txBody>
          <a:bodyPr wrap="square" lIns="0" tIns="0" rIns="0" bIns="0" rtlCol="0"/>
          <a:lstStyle/>
          <a:p>
            <a:endParaRPr sz="1350"/>
          </a:p>
        </p:txBody>
      </p:sp>
      <p:sp>
        <p:nvSpPr>
          <p:cNvPr id="5" name="bk object 16"/>
          <p:cNvSpPr/>
          <p:nvPr/>
        </p:nvSpPr>
        <p:spPr>
          <a:xfrm>
            <a:off x="2" y="-24888"/>
            <a:ext cx="9144000" cy="728206"/>
          </a:xfrm>
          <a:custGeom>
            <a:avLst/>
            <a:gdLst/>
            <a:ahLst/>
            <a:cxnLst/>
            <a:rect l="l" t="t" r="r" b="b"/>
            <a:pathLst>
              <a:path w="12801600" h="763270">
                <a:moveTo>
                  <a:pt x="0" y="763206"/>
                </a:moveTo>
                <a:lnTo>
                  <a:pt x="12801600" y="763206"/>
                </a:lnTo>
                <a:lnTo>
                  <a:pt x="12801600" y="0"/>
                </a:lnTo>
                <a:lnTo>
                  <a:pt x="0" y="0"/>
                </a:lnTo>
                <a:lnTo>
                  <a:pt x="0" y="763206"/>
                </a:lnTo>
                <a:close/>
              </a:path>
            </a:pathLst>
          </a:custGeom>
          <a:solidFill>
            <a:srgbClr val="5EB9E7"/>
          </a:solidFill>
        </p:spPr>
        <p:txBody>
          <a:bodyPr wrap="square" lIns="0" tIns="0" rIns="0" bIns="0" rtlCol="0"/>
          <a:lstStyle/>
          <a:p>
            <a:endParaRPr sz="1350"/>
          </a:p>
        </p:txBody>
      </p:sp>
      <p:sp>
        <p:nvSpPr>
          <p:cNvPr id="6" name="object 44"/>
          <p:cNvSpPr>
            <a:spLocks noChangeAspect="1"/>
          </p:cNvSpPr>
          <p:nvPr/>
        </p:nvSpPr>
        <p:spPr>
          <a:xfrm>
            <a:off x="83053" y="1050414"/>
            <a:ext cx="8952827" cy="5550338"/>
          </a:xfrm>
          <a:custGeom>
            <a:avLst/>
            <a:gdLst/>
            <a:ahLst/>
            <a:cxnLst/>
            <a:rect l="l" t="t" r="r" b="b"/>
            <a:pathLst>
              <a:path w="1495425" h="6424295">
                <a:moveTo>
                  <a:pt x="0" y="6423774"/>
                </a:moveTo>
                <a:lnTo>
                  <a:pt x="1494967" y="6423774"/>
                </a:lnTo>
                <a:lnTo>
                  <a:pt x="1494967" y="0"/>
                </a:lnTo>
                <a:lnTo>
                  <a:pt x="0" y="0"/>
                </a:lnTo>
                <a:lnTo>
                  <a:pt x="0" y="6423774"/>
                </a:lnTo>
                <a:close/>
              </a:path>
            </a:pathLst>
          </a:custGeom>
          <a:solidFill>
            <a:schemeClr val="bg1"/>
          </a:solidFill>
          <a:ln w="9525">
            <a:solidFill>
              <a:srgbClr val="231F20"/>
            </a:solidFill>
          </a:ln>
        </p:spPr>
        <p:txBody>
          <a:bodyPr wrap="square" lIns="0" tIns="0" rIns="0" bIns="0" rtlCol="0"/>
          <a:lstStyle/>
          <a:p>
            <a:endParaRPr sz="1350"/>
          </a:p>
        </p:txBody>
      </p:sp>
      <p:sp>
        <p:nvSpPr>
          <p:cNvPr id="8" name="object 4"/>
          <p:cNvSpPr txBox="1">
            <a:spLocks noChangeAspect="1"/>
          </p:cNvSpPr>
          <p:nvPr/>
        </p:nvSpPr>
        <p:spPr>
          <a:xfrm>
            <a:off x="154183" y="1346209"/>
            <a:ext cx="1209230" cy="226411"/>
          </a:xfrm>
          <a:prstGeom prst="rect">
            <a:avLst/>
          </a:prstGeom>
        </p:spPr>
        <p:txBody>
          <a:bodyPr vert="horz" wrap="square" lIns="0" tIns="10861" rIns="0" bIns="0" rtlCol="0">
            <a:spAutoFit/>
          </a:bodyPr>
          <a:lstStyle/>
          <a:p>
            <a:pPr marL="10861" marR="109152">
              <a:spcBef>
                <a:spcPts val="86"/>
              </a:spcBef>
            </a:pPr>
            <a:r>
              <a:rPr lang="en-US" sz="700" spc="-21" dirty="0">
                <a:solidFill>
                  <a:srgbClr val="231F20"/>
                </a:solidFill>
                <a:latin typeface="Verdana" charset="0"/>
                <a:ea typeface="Verdana" charset="0"/>
                <a:cs typeface="Verdana" charset="0"/>
              </a:rPr>
              <a:t>Sue goes to the grocery  shop for the weekly shop.</a:t>
            </a:r>
          </a:p>
        </p:txBody>
      </p:sp>
      <p:sp>
        <p:nvSpPr>
          <p:cNvPr id="19" name="object 15"/>
          <p:cNvSpPr txBox="1">
            <a:spLocks noChangeAspect="1"/>
          </p:cNvSpPr>
          <p:nvPr/>
        </p:nvSpPr>
        <p:spPr>
          <a:xfrm>
            <a:off x="3981476" y="1348637"/>
            <a:ext cx="1249501" cy="441854"/>
          </a:xfrm>
          <a:prstGeom prst="rect">
            <a:avLst/>
          </a:prstGeom>
        </p:spPr>
        <p:txBody>
          <a:bodyPr vert="horz" wrap="square" lIns="0" tIns="10861" rIns="0" bIns="0" rtlCol="0">
            <a:spAutoFit/>
          </a:bodyPr>
          <a:lstStyle/>
          <a:p>
            <a:pPr marL="10861">
              <a:spcBef>
                <a:spcPts val="86"/>
              </a:spcBef>
            </a:pPr>
            <a:r>
              <a:rPr lang="en-US" sz="700" spc="-4" dirty="0">
                <a:solidFill>
                  <a:srgbClr val="231F20"/>
                </a:solidFill>
                <a:latin typeface="Verdana" charset="0"/>
                <a:ea typeface="Verdana" charset="0"/>
                <a:cs typeface="Verdana" charset="0"/>
              </a:rPr>
              <a:t>Both of their foster </a:t>
            </a:r>
            <a:r>
              <a:rPr lang="en-US" sz="700" spc="-4" dirty="0" smtClean="0">
                <a:solidFill>
                  <a:srgbClr val="231F20"/>
                </a:solidFill>
                <a:latin typeface="Verdana" charset="0"/>
                <a:ea typeface="Verdana" charset="0"/>
                <a:cs typeface="Verdana" charset="0"/>
              </a:rPr>
              <a:t>children have </a:t>
            </a:r>
            <a:r>
              <a:rPr lang="en-US" sz="700" spc="-4" dirty="0">
                <a:solidFill>
                  <a:srgbClr val="231F20"/>
                </a:solidFill>
                <a:latin typeface="Verdana" charset="0"/>
                <a:ea typeface="Verdana" charset="0"/>
                <a:cs typeface="Verdana" charset="0"/>
              </a:rPr>
              <a:t>visitations today. </a:t>
            </a:r>
            <a:r>
              <a:rPr lang="en-US" sz="700" spc="-4" dirty="0" smtClean="0">
                <a:solidFill>
                  <a:srgbClr val="231F20"/>
                </a:solidFill>
                <a:latin typeface="Verdana" charset="0"/>
                <a:ea typeface="Verdana" charset="0"/>
                <a:cs typeface="Verdana" charset="0"/>
              </a:rPr>
              <a:t>The </a:t>
            </a:r>
            <a:r>
              <a:rPr lang="en-US" sz="700" spc="-4" dirty="0">
                <a:solidFill>
                  <a:srgbClr val="231F20"/>
                </a:solidFill>
                <a:latin typeface="Verdana" charset="0"/>
                <a:ea typeface="Verdana" charset="0"/>
                <a:cs typeface="Verdana" charset="0"/>
              </a:rPr>
              <a:t>biological parents </a:t>
            </a:r>
            <a:r>
              <a:rPr lang="en-US" sz="700" spc="-4" dirty="0" smtClean="0">
                <a:solidFill>
                  <a:srgbClr val="231F20"/>
                </a:solidFill>
                <a:latin typeface="Verdana" charset="0"/>
                <a:ea typeface="Verdana" charset="0"/>
                <a:cs typeface="Verdana" charset="0"/>
              </a:rPr>
              <a:t>bring </a:t>
            </a:r>
            <a:r>
              <a:rPr lang="en-US" sz="700" spc="-4" dirty="0">
                <a:solidFill>
                  <a:srgbClr val="231F20"/>
                </a:solidFill>
                <a:latin typeface="Verdana" charset="0"/>
                <a:ea typeface="Verdana" charset="0"/>
                <a:cs typeface="Verdana" charset="0"/>
              </a:rPr>
              <a:t>food to these meetings.</a:t>
            </a:r>
          </a:p>
        </p:txBody>
      </p:sp>
      <p:sp>
        <p:nvSpPr>
          <p:cNvPr id="22" name="object 18"/>
          <p:cNvSpPr txBox="1">
            <a:spLocks noChangeAspect="1"/>
          </p:cNvSpPr>
          <p:nvPr/>
        </p:nvSpPr>
        <p:spPr>
          <a:xfrm>
            <a:off x="5369787" y="1348641"/>
            <a:ext cx="1107372" cy="441854"/>
          </a:xfrm>
          <a:prstGeom prst="rect">
            <a:avLst/>
          </a:prstGeom>
        </p:spPr>
        <p:txBody>
          <a:bodyPr vert="horz" wrap="square" lIns="0" tIns="10861" rIns="0" bIns="0" rtlCol="0">
            <a:noAutofit/>
          </a:bodyPr>
          <a:lstStyle/>
          <a:p>
            <a:pPr marL="10861" marR="4344">
              <a:spcBef>
                <a:spcPts val="86"/>
              </a:spcBef>
            </a:pPr>
            <a:r>
              <a:rPr lang="en-US" sz="700" dirty="0">
                <a:solidFill>
                  <a:srgbClr val="231F20"/>
                </a:solidFill>
                <a:latin typeface="Verdana" charset="0"/>
                <a:ea typeface="Verdana" charset="0"/>
                <a:cs typeface="Verdana" charset="0"/>
              </a:rPr>
              <a:t>In the car to school </a:t>
            </a:r>
            <a:r>
              <a:rPr lang="en-US" sz="700" dirty="0" smtClean="0">
                <a:solidFill>
                  <a:srgbClr val="231F20"/>
                </a:solidFill>
                <a:latin typeface="Verdana" charset="0"/>
                <a:ea typeface="Verdana" charset="0"/>
                <a:cs typeface="Verdana" charset="0"/>
              </a:rPr>
              <a:t>their </a:t>
            </a:r>
            <a:r>
              <a:rPr lang="en-US" sz="700" dirty="0">
                <a:solidFill>
                  <a:srgbClr val="231F20"/>
                </a:solidFill>
                <a:latin typeface="Verdana" charset="0"/>
                <a:ea typeface="Verdana" charset="0"/>
                <a:cs typeface="Verdana" charset="0"/>
              </a:rPr>
              <a:t>older children </a:t>
            </a:r>
            <a:r>
              <a:rPr lang="en-US" sz="700" dirty="0" smtClean="0">
                <a:solidFill>
                  <a:srgbClr val="231F20"/>
                </a:solidFill>
                <a:latin typeface="Verdana" charset="0"/>
                <a:ea typeface="Verdana" charset="0"/>
                <a:cs typeface="Verdana" charset="0"/>
              </a:rPr>
              <a:t/>
            </a:r>
            <a:br>
              <a:rPr lang="en-US" sz="700" dirty="0" smtClean="0">
                <a:solidFill>
                  <a:srgbClr val="231F20"/>
                </a:solidFill>
                <a:latin typeface="Verdana" charset="0"/>
                <a:ea typeface="Verdana" charset="0"/>
                <a:cs typeface="Verdana" charset="0"/>
              </a:rPr>
            </a:br>
            <a:r>
              <a:rPr lang="en-US" sz="700" dirty="0" smtClean="0">
                <a:solidFill>
                  <a:srgbClr val="231F20"/>
                </a:solidFill>
                <a:latin typeface="Verdana" charset="0"/>
                <a:ea typeface="Verdana" charset="0"/>
                <a:cs typeface="Verdana" charset="0"/>
              </a:rPr>
              <a:t>ask why </a:t>
            </a:r>
            <a:r>
              <a:rPr lang="en-US" sz="700" dirty="0">
                <a:solidFill>
                  <a:srgbClr val="231F20"/>
                </a:solidFill>
                <a:latin typeface="Verdana" charset="0"/>
                <a:ea typeface="Verdana" charset="0"/>
                <a:cs typeface="Verdana" charset="0"/>
              </a:rPr>
              <a:t>their siblings got to eat </a:t>
            </a:r>
            <a:r>
              <a:rPr lang="en-US" sz="700" dirty="0" smtClean="0">
                <a:solidFill>
                  <a:srgbClr val="231F20"/>
                </a:solidFill>
                <a:latin typeface="Verdana" charset="0"/>
                <a:ea typeface="Verdana" charset="0"/>
                <a:cs typeface="Verdana" charset="0"/>
              </a:rPr>
              <a:t>McDonald’s </a:t>
            </a:r>
            <a:r>
              <a:rPr lang="en-US" sz="700" dirty="0">
                <a:solidFill>
                  <a:srgbClr val="231F20"/>
                </a:solidFill>
                <a:latin typeface="Verdana" charset="0"/>
                <a:ea typeface="Verdana" charset="0"/>
                <a:cs typeface="Verdana" charset="0"/>
              </a:rPr>
              <a:t>for dinner </a:t>
            </a:r>
            <a:r>
              <a:rPr lang="en-US" sz="700" dirty="0" smtClean="0">
                <a:solidFill>
                  <a:srgbClr val="231F20"/>
                </a:solidFill>
                <a:latin typeface="Verdana" charset="0"/>
                <a:ea typeface="Verdana" charset="0"/>
                <a:cs typeface="Verdana" charset="0"/>
              </a:rPr>
              <a:t>and </a:t>
            </a:r>
            <a:r>
              <a:rPr lang="en-US" sz="700" dirty="0">
                <a:solidFill>
                  <a:srgbClr val="231F20"/>
                </a:solidFill>
                <a:latin typeface="Verdana" charset="0"/>
                <a:ea typeface="Verdana" charset="0"/>
                <a:cs typeface="Verdana" charset="0"/>
              </a:rPr>
              <a:t>they couldn’t.</a:t>
            </a:r>
          </a:p>
        </p:txBody>
      </p:sp>
      <p:sp>
        <p:nvSpPr>
          <p:cNvPr id="23" name="object 19"/>
          <p:cNvSpPr txBox="1">
            <a:spLocks noChangeAspect="1"/>
          </p:cNvSpPr>
          <p:nvPr/>
        </p:nvSpPr>
        <p:spPr>
          <a:xfrm>
            <a:off x="72190" y="803376"/>
            <a:ext cx="79461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Monday</a:t>
            </a:r>
            <a:endParaRPr sz="900">
              <a:latin typeface="Verdana" charset="0"/>
              <a:ea typeface="Verdana" charset="0"/>
              <a:cs typeface="Verdana" charset="0"/>
            </a:endParaRPr>
          </a:p>
        </p:txBody>
      </p:sp>
      <p:sp>
        <p:nvSpPr>
          <p:cNvPr id="24" name="object 20"/>
          <p:cNvSpPr txBox="1">
            <a:spLocks noChangeAspect="1"/>
          </p:cNvSpPr>
          <p:nvPr/>
        </p:nvSpPr>
        <p:spPr>
          <a:xfrm>
            <a:off x="1365932" y="803377"/>
            <a:ext cx="873949" cy="149467"/>
          </a:xfrm>
          <a:prstGeom prst="rect">
            <a:avLst/>
          </a:prstGeom>
        </p:spPr>
        <p:txBody>
          <a:bodyPr vert="horz" wrap="square" lIns="0" tIns="10861" rIns="0" bIns="0" rtlCol="0">
            <a:spAutoFit/>
          </a:bodyPr>
          <a:lstStyle/>
          <a:p>
            <a:pPr marL="10861">
              <a:spcBef>
                <a:spcPts val="86"/>
              </a:spcBef>
            </a:pPr>
            <a:r>
              <a:rPr sz="900" b="1" spc="-51">
                <a:solidFill>
                  <a:srgbClr val="231F20"/>
                </a:solidFill>
                <a:latin typeface="Verdana" charset="0"/>
                <a:ea typeface="Verdana" charset="0"/>
                <a:cs typeface="Verdana" charset="0"/>
              </a:rPr>
              <a:t>T</a:t>
            </a:r>
            <a:r>
              <a:rPr sz="900" b="1">
                <a:solidFill>
                  <a:srgbClr val="231F20"/>
                </a:solidFill>
                <a:latin typeface="Verdana" charset="0"/>
                <a:ea typeface="Verdana" charset="0"/>
                <a:cs typeface="Verdana" charset="0"/>
              </a:rPr>
              <a:t>ue</a:t>
            </a:r>
            <a:r>
              <a:rPr sz="900" b="1" spc="-4">
                <a:solidFill>
                  <a:srgbClr val="231F20"/>
                </a:solidFill>
                <a:latin typeface="Verdana" charset="0"/>
                <a:ea typeface="Verdana" charset="0"/>
                <a:cs typeface="Verdana" charset="0"/>
              </a:rPr>
              <a:t>s</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25" name="object 21"/>
          <p:cNvSpPr txBox="1">
            <a:spLocks noChangeAspect="1"/>
          </p:cNvSpPr>
          <p:nvPr/>
        </p:nvSpPr>
        <p:spPr>
          <a:xfrm>
            <a:off x="2657507" y="803376"/>
            <a:ext cx="972309" cy="149467"/>
          </a:xfrm>
          <a:prstGeom prst="rect">
            <a:avLst/>
          </a:prstGeom>
        </p:spPr>
        <p:txBody>
          <a:bodyPr vert="horz" wrap="square" lIns="0" tIns="10861" rIns="0" bIns="0" rtlCol="0">
            <a:spAutoFit/>
          </a:bodyPr>
          <a:lstStyle/>
          <a:p>
            <a:pPr marL="10861">
              <a:spcBef>
                <a:spcPts val="86"/>
              </a:spcBef>
            </a:pPr>
            <a:r>
              <a:rPr sz="900" b="1" spc="-13">
                <a:solidFill>
                  <a:srgbClr val="231F20"/>
                </a:solidFill>
                <a:latin typeface="Verdana" charset="0"/>
                <a:ea typeface="Verdana" charset="0"/>
                <a:cs typeface="Verdana" charset="0"/>
              </a:rPr>
              <a:t>W</a:t>
            </a:r>
            <a:r>
              <a:rPr sz="900" b="1" spc="-4">
                <a:solidFill>
                  <a:srgbClr val="231F20"/>
                </a:solidFill>
                <a:latin typeface="Verdana" charset="0"/>
                <a:ea typeface="Verdana" charset="0"/>
                <a:cs typeface="Verdana" charset="0"/>
              </a:rPr>
              <a:t>edne</a:t>
            </a:r>
            <a:r>
              <a:rPr sz="900" b="1">
                <a:solidFill>
                  <a:srgbClr val="231F20"/>
                </a:solidFill>
                <a:latin typeface="Verdana" charset="0"/>
                <a:ea typeface="Verdana" charset="0"/>
                <a:cs typeface="Verdana" charset="0"/>
              </a:rPr>
              <a:t>sday</a:t>
            </a:r>
            <a:endParaRPr sz="900">
              <a:latin typeface="Verdana" charset="0"/>
              <a:ea typeface="Verdana" charset="0"/>
              <a:cs typeface="Verdana" charset="0"/>
            </a:endParaRPr>
          </a:p>
        </p:txBody>
      </p:sp>
      <p:sp>
        <p:nvSpPr>
          <p:cNvPr id="26" name="object 22"/>
          <p:cNvSpPr txBox="1">
            <a:spLocks noChangeAspect="1"/>
          </p:cNvSpPr>
          <p:nvPr/>
        </p:nvSpPr>
        <p:spPr>
          <a:xfrm>
            <a:off x="3954328" y="803377"/>
            <a:ext cx="819571"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Thursday</a:t>
            </a:r>
            <a:endParaRPr sz="900">
              <a:latin typeface="Verdana" charset="0"/>
              <a:ea typeface="Verdana" charset="0"/>
              <a:cs typeface="Verdana" charset="0"/>
            </a:endParaRPr>
          </a:p>
        </p:txBody>
      </p:sp>
      <p:sp>
        <p:nvSpPr>
          <p:cNvPr id="27" name="object 23"/>
          <p:cNvSpPr txBox="1">
            <a:spLocks noChangeAspect="1"/>
          </p:cNvSpPr>
          <p:nvPr/>
        </p:nvSpPr>
        <p:spPr>
          <a:xfrm>
            <a:off x="5240653" y="803376"/>
            <a:ext cx="922927"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Fr</a:t>
            </a:r>
            <a:r>
              <a:rPr sz="900" b="1" spc="-4">
                <a:solidFill>
                  <a:srgbClr val="231F20"/>
                </a:solidFill>
                <a:latin typeface="Verdana" charset="0"/>
                <a:ea typeface="Verdana" charset="0"/>
                <a:cs typeface="Verdana" charset="0"/>
              </a:rPr>
              <a:t>i</a:t>
            </a:r>
            <a:r>
              <a:rPr sz="900" b="1">
                <a:solidFill>
                  <a:srgbClr val="231F20"/>
                </a:solidFill>
                <a:latin typeface="Verdana" charset="0"/>
                <a:ea typeface="Verdana" charset="0"/>
                <a:cs typeface="Verdana" charset="0"/>
              </a:rPr>
              <a:t>day</a:t>
            </a:r>
            <a:endParaRPr sz="900">
              <a:latin typeface="Verdana" charset="0"/>
              <a:ea typeface="Verdana" charset="0"/>
              <a:cs typeface="Verdana" charset="0"/>
            </a:endParaRPr>
          </a:p>
        </p:txBody>
      </p:sp>
      <p:sp>
        <p:nvSpPr>
          <p:cNvPr id="28" name="object 24"/>
          <p:cNvSpPr txBox="1">
            <a:spLocks noChangeAspect="1"/>
          </p:cNvSpPr>
          <p:nvPr/>
        </p:nvSpPr>
        <p:spPr>
          <a:xfrm>
            <a:off x="6539011" y="803376"/>
            <a:ext cx="986359" cy="149467"/>
          </a:xfrm>
          <a:prstGeom prst="rect">
            <a:avLst/>
          </a:prstGeom>
        </p:spPr>
        <p:txBody>
          <a:bodyPr vert="horz" wrap="square" lIns="0" tIns="10861" rIns="0" bIns="0" rtlCol="0">
            <a:spAutoFit/>
          </a:bodyPr>
          <a:lstStyle/>
          <a:p>
            <a:pPr marL="10861">
              <a:spcBef>
                <a:spcPts val="86"/>
              </a:spcBef>
            </a:pPr>
            <a:r>
              <a:rPr sz="900" b="1" spc="-4">
                <a:solidFill>
                  <a:srgbClr val="231F20"/>
                </a:solidFill>
                <a:latin typeface="Verdana" charset="0"/>
                <a:ea typeface="Verdana" charset="0"/>
                <a:cs typeface="Verdana" charset="0"/>
              </a:rPr>
              <a:t>Saturday</a:t>
            </a:r>
            <a:endParaRPr sz="900">
              <a:latin typeface="Verdana" charset="0"/>
              <a:ea typeface="Verdana" charset="0"/>
              <a:cs typeface="Verdana" charset="0"/>
            </a:endParaRPr>
          </a:p>
        </p:txBody>
      </p:sp>
      <p:sp>
        <p:nvSpPr>
          <p:cNvPr id="29" name="object 25"/>
          <p:cNvSpPr txBox="1">
            <a:spLocks noChangeAspect="1"/>
          </p:cNvSpPr>
          <p:nvPr/>
        </p:nvSpPr>
        <p:spPr>
          <a:xfrm>
            <a:off x="7823802" y="803377"/>
            <a:ext cx="768654" cy="149467"/>
          </a:xfrm>
          <a:prstGeom prst="rect">
            <a:avLst/>
          </a:prstGeom>
        </p:spPr>
        <p:txBody>
          <a:bodyPr vert="horz" wrap="square" lIns="0" tIns="10861" rIns="0" bIns="0" rtlCol="0">
            <a:spAutoFit/>
          </a:bodyPr>
          <a:lstStyle/>
          <a:p>
            <a:pPr marL="10861">
              <a:spcBef>
                <a:spcPts val="86"/>
              </a:spcBef>
            </a:pPr>
            <a:r>
              <a:rPr sz="900" b="1">
                <a:solidFill>
                  <a:srgbClr val="231F20"/>
                </a:solidFill>
                <a:latin typeface="Verdana" charset="0"/>
                <a:ea typeface="Verdana" charset="0"/>
                <a:cs typeface="Verdana" charset="0"/>
              </a:rPr>
              <a:t>Sunday</a:t>
            </a:r>
            <a:endParaRPr sz="900">
              <a:latin typeface="Verdana" charset="0"/>
              <a:ea typeface="Verdana" charset="0"/>
              <a:cs typeface="Verdana" charset="0"/>
            </a:endParaRPr>
          </a:p>
        </p:txBody>
      </p:sp>
      <p:sp>
        <p:nvSpPr>
          <p:cNvPr id="30" name="object 26"/>
          <p:cNvSpPr>
            <a:spLocks noChangeAspect="1"/>
          </p:cNvSpPr>
          <p:nvPr/>
        </p:nvSpPr>
        <p:spPr>
          <a:xfrm>
            <a:off x="5240653" y="1050358"/>
            <a:ext cx="251956" cy="5550451"/>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31" name="object 27"/>
          <p:cNvSpPr>
            <a:spLocks noChangeAspect="1"/>
          </p:cNvSpPr>
          <p:nvPr/>
        </p:nvSpPr>
        <p:spPr>
          <a:xfrm>
            <a:off x="7803849" y="1044985"/>
            <a:ext cx="367057" cy="5555826"/>
          </a:xfrm>
          <a:custGeom>
            <a:avLst/>
            <a:gdLst/>
            <a:ahLst/>
            <a:cxnLst/>
            <a:rect l="l" t="t" r="r" b="b"/>
            <a:pathLst>
              <a:path h="911860">
                <a:moveTo>
                  <a:pt x="0" y="0"/>
                </a:moveTo>
                <a:lnTo>
                  <a:pt x="0" y="911579"/>
                </a:lnTo>
              </a:path>
            </a:pathLst>
          </a:custGeom>
          <a:ln w="3175">
            <a:solidFill>
              <a:srgbClr val="231F20"/>
            </a:solidFill>
          </a:ln>
        </p:spPr>
        <p:txBody>
          <a:bodyPr wrap="square" lIns="0" tIns="0" rIns="0" bIns="0" rtlCol="0"/>
          <a:lstStyle/>
          <a:p>
            <a:endParaRPr sz="1350"/>
          </a:p>
        </p:txBody>
      </p:sp>
      <p:sp>
        <p:nvSpPr>
          <p:cNvPr id="32" name="object 28"/>
          <p:cNvSpPr>
            <a:spLocks noChangeAspect="1"/>
          </p:cNvSpPr>
          <p:nvPr/>
        </p:nvSpPr>
        <p:spPr>
          <a:xfrm>
            <a:off x="2657507"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33" name="object 29"/>
          <p:cNvSpPr>
            <a:spLocks noChangeAspect="1"/>
          </p:cNvSpPr>
          <p:nvPr/>
        </p:nvSpPr>
        <p:spPr>
          <a:xfrm>
            <a:off x="83052" y="3797327"/>
            <a:ext cx="8952827" cy="52576"/>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34" name="object 30"/>
          <p:cNvSpPr>
            <a:spLocks noChangeAspect="1"/>
          </p:cNvSpPr>
          <p:nvPr/>
        </p:nvSpPr>
        <p:spPr>
          <a:xfrm>
            <a:off x="83052" y="5190154"/>
            <a:ext cx="8952827" cy="39500"/>
          </a:xfrm>
          <a:custGeom>
            <a:avLst/>
            <a:gdLst/>
            <a:ahLst/>
            <a:cxnLst/>
            <a:rect l="l" t="t" r="r" b="b"/>
            <a:pathLst>
              <a:path w="10669270">
                <a:moveTo>
                  <a:pt x="0" y="0"/>
                </a:moveTo>
                <a:lnTo>
                  <a:pt x="10669187" y="0"/>
                </a:lnTo>
              </a:path>
            </a:pathLst>
          </a:custGeom>
          <a:ln w="3175">
            <a:solidFill>
              <a:srgbClr val="231F20"/>
            </a:solidFill>
          </a:ln>
        </p:spPr>
        <p:txBody>
          <a:bodyPr wrap="square" lIns="0" tIns="0" rIns="0" bIns="0" rtlCol="0"/>
          <a:lstStyle/>
          <a:p>
            <a:endParaRPr sz="1350"/>
          </a:p>
        </p:txBody>
      </p:sp>
      <p:sp>
        <p:nvSpPr>
          <p:cNvPr id="46" name="object 45"/>
          <p:cNvSpPr>
            <a:spLocks noChangeAspect="1"/>
          </p:cNvSpPr>
          <p:nvPr/>
        </p:nvSpPr>
        <p:spPr>
          <a:xfrm>
            <a:off x="83052" y="2404502"/>
            <a:ext cx="8952827" cy="0"/>
          </a:xfrm>
          <a:custGeom>
            <a:avLst/>
            <a:gdLst/>
            <a:ahLst/>
            <a:cxnLst/>
            <a:rect l="l" t="t" r="r" b="b"/>
            <a:pathLst>
              <a:path w="10574020">
                <a:moveTo>
                  <a:pt x="0" y="0"/>
                </a:moveTo>
                <a:lnTo>
                  <a:pt x="10573931" y="0"/>
                </a:lnTo>
              </a:path>
            </a:pathLst>
          </a:custGeom>
          <a:ln w="3175">
            <a:solidFill>
              <a:srgbClr val="231F20"/>
            </a:solidFill>
          </a:ln>
        </p:spPr>
        <p:txBody>
          <a:bodyPr wrap="square" lIns="0" tIns="0" rIns="0" bIns="0" rtlCol="0"/>
          <a:lstStyle/>
          <a:p>
            <a:endParaRPr sz="1350"/>
          </a:p>
        </p:txBody>
      </p:sp>
      <p:sp>
        <p:nvSpPr>
          <p:cNvPr id="49" name="object 51"/>
          <p:cNvSpPr>
            <a:spLocks noChangeAspect="1"/>
          </p:cNvSpPr>
          <p:nvPr/>
        </p:nvSpPr>
        <p:spPr>
          <a:xfrm>
            <a:off x="3511900" y="1773625"/>
            <a:ext cx="105378" cy="63091"/>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64" name="object 71"/>
          <p:cNvSpPr>
            <a:spLocks noChangeAspect="1"/>
          </p:cNvSpPr>
          <p:nvPr/>
        </p:nvSpPr>
        <p:spPr>
          <a:xfrm>
            <a:off x="6441274" y="6111416"/>
            <a:ext cx="61829" cy="107529"/>
          </a:xfrm>
          <a:custGeom>
            <a:avLst/>
            <a:gdLst/>
            <a:ahLst/>
            <a:cxnLst/>
            <a:rect l="l" t="t" r="r" b="b"/>
            <a:pathLst>
              <a:path w="73025" h="124459">
                <a:moveTo>
                  <a:pt x="72402" y="0"/>
                </a:moveTo>
                <a:lnTo>
                  <a:pt x="0" y="62204"/>
                </a:lnTo>
                <a:lnTo>
                  <a:pt x="69215" y="124421"/>
                </a:lnTo>
                <a:lnTo>
                  <a:pt x="72402" y="0"/>
                </a:lnTo>
                <a:close/>
              </a:path>
            </a:pathLst>
          </a:custGeom>
          <a:solidFill>
            <a:srgbClr val="FFFFFF"/>
          </a:solidFill>
        </p:spPr>
        <p:txBody>
          <a:bodyPr wrap="square" lIns="0" tIns="0" rIns="0" bIns="0" rtlCol="0"/>
          <a:lstStyle/>
          <a:p>
            <a:endParaRPr sz="1350"/>
          </a:p>
        </p:txBody>
      </p:sp>
      <p:sp>
        <p:nvSpPr>
          <p:cNvPr id="72" name="object 81"/>
          <p:cNvSpPr>
            <a:spLocks noChangeAspect="1"/>
          </p:cNvSpPr>
          <p:nvPr/>
        </p:nvSpPr>
        <p:spPr>
          <a:xfrm>
            <a:off x="3545361" y="5660483"/>
            <a:ext cx="105378" cy="62542"/>
          </a:xfrm>
          <a:custGeom>
            <a:avLst/>
            <a:gdLst/>
            <a:ahLst/>
            <a:cxnLst/>
            <a:rect l="l" t="t" r="r" b="b"/>
            <a:pathLst>
              <a:path w="124460" h="72389">
                <a:moveTo>
                  <a:pt x="62217" y="0"/>
                </a:moveTo>
                <a:lnTo>
                  <a:pt x="0" y="69202"/>
                </a:lnTo>
                <a:lnTo>
                  <a:pt x="124421" y="72389"/>
                </a:lnTo>
                <a:lnTo>
                  <a:pt x="62217" y="0"/>
                </a:lnTo>
                <a:close/>
              </a:path>
            </a:pathLst>
          </a:custGeom>
          <a:solidFill>
            <a:srgbClr val="FFFFFF"/>
          </a:solidFill>
        </p:spPr>
        <p:txBody>
          <a:bodyPr wrap="square" lIns="0" tIns="0" rIns="0" bIns="0" rtlCol="0"/>
          <a:lstStyle/>
          <a:p>
            <a:endParaRPr sz="1350"/>
          </a:p>
        </p:txBody>
      </p:sp>
      <p:sp>
        <p:nvSpPr>
          <p:cNvPr id="78" name="object 89"/>
          <p:cNvSpPr txBox="1"/>
          <p:nvPr/>
        </p:nvSpPr>
        <p:spPr>
          <a:xfrm>
            <a:off x="83052" y="162662"/>
            <a:ext cx="2176132" cy="424730"/>
          </a:xfrm>
          <a:prstGeom prst="rect">
            <a:avLst/>
          </a:prstGeom>
          <a:solidFill>
            <a:srgbClr val="FFFFFF"/>
          </a:solidFill>
        </p:spPr>
        <p:txBody>
          <a:bodyPr vert="horz" wrap="square" lIns="0" tIns="49962" rIns="0" bIns="0" rtlCol="0">
            <a:noAutofit/>
          </a:bodyPr>
          <a:lstStyle/>
          <a:p>
            <a:pPr marL="139562" marR="360037">
              <a:spcBef>
                <a:spcPts val="393"/>
              </a:spcBef>
            </a:pPr>
            <a:r>
              <a:rPr sz="900" b="1">
                <a:solidFill>
                  <a:srgbClr val="231F20"/>
                </a:solidFill>
                <a:latin typeface="Verdana" charset="0"/>
                <a:ea typeface="Verdana" charset="0"/>
                <a:cs typeface="Verdana" charset="0"/>
              </a:rPr>
              <a:t>A </a:t>
            </a:r>
            <a:r>
              <a:rPr sz="900" b="1" spc="-4">
                <a:solidFill>
                  <a:srgbClr val="231F20"/>
                </a:solidFill>
                <a:latin typeface="Verdana" charset="0"/>
                <a:ea typeface="Verdana" charset="0"/>
                <a:cs typeface="Verdana" charset="0"/>
              </a:rPr>
              <a:t>monthly</a:t>
            </a:r>
            <a:r>
              <a:rPr sz="900" b="1" spc="-111">
                <a:solidFill>
                  <a:srgbClr val="231F20"/>
                </a:solidFill>
                <a:latin typeface="Verdana" charset="0"/>
                <a:ea typeface="Verdana" charset="0"/>
                <a:cs typeface="Verdana" charset="0"/>
              </a:rPr>
              <a:t> </a:t>
            </a:r>
            <a:r>
              <a:rPr sz="900" b="1" spc="-4">
                <a:solidFill>
                  <a:srgbClr val="231F20"/>
                </a:solidFill>
                <a:latin typeface="Verdana" charset="0"/>
                <a:ea typeface="Verdana" charset="0"/>
                <a:cs typeface="Verdana" charset="0"/>
              </a:rPr>
              <a:t>food  cycle for</a:t>
            </a:r>
            <a:r>
              <a:rPr sz="900" b="1" spc="-73">
                <a:solidFill>
                  <a:srgbClr val="231F20"/>
                </a:solidFill>
                <a:latin typeface="Verdana" charset="0"/>
                <a:ea typeface="Verdana" charset="0"/>
                <a:cs typeface="Verdana" charset="0"/>
              </a:rPr>
              <a:t> </a:t>
            </a:r>
            <a:r>
              <a:rPr lang="en-AU" sz="900" b="1" spc="-17" dirty="0" smtClean="0">
                <a:solidFill>
                  <a:srgbClr val="231F20"/>
                </a:solidFill>
                <a:latin typeface="Verdana" charset="0"/>
                <a:ea typeface="Verdana" charset="0"/>
                <a:cs typeface="Verdana" charset="0"/>
              </a:rPr>
              <a:t>Sue and Grant’s family</a:t>
            </a:r>
            <a:endParaRPr sz="900">
              <a:latin typeface="Verdana" charset="0"/>
              <a:ea typeface="Verdana" charset="0"/>
              <a:cs typeface="Verdana" charset="0"/>
            </a:endParaRPr>
          </a:p>
        </p:txBody>
      </p:sp>
      <p:sp>
        <p:nvSpPr>
          <p:cNvPr id="86" name="object 97"/>
          <p:cNvSpPr>
            <a:spLocks noChangeAspect="1"/>
          </p:cNvSpPr>
          <p:nvPr/>
        </p:nvSpPr>
        <p:spPr>
          <a:xfrm>
            <a:off x="5294076" y="5244332"/>
            <a:ext cx="152691" cy="155807"/>
          </a:xfrm>
          <a:custGeom>
            <a:avLst/>
            <a:gdLst/>
            <a:ahLst/>
            <a:cxnLst/>
            <a:rect l="l" t="t" r="r" b="b"/>
            <a:pathLst>
              <a:path w="180340" h="180339">
                <a:moveTo>
                  <a:pt x="90004" y="0"/>
                </a:moveTo>
                <a:lnTo>
                  <a:pt x="54971" y="7072"/>
                </a:lnTo>
                <a:lnTo>
                  <a:pt x="26362" y="26360"/>
                </a:lnTo>
                <a:lnTo>
                  <a:pt x="7073" y="54965"/>
                </a:lnTo>
                <a:lnTo>
                  <a:pt x="0" y="89992"/>
                </a:lnTo>
                <a:lnTo>
                  <a:pt x="7073" y="125025"/>
                </a:lnTo>
                <a:lnTo>
                  <a:pt x="26362" y="153635"/>
                </a:lnTo>
                <a:lnTo>
                  <a:pt x="54971" y="172923"/>
                </a:lnTo>
                <a:lnTo>
                  <a:pt x="90004" y="179997"/>
                </a:lnTo>
                <a:lnTo>
                  <a:pt x="125038" y="172923"/>
                </a:lnTo>
                <a:lnTo>
                  <a:pt x="153647" y="153635"/>
                </a:lnTo>
                <a:lnTo>
                  <a:pt x="172936" y="125025"/>
                </a:lnTo>
                <a:lnTo>
                  <a:pt x="180009" y="89992"/>
                </a:lnTo>
                <a:lnTo>
                  <a:pt x="172936" y="54965"/>
                </a:lnTo>
                <a:lnTo>
                  <a:pt x="153647" y="26360"/>
                </a:lnTo>
                <a:lnTo>
                  <a:pt x="125038" y="7072"/>
                </a:lnTo>
                <a:lnTo>
                  <a:pt x="90004" y="0"/>
                </a:lnTo>
                <a:close/>
              </a:path>
            </a:pathLst>
          </a:custGeom>
          <a:solidFill>
            <a:srgbClr val="FFFFFF"/>
          </a:solidFill>
        </p:spPr>
        <p:txBody>
          <a:bodyPr wrap="square" lIns="0" tIns="0" rIns="0" bIns="0" rtlCol="0"/>
          <a:lstStyle/>
          <a:p>
            <a:endParaRPr sz="1350"/>
          </a:p>
        </p:txBody>
      </p:sp>
      <p:sp>
        <p:nvSpPr>
          <p:cNvPr id="91" name="object 3"/>
          <p:cNvSpPr>
            <a:spLocks noChangeAspect="1"/>
          </p:cNvSpPr>
          <p:nvPr/>
        </p:nvSpPr>
        <p:spPr>
          <a:xfrm>
            <a:off x="165043" y="1106978"/>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92" name="object 101"/>
          <p:cNvSpPr txBox="1">
            <a:spLocks noChangeAspect="1"/>
          </p:cNvSpPr>
          <p:nvPr/>
        </p:nvSpPr>
        <p:spPr>
          <a:xfrm>
            <a:off x="217641"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1</a:t>
            </a:r>
            <a:endParaRPr sz="770">
              <a:latin typeface="Arial"/>
              <a:cs typeface="Arial"/>
            </a:endParaRPr>
          </a:p>
        </p:txBody>
      </p:sp>
      <p:sp>
        <p:nvSpPr>
          <p:cNvPr id="93" name="object 102"/>
          <p:cNvSpPr>
            <a:spLocks noChangeAspect="1"/>
          </p:cNvSpPr>
          <p:nvPr/>
        </p:nvSpPr>
        <p:spPr>
          <a:xfrm>
            <a:off x="1455374"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94" name="object 103"/>
          <p:cNvSpPr txBox="1">
            <a:spLocks noChangeAspect="1"/>
          </p:cNvSpPr>
          <p:nvPr/>
        </p:nvSpPr>
        <p:spPr>
          <a:xfrm>
            <a:off x="1482514"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23</a:t>
            </a:r>
            <a:endParaRPr sz="770">
              <a:latin typeface="Arial"/>
              <a:cs typeface="Arial"/>
            </a:endParaRPr>
          </a:p>
        </p:txBody>
      </p:sp>
      <p:sp>
        <p:nvSpPr>
          <p:cNvPr id="95" name="object 104"/>
          <p:cNvSpPr>
            <a:spLocks noChangeAspect="1"/>
          </p:cNvSpPr>
          <p:nvPr/>
        </p:nvSpPr>
        <p:spPr>
          <a:xfrm>
            <a:off x="1455374"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96" name="object 105"/>
          <p:cNvSpPr>
            <a:spLocks noChangeAspect="1"/>
          </p:cNvSpPr>
          <p:nvPr/>
        </p:nvSpPr>
        <p:spPr>
          <a:xfrm>
            <a:off x="2770419"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97" name="object 106"/>
          <p:cNvSpPr txBox="1">
            <a:spLocks noChangeAspect="1"/>
          </p:cNvSpPr>
          <p:nvPr/>
        </p:nvSpPr>
        <p:spPr>
          <a:xfrm>
            <a:off x="1482514"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16</a:t>
            </a:r>
            <a:endParaRPr sz="770">
              <a:latin typeface="Arial"/>
              <a:cs typeface="Arial"/>
            </a:endParaRPr>
          </a:p>
        </p:txBody>
      </p:sp>
      <p:sp>
        <p:nvSpPr>
          <p:cNvPr id="98" name="object 107"/>
          <p:cNvSpPr>
            <a:spLocks noChangeAspect="1"/>
          </p:cNvSpPr>
          <p:nvPr/>
        </p:nvSpPr>
        <p:spPr>
          <a:xfrm>
            <a:off x="1455374"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01" name="object 110"/>
          <p:cNvSpPr>
            <a:spLocks noChangeAspect="1"/>
          </p:cNvSpPr>
          <p:nvPr/>
        </p:nvSpPr>
        <p:spPr>
          <a:xfrm>
            <a:off x="2748032"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02" name="object 111"/>
          <p:cNvSpPr txBox="1">
            <a:spLocks noChangeAspect="1"/>
          </p:cNvSpPr>
          <p:nvPr/>
        </p:nvSpPr>
        <p:spPr>
          <a:xfrm>
            <a:off x="2771934"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10</a:t>
            </a:r>
            <a:endParaRPr sz="770">
              <a:latin typeface="Arial"/>
              <a:cs typeface="Arial"/>
            </a:endParaRPr>
          </a:p>
        </p:txBody>
      </p:sp>
      <p:sp>
        <p:nvSpPr>
          <p:cNvPr id="104" name="object 112"/>
          <p:cNvSpPr>
            <a:spLocks noChangeAspect="1"/>
          </p:cNvSpPr>
          <p:nvPr/>
        </p:nvSpPr>
        <p:spPr>
          <a:xfrm>
            <a:off x="1455374"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05" name="object 113"/>
          <p:cNvSpPr txBox="1">
            <a:spLocks noChangeAspect="1"/>
          </p:cNvSpPr>
          <p:nvPr/>
        </p:nvSpPr>
        <p:spPr>
          <a:xfrm>
            <a:off x="1509695"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2</a:t>
            </a:r>
            <a:endParaRPr sz="770">
              <a:latin typeface="Arial"/>
              <a:cs typeface="Arial"/>
            </a:endParaRPr>
          </a:p>
        </p:txBody>
      </p:sp>
      <p:sp>
        <p:nvSpPr>
          <p:cNvPr id="106" name="object 114"/>
          <p:cNvSpPr>
            <a:spLocks noChangeAspect="1"/>
          </p:cNvSpPr>
          <p:nvPr/>
        </p:nvSpPr>
        <p:spPr>
          <a:xfrm>
            <a:off x="2770419" y="5252991"/>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07" name="object 115"/>
          <p:cNvSpPr>
            <a:spLocks noChangeAspect="1"/>
          </p:cNvSpPr>
          <p:nvPr/>
        </p:nvSpPr>
        <p:spPr>
          <a:xfrm>
            <a:off x="4042251"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08" name="object 116"/>
          <p:cNvSpPr txBox="1">
            <a:spLocks noChangeAspect="1"/>
          </p:cNvSpPr>
          <p:nvPr/>
        </p:nvSpPr>
        <p:spPr>
          <a:xfrm>
            <a:off x="4069389"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25</a:t>
            </a:r>
            <a:endParaRPr sz="770">
              <a:latin typeface="Arial"/>
              <a:cs typeface="Arial"/>
            </a:endParaRPr>
          </a:p>
        </p:txBody>
      </p:sp>
      <p:sp>
        <p:nvSpPr>
          <p:cNvPr id="109" name="object 117"/>
          <p:cNvSpPr txBox="1">
            <a:spLocks noChangeAspect="1"/>
          </p:cNvSpPr>
          <p:nvPr/>
        </p:nvSpPr>
        <p:spPr>
          <a:xfrm>
            <a:off x="4069389"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18</a:t>
            </a:r>
            <a:endParaRPr sz="770">
              <a:latin typeface="Arial"/>
              <a:cs typeface="Arial"/>
            </a:endParaRPr>
          </a:p>
        </p:txBody>
      </p:sp>
      <p:sp>
        <p:nvSpPr>
          <p:cNvPr id="110" name="object 118"/>
          <p:cNvSpPr>
            <a:spLocks noChangeAspect="1"/>
          </p:cNvSpPr>
          <p:nvPr/>
        </p:nvSpPr>
        <p:spPr>
          <a:xfrm>
            <a:off x="4042251" y="2466254"/>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11" name="object 119"/>
          <p:cNvSpPr txBox="1">
            <a:spLocks noChangeAspect="1"/>
          </p:cNvSpPr>
          <p:nvPr/>
        </p:nvSpPr>
        <p:spPr>
          <a:xfrm>
            <a:off x="4069388" y="2485587"/>
            <a:ext cx="118819" cy="129461"/>
          </a:xfrm>
          <a:prstGeom prst="rect">
            <a:avLst/>
          </a:prstGeom>
          <a:noFill/>
        </p:spPr>
        <p:txBody>
          <a:bodyPr vert="horz" wrap="square" lIns="0" tIns="10861" rIns="0" bIns="0" rtlCol="0">
            <a:spAutoFit/>
          </a:bodyPr>
          <a:lstStyle/>
          <a:p>
            <a:pPr marL="10861">
              <a:spcBef>
                <a:spcPts val="86"/>
              </a:spcBef>
            </a:pPr>
            <a:r>
              <a:rPr sz="770" b="1" spc="-43">
                <a:solidFill>
                  <a:srgbClr val="231F20"/>
                </a:solidFill>
                <a:latin typeface="Arial"/>
                <a:cs typeface="Arial"/>
              </a:rPr>
              <a:t>11</a:t>
            </a:r>
            <a:endParaRPr sz="770">
              <a:latin typeface="Arial"/>
              <a:cs typeface="Arial"/>
            </a:endParaRPr>
          </a:p>
        </p:txBody>
      </p:sp>
      <p:sp>
        <p:nvSpPr>
          <p:cNvPr id="112" name="object 120"/>
          <p:cNvSpPr>
            <a:spLocks noChangeAspect="1"/>
          </p:cNvSpPr>
          <p:nvPr/>
        </p:nvSpPr>
        <p:spPr>
          <a:xfrm>
            <a:off x="4042251" y="1106980"/>
            <a:ext cx="183336" cy="187078"/>
          </a:xfrm>
          <a:custGeom>
            <a:avLst/>
            <a:gdLst/>
            <a:ahLst/>
            <a:cxnLst/>
            <a:rect l="l" t="t" r="r" b="b"/>
            <a:pathLst>
              <a:path w="216535"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14" name="object 122"/>
          <p:cNvSpPr txBox="1">
            <a:spLocks noChangeAspect="1"/>
          </p:cNvSpPr>
          <p:nvPr/>
        </p:nvSpPr>
        <p:spPr>
          <a:xfrm>
            <a:off x="4096569"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4</a:t>
            </a:r>
            <a:endParaRPr sz="770">
              <a:latin typeface="Arial"/>
              <a:cs typeface="Arial"/>
            </a:endParaRPr>
          </a:p>
        </p:txBody>
      </p:sp>
      <p:sp>
        <p:nvSpPr>
          <p:cNvPr id="115" name="object 123"/>
          <p:cNvSpPr txBox="1">
            <a:spLocks noChangeAspect="1"/>
          </p:cNvSpPr>
          <p:nvPr/>
        </p:nvSpPr>
        <p:spPr>
          <a:xfrm>
            <a:off x="2802352"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3</a:t>
            </a:r>
            <a:endParaRPr sz="770">
              <a:latin typeface="Arial"/>
              <a:cs typeface="Arial"/>
            </a:endParaRPr>
          </a:p>
        </p:txBody>
      </p:sp>
      <p:sp>
        <p:nvSpPr>
          <p:cNvPr id="116" name="object 124"/>
          <p:cNvSpPr>
            <a:spLocks noChangeAspect="1"/>
          </p:cNvSpPr>
          <p:nvPr/>
        </p:nvSpPr>
        <p:spPr>
          <a:xfrm>
            <a:off x="5326494" y="5252991"/>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17" name="object 125"/>
          <p:cNvSpPr txBox="1">
            <a:spLocks noChangeAspect="1"/>
          </p:cNvSpPr>
          <p:nvPr/>
        </p:nvSpPr>
        <p:spPr>
          <a:xfrm>
            <a:off x="5353632"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26</a:t>
            </a:r>
            <a:endParaRPr sz="770">
              <a:latin typeface="Arial"/>
              <a:cs typeface="Arial"/>
            </a:endParaRPr>
          </a:p>
        </p:txBody>
      </p:sp>
      <p:sp>
        <p:nvSpPr>
          <p:cNvPr id="120" name="object 128"/>
          <p:cNvSpPr txBox="1">
            <a:spLocks noChangeAspect="1"/>
          </p:cNvSpPr>
          <p:nvPr/>
        </p:nvSpPr>
        <p:spPr>
          <a:xfrm>
            <a:off x="6645439" y="3880580"/>
            <a:ext cx="622591" cy="129461"/>
          </a:xfrm>
          <a:prstGeom prst="rect">
            <a:avLst/>
          </a:prstGeom>
        </p:spPr>
        <p:txBody>
          <a:bodyPr vert="horz" wrap="square" lIns="0" tIns="10861" rIns="0" bIns="0" rtlCol="0">
            <a:spAutoFit/>
          </a:bodyPr>
          <a:lstStyle/>
          <a:p>
            <a:pPr marL="10861">
              <a:spcBef>
                <a:spcPts val="86"/>
              </a:spcBef>
            </a:pPr>
            <a:r>
              <a:rPr sz="770" b="1" spc="-4" smtClean="0">
                <a:solidFill>
                  <a:srgbClr val="231F20"/>
                </a:solidFill>
                <a:latin typeface="Arial"/>
                <a:cs typeface="Arial"/>
              </a:rPr>
              <a:t>20</a:t>
            </a:r>
            <a:endParaRPr sz="770">
              <a:latin typeface="Arial"/>
              <a:cs typeface="Arial"/>
            </a:endParaRPr>
          </a:p>
        </p:txBody>
      </p:sp>
      <p:sp>
        <p:nvSpPr>
          <p:cNvPr id="121" name="object 129"/>
          <p:cNvSpPr>
            <a:spLocks noChangeAspect="1"/>
          </p:cNvSpPr>
          <p:nvPr/>
        </p:nvSpPr>
        <p:spPr>
          <a:xfrm>
            <a:off x="5326494"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22" name="object 130"/>
          <p:cNvSpPr txBox="1">
            <a:spLocks noChangeAspect="1"/>
          </p:cNvSpPr>
          <p:nvPr/>
        </p:nvSpPr>
        <p:spPr>
          <a:xfrm>
            <a:off x="5353632"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12</a:t>
            </a:r>
            <a:endParaRPr sz="770">
              <a:latin typeface="Arial"/>
              <a:cs typeface="Arial"/>
            </a:endParaRPr>
          </a:p>
        </p:txBody>
      </p:sp>
      <p:sp>
        <p:nvSpPr>
          <p:cNvPr id="123" name="object 131"/>
          <p:cNvSpPr>
            <a:spLocks noChangeAspect="1"/>
          </p:cNvSpPr>
          <p:nvPr/>
        </p:nvSpPr>
        <p:spPr>
          <a:xfrm>
            <a:off x="6621868" y="2466254"/>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24" name="object 132"/>
          <p:cNvSpPr txBox="1">
            <a:spLocks noChangeAspect="1"/>
          </p:cNvSpPr>
          <p:nvPr/>
        </p:nvSpPr>
        <p:spPr>
          <a:xfrm>
            <a:off x="6649004" y="2485587"/>
            <a:ext cx="878839" cy="129461"/>
          </a:xfrm>
          <a:prstGeom prst="rect">
            <a:avLst/>
          </a:prstGeom>
        </p:spPr>
        <p:txBody>
          <a:bodyPr vert="horz" wrap="square" lIns="0" tIns="10861" rIns="0" bIns="0" rtlCol="0">
            <a:spAutoFit/>
          </a:bodyPr>
          <a:lstStyle/>
          <a:p>
            <a:pPr marL="10861">
              <a:spcBef>
                <a:spcPts val="86"/>
              </a:spcBef>
            </a:pPr>
            <a:r>
              <a:rPr sz="770" b="1" spc="-4" smtClean="0">
                <a:solidFill>
                  <a:srgbClr val="231F20"/>
                </a:solidFill>
                <a:latin typeface="Arial"/>
                <a:cs typeface="Arial"/>
              </a:rPr>
              <a:t>13</a:t>
            </a:r>
            <a:endParaRPr sz="770">
              <a:latin typeface="Arial"/>
              <a:cs typeface="Arial"/>
            </a:endParaRPr>
          </a:p>
        </p:txBody>
      </p:sp>
      <p:sp>
        <p:nvSpPr>
          <p:cNvPr id="125" name="object 133"/>
          <p:cNvSpPr>
            <a:spLocks noChangeAspect="1"/>
          </p:cNvSpPr>
          <p:nvPr/>
        </p:nvSpPr>
        <p:spPr>
          <a:xfrm>
            <a:off x="5326494"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27" name="object 135"/>
          <p:cNvSpPr>
            <a:spLocks noChangeAspect="1"/>
          </p:cNvSpPr>
          <p:nvPr/>
        </p:nvSpPr>
        <p:spPr>
          <a:xfrm>
            <a:off x="7920894" y="1106980"/>
            <a:ext cx="183336" cy="187078"/>
          </a:xfrm>
          <a:custGeom>
            <a:avLst/>
            <a:gdLst/>
            <a:ahLst/>
            <a:cxnLst/>
            <a:rect l="l" t="t" r="r" b="b"/>
            <a:pathLst>
              <a:path w="216534" h="216534">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28" name="object 136"/>
          <p:cNvSpPr txBox="1">
            <a:spLocks noChangeAspect="1"/>
          </p:cNvSpPr>
          <p:nvPr/>
        </p:nvSpPr>
        <p:spPr>
          <a:xfrm>
            <a:off x="5380813"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5</a:t>
            </a:r>
            <a:endParaRPr sz="770">
              <a:latin typeface="Arial"/>
              <a:cs typeface="Arial"/>
            </a:endParaRPr>
          </a:p>
        </p:txBody>
      </p:sp>
      <p:sp>
        <p:nvSpPr>
          <p:cNvPr id="129" name="object 137"/>
          <p:cNvSpPr txBox="1">
            <a:spLocks noChangeAspect="1"/>
          </p:cNvSpPr>
          <p:nvPr/>
        </p:nvSpPr>
        <p:spPr>
          <a:xfrm>
            <a:off x="6676187"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6</a:t>
            </a:r>
            <a:endParaRPr sz="770">
              <a:latin typeface="Arial"/>
              <a:cs typeface="Arial"/>
            </a:endParaRPr>
          </a:p>
        </p:txBody>
      </p:sp>
      <p:sp>
        <p:nvSpPr>
          <p:cNvPr id="132" name="object 140"/>
          <p:cNvSpPr txBox="1">
            <a:spLocks noChangeAspect="1"/>
          </p:cNvSpPr>
          <p:nvPr/>
        </p:nvSpPr>
        <p:spPr>
          <a:xfrm>
            <a:off x="7968650" y="2485587"/>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14</a:t>
            </a:r>
            <a:endParaRPr sz="770">
              <a:latin typeface="Arial"/>
              <a:cs typeface="Arial"/>
            </a:endParaRPr>
          </a:p>
        </p:txBody>
      </p:sp>
      <p:sp>
        <p:nvSpPr>
          <p:cNvPr id="133" name="object 141"/>
          <p:cNvSpPr txBox="1">
            <a:spLocks noChangeAspect="1"/>
          </p:cNvSpPr>
          <p:nvPr/>
        </p:nvSpPr>
        <p:spPr>
          <a:xfrm>
            <a:off x="7968648" y="1126314"/>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7</a:t>
            </a:r>
            <a:endParaRPr sz="770">
              <a:latin typeface="Arial"/>
              <a:cs typeface="Arial"/>
            </a:endParaRPr>
          </a:p>
        </p:txBody>
      </p:sp>
      <p:sp>
        <p:nvSpPr>
          <p:cNvPr id="134" name="object 142"/>
          <p:cNvSpPr txBox="1">
            <a:spLocks noChangeAspect="1"/>
          </p:cNvSpPr>
          <p:nvPr/>
        </p:nvSpPr>
        <p:spPr>
          <a:xfrm>
            <a:off x="6670830"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27</a:t>
            </a:r>
            <a:endParaRPr sz="770">
              <a:latin typeface="Arial"/>
              <a:cs typeface="Arial"/>
            </a:endParaRPr>
          </a:p>
        </p:txBody>
      </p:sp>
      <p:sp>
        <p:nvSpPr>
          <p:cNvPr id="135" name="object 143"/>
          <p:cNvSpPr txBox="1">
            <a:spLocks noChangeAspect="1"/>
          </p:cNvSpPr>
          <p:nvPr/>
        </p:nvSpPr>
        <p:spPr>
          <a:xfrm>
            <a:off x="2800187"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24</a:t>
            </a:r>
            <a:endParaRPr sz="770">
              <a:latin typeface="Arial"/>
              <a:cs typeface="Arial"/>
            </a:endParaRPr>
          </a:p>
        </p:txBody>
      </p:sp>
      <p:sp>
        <p:nvSpPr>
          <p:cNvPr id="136" name="object 144"/>
          <p:cNvSpPr txBox="1">
            <a:spLocks noChangeAspect="1"/>
          </p:cNvSpPr>
          <p:nvPr/>
        </p:nvSpPr>
        <p:spPr>
          <a:xfrm>
            <a:off x="2800187"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17</a:t>
            </a:r>
            <a:endParaRPr sz="770">
              <a:latin typeface="Arial"/>
              <a:cs typeface="Arial"/>
            </a:endParaRPr>
          </a:p>
        </p:txBody>
      </p:sp>
      <p:sp>
        <p:nvSpPr>
          <p:cNvPr id="163" name="object 28"/>
          <p:cNvSpPr>
            <a:spLocks noChangeAspect="1"/>
          </p:cNvSpPr>
          <p:nvPr/>
        </p:nvSpPr>
        <p:spPr>
          <a:xfrm>
            <a:off x="1365931" y="1044983"/>
            <a:ext cx="217054"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64" name="object 28"/>
          <p:cNvSpPr>
            <a:spLocks noChangeAspect="1"/>
          </p:cNvSpPr>
          <p:nvPr/>
        </p:nvSpPr>
        <p:spPr>
          <a:xfrm>
            <a:off x="3941950" y="1044983"/>
            <a:ext cx="118456" cy="5555825"/>
          </a:xfrm>
          <a:custGeom>
            <a:avLst/>
            <a:gdLst/>
            <a:ahLst/>
            <a:cxnLst/>
            <a:rect l="l" t="t" r="r" b="b"/>
            <a:pathLst>
              <a:path h="4204335">
                <a:moveTo>
                  <a:pt x="0" y="0"/>
                </a:moveTo>
                <a:lnTo>
                  <a:pt x="0" y="4203927"/>
                </a:lnTo>
              </a:path>
            </a:pathLst>
          </a:custGeom>
          <a:ln w="3175">
            <a:solidFill>
              <a:srgbClr val="231F20"/>
            </a:solidFill>
          </a:ln>
        </p:spPr>
        <p:txBody>
          <a:bodyPr wrap="square" lIns="0" tIns="0" rIns="0" bIns="0" rtlCol="0"/>
          <a:lstStyle/>
          <a:p>
            <a:endParaRPr sz="1350"/>
          </a:p>
        </p:txBody>
      </p:sp>
      <p:sp>
        <p:nvSpPr>
          <p:cNvPr id="165" name="object 26"/>
          <p:cNvSpPr>
            <a:spLocks noChangeAspect="1"/>
          </p:cNvSpPr>
          <p:nvPr/>
        </p:nvSpPr>
        <p:spPr>
          <a:xfrm>
            <a:off x="6524245" y="1044983"/>
            <a:ext cx="251956" cy="5555825"/>
          </a:xfrm>
          <a:custGeom>
            <a:avLst/>
            <a:gdLst/>
            <a:ahLst/>
            <a:cxnLst/>
            <a:rect l="l" t="t" r="r" b="b"/>
            <a:pathLst>
              <a:path h="2477135">
                <a:moveTo>
                  <a:pt x="0" y="0"/>
                </a:moveTo>
                <a:lnTo>
                  <a:pt x="0" y="2476905"/>
                </a:lnTo>
              </a:path>
            </a:pathLst>
          </a:custGeom>
          <a:ln w="3175">
            <a:solidFill>
              <a:srgbClr val="231F20"/>
            </a:solidFill>
          </a:ln>
        </p:spPr>
        <p:txBody>
          <a:bodyPr wrap="square" lIns="0" tIns="0" rIns="0" bIns="0" rtlCol="0"/>
          <a:lstStyle/>
          <a:p>
            <a:endParaRPr sz="1350"/>
          </a:p>
        </p:txBody>
      </p:sp>
      <p:sp>
        <p:nvSpPr>
          <p:cNvPr id="166" name="object 58"/>
          <p:cNvSpPr>
            <a:spLocks noChangeAspect="1"/>
          </p:cNvSpPr>
          <p:nvPr/>
        </p:nvSpPr>
        <p:spPr>
          <a:xfrm>
            <a:off x="7757535" y="2261673"/>
            <a:ext cx="1198943" cy="56507"/>
          </a:xfrm>
          <a:custGeom>
            <a:avLst/>
            <a:gdLst/>
            <a:ahLst/>
            <a:cxnLst/>
            <a:rect l="l" t="t" r="r" b="b"/>
            <a:pathLst>
              <a:path w="1416050" h="65405">
                <a:moveTo>
                  <a:pt x="0" y="65341"/>
                </a:moveTo>
                <a:lnTo>
                  <a:pt x="1415440" y="65341"/>
                </a:lnTo>
                <a:lnTo>
                  <a:pt x="1415440" y="0"/>
                </a:lnTo>
                <a:lnTo>
                  <a:pt x="0" y="0"/>
                </a:lnTo>
                <a:lnTo>
                  <a:pt x="0" y="65341"/>
                </a:lnTo>
                <a:close/>
              </a:path>
            </a:pathLst>
          </a:custGeom>
          <a:solidFill>
            <a:srgbClr val="C5C9CE"/>
          </a:solidFill>
        </p:spPr>
        <p:txBody>
          <a:bodyPr wrap="square" lIns="0" tIns="0" rIns="0" bIns="0" rtlCol="0"/>
          <a:lstStyle/>
          <a:p>
            <a:endParaRPr sz="1350"/>
          </a:p>
        </p:txBody>
      </p:sp>
      <p:sp>
        <p:nvSpPr>
          <p:cNvPr id="167" name="object 60"/>
          <p:cNvSpPr>
            <a:spLocks noChangeAspect="1"/>
          </p:cNvSpPr>
          <p:nvPr/>
        </p:nvSpPr>
        <p:spPr>
          <a:xfrm>
            <a:off x="7761605" y="1502857"/>
            <a:ext cx="1190879" cy="763380"/>
          </a:xfrm>
          <a:custGeom>
            <a:avLst/>
            <a:gdLst/>
            <a:ahLst/>
            <a:cxnLst/>
            <a:rect l="l" t="t" r="r" b="b"/>
            <a:pathLst>
              <a:path w="1406525" h="511175">
                <a:moveTo>
                  <a:pt x="0" y="511060"/>
                </a:moveTo>
                <a:lnTo>
                  <a:pt x="1405915" y="511060"/>
                </a:lnTo>
                <a:lnTo>
                  <a:pt x="1405915"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168" name="object 59"/>
          <p:cNvSpPr txBox="1">
            <a:spLocks noChangeAspect="1"/>
          </p:cNvSpPr>
          <p:nvPr/>
        </p:nvSpPr>
        <p:spPr>
          <a:xfrm>
            <a:off x="7790616" y="1579971"/>
            <a:ext cx="1109157" cy="603437"/>
          </a:xfrm>
          <a:prstGeom prst="rect">
            <a:avLst/>
          </a:prstGeom>
        </p:spPr>
        <p:txBody>
          <a:bodyPr vert="horz" wrap="square" lIns="0" tIns="10861" rIns="0" bIns="0" rtlCol="0">
            <a:spAutoFit/>
          </a:bodyPr>
          <a:lstStyle/>
          <a:p>
            <a:pPr marL="51046" marR="4344" indent="-40728">
              <a:spcBef>
                <a:spcPts val="86"/>
              </a:spcBef>
            </a:pPr>
            <a:r>
              <a:rPr lang="en-AU" sz="770" b="1" dirty="0" smtClean="0">
                <a:solidFill>
                  <a:srgbClr val="231F20"/>
                </a:solidFill>
                <a:latin typeface="Arial"/>
                <a:cs typeface="Arial"/>
              </a:rPr>
              <a:t>“It’s been a tough weekend with the kids not settling back into our routines after their visitations this week.</a:t>
            </a:r>
            <a:endParaRPr sz="770">
              <a:latin typeface="Arial"/>
              <a:cs typeface="Arial"/>
            </a:endParaRPr>
          </a:p>
        </p:txBody>
      </p:sp>
      <p:sp>
        <p:nvSpPr>
          <p:cNvPr id="169" name="object 62"/>
          <p:cNvSpPr>
            <a:spLocks noChangeAspect="1"/>
          </p:cNvSpPr>
          <p:nvPr/>
        </p:nvSpPr>
        <p:spPr>
          <a:xfrm>
            <a:off x="8332338" y="1453260"/>
            <a:ext cx="105378" cy="62542"/>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178" name="object 190"/>
          <p:cNvSpPr/>
          <p:nvPr/>
        </p:nvSpPr>
        <p:spPr>
          <a:xfrm>
            <a:off x="190592" y="1758000"/>
            <a:ext cx="389329" cy="46161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179" name="object 4"/>
          <p:cNvSpPr txBox="1">
            <a:spLocks noChangeAspect="1"/>
          </p:cNvSpPr>
          <p:nvPr/>
        </p:nvSpPr>
        <p:spPr>
          <a:xfrm>
            <a:off x="1455374" y="1346209"/>
            <a:ext cx="1209230" cy="226411"/>
          </a:xfrm>
          <a:prstGeom prst="rect">
            <a:avLst/>
          </a:prstGeom>
        </p:spPr>
        <p:txBody>
          <a:bodyPr vert="horz" wrap="square" lIns="0" tIns="10861" rIns="0" bIns="0" rtlCol="0">
            <a:spAutoFit/>
          </a:bodyPr>
          <a:lstStyle/>
          <a:p>
            <a:pPr marL="10861" marR="109152">
              <a:spcBef>
                <a:spcPts val="86"/>
              </a:spcBef>
            </a:pPr>
            <a:r>
              <a:rPr lang="en-US" sz="700" spc="-21" dirty="0">
                <a:solidFill>
                  <a:srgbClr val="231F20"/>
                </a:solidFill>
                <a:latin typeface="Verdana" charset="0"/>
                <a:ea typeface="Verdana" charset="0"/>
                <a:cs typeface="Verdana" charset="0"/>
              </a:rPr>
              <a:t>Their three-year-old has  visitation with their Dad.</a:t>
            </a:r>
          </a:p>
        </p:txBody>
      </p:sp>
      <p:sp>
        <p:nvSpPr>
          <p:cNvPr id="180" name="object 55"/>
          <p:cNvSpPr/>
          <p:nvPr/>
        </p:nvSpPr>
        <p:spPr>
          <a:xfrm>
            <a:off x="3484076" y="1899273"/>
            <a:ext cx="1305006" cy="437174"/>
          </a:xfrm>
          <a:custGeom>
            <a:avLst/>
            <a:gdLst/>
            <a:ahLst/>
            <a:cxnLst/>
            <a:rect l="l" t="t" r="r" b="b"/>
            <a:pathLst>
              <a:path w="1525904" h="511175">
                <a:moveTo>
                  <a:pt x="0" y="511060"/>
                </a:moveTo>
                <a:lnTo>
                  <a:pt x="1525574" y="511060"/>
                </a:lnTo>
                <a:lnTo>
                  <a:pt x="1525574" y="0"/>
                </a:lnTo>
                <a:lnTo>
                  <a:pt x="0" y="0"/>
                </a:lnTo>
                <a:lnTo>
                  <a:pt x="0" y="511060"/>
                </a:lnTo>
                <a:close/>
              </a:path>
            </a:pathLst>
          </a:custGeom>
          <a:solidFill>
            <a:srgbClr val="FFFFFF"/>
          </a:solidFill>
        </p:spPr>
        <p:txBody>
          <a:bodyPr wrap="square" lIns="0" tIns="0" rIns="0" bIns="0" rtlCol="0"/>
          <a:lstStyle/>
          <a:p>
            <a:endParaRPr sz="1350"/>
          </a:p>
        </p:txBody>
      </p:sp>
      <p:sp>
        <p:nvSpPr>
          <p:cNvPr id="182" name="object 56"/>
          <p:cNvSpPr txBox="1"/>
          <p:nvPr/>
        </p:nvSpPr>
        <p:spPr>
          <a:xfrm>
            <a:off x="3411175" y="1946047"/>
            <a:ext cx="1375424" cy="334132"/>
          </a:xfrm>
          <a:prstGeom prst="rect">
            <a:avLst/>
          </a:prstGeom>
        </p:spPr>
        <p:txBody>
          <a:bodyPr vert="horz" wrap="square" lIns="0" tIns="10861" rIns="0" bIns="0" rtlCol="0">
            <a:spAutoFit/>
          </a:bodyPr>
          <a:lstStyle/>
          <a:p>
            <a:pPr marL="48332" marR="84173" indent="-38014">
              <a:spcBef>
                <a:spcPts val="86"/>
              </a:spcBef>
            </a:pPr>
            <a:r>
              <a:rPr sz="700" b="1">
                <a:solidFill>
                  <a:srgbClr val="231F20"/>
                </a:solidFill>
                <a:latin typeface="Verdana" charset="0"/>
                <a:ea typeface="Verdana" charset="0"/>
                <a:cs typeface="Verdana" charset="0"/>
              </a:rPr>
              <a:t>“My </a:t>
            </a:r>
            <a:r>
              <a:rPr sz="700" b="1" spc="-4">
                <a:solidFill>
                  <a:srgbClr val="231F20"/>
                </a:solidFill>
                <a:latin typeface="Verdana" charset="0"/>
                <a:ea typeface="Verdana" charset="0"/>
                <a:cs typeface="Verdana" charset="0"/>
              </a:rPr>
              <a:t>kids </a:t>
            </a:r>
            <a:r>
              <a:rPr sz="700" b="1">
                <a:solidFill>
                  <a:srgbClr val="231F20"/>
                </a:solidFill>
                <a:latin typeface="Verdana" charset="0"/>
                <a:ea typeface="Verdana" charset="0"/>
                <a:cs typeface="Verdana" charset="0"/>
              </a:rPr>
              <a:t>won’t </a:t>
            </a:r>
            <a:r>
              <a:rPr sz="700" b="1" spc="-4">
                <a:solidFill>
                  <a:srgbClr val="231F20"/>
                </a:solidFill>
                <a:latin typeface="Verdana" charset="0"/>
                <a:ea typeface="Verdana" charset="0"/>
                <a:cs typeface="Verdana" charset="0"/>
              </a:rPr>
              <a:t>eat </a:t>
            </a:r>
            <a:r>
              <a:rPr sz="700" b="1" smtClean="0">
                <a:solidFill>
                  <a:srgbClr val="231F20"/>
                </a:solidFill>
                <a:latin typeface="Verdana" charset="0"/>
                <a:ea typeface="Verdana" charset="0"/>
                <a:cs typeface="Verdana" charset="0"/>
              </a:rPr>
              <a:t>dinner </a:t>
            </a:r>
            <a:r>
              <a:rPr sz="700" b="1">
                <a:solidFill>
                  <a:srgbClr val="231F20"/>
                </a:solidFill>
                <a:latin typeface="Verdana" charset="0"/>
                <a:ea typeface="Verdana" charset="0"/>
                <a:cs typeface="Verdana" charset="0"/>
              </a:rPr>
              <a:t>because </a:t>
            </a:r>
            <a:r>
              <a:rPr sz="700" b="1" spc="-4">
                <a:solidFill>
                  <a:srgbClr val="231F20"/>
                </a:solidFill>
                <a:latin typeface="Verdana" charset="0"/>
                <a:ea typeface="Verdana" charset="0"/>
                <a:cs typeface="Verdana" charset="0"/>
              </a:rPr>
              <a:t>they</a:t>
            </a:r>
            <a:r>
              <a:rPr sz="700" b="1" spc="-81">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ate</a:t>
            </a:r>
            <a:endParaRPr sz="700">
              <a:latin typeface="Verdana" charset="0"/>
              <a:ea typeface="Verdana" charset="0"/>
              <a:cs typeface="Verdana" charset="0"/>
            </a:endParaRPr>
          </a:p>
          <a:p>
            <a:pPr marL="51590"/>
            <a:r>
              <a:rPr sz="700" b="1" spc="-4">
                <a:solidFill>
                  <a:srgbClr val="231F20"/>
                </a:solidFill>
                <a:latin typeface="Verdana" charset="0"/>
                <a:ea typeface="Verdana" charset="0"/>
                <a:cs typeface="Verdana" charset="0"/>
              </a:rPr>
              <a:t>McDonald’s at</a:t>
            </a:r>
            <a:r>
              <a:rPr sz="700" b="1" spc="-73">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visitation.”</a:t>
            </a:r>
            <a:endParaRPr sz="700">
              <a:latin typeface="Verdana" charset="0"/>
              <a:ea typeface="Verdana" charset="0"/>
              <a:cs typeface="Verdana" charset="0"/>
            </a:endParaRPr>
          </a:p>
        </p:txBody>
      </p:sp>
      <p:sp>
        <p:nvSpPr>
          <p:cNvPr id="183" name="object 57"/>
          <p:cNvSpPr/>
          <p:nvPr/>
        </p:nvSpPr>
        <p:spPr>
          <a:xfrm>
            <a:off x="3343433" y="1899273"/>
            <a:ext cx="1445649" cy="437174"/>
          </a:xfrm>
          <a:custGeom>
            <a:avLst/>
            <a:gdLst/>
            <a:ahLst/>
            <a:cxnLst/>
            <a:rect l="l" t="t" r="r" b="b"/>
            <a:pathLst>
              <a:path w="1525904" h="511175">
                <a:moveTo>
                  <a:pt x="0" y="511060"/>
                </a:moveTo>
                <a:lnTo>
                  <a:pt x="1525574" y="511060"/>
                </a:lnTo>
                <a:lnTo>
                  <a:pt x="1525574" y="0"/>
                </a:lnTo>
                <a:lnTo>
                  <a:pt x="0" y="0"/>
                </a:lnTo>
                <a:lnTo>
                  <a:pt x="0" y="511060"/>
                </a:lnTo>
                <a:close/>
              </a:path>
            </a:pathLst>
          </a:custGeom>
          <a:ln w="9525">
            <a:solidFill>
              <a:srgbClr val="231F20"/>
            </a:solidFill>
          </a:ln>
        </p:spPr>
        <p:txBody>
          <a:bodyPr wrap="square" lIns="0" tIns="0" rIns="0" bIns="0" rtlCol="0"/>
          <a:lstStyle/>
          <a:p>
            <a:endParaRPr sz="1350"/>
          </a:p>
        </p:txBody>
      </p:sp>
      <p:sp>
        <p:nvSpPr>
          <p:cNvPr id="184" name="object 58"/>
          <p:cNvSpPr/>
          <p:nvPr/>
        </p:nvSpPr>
        <p:spPr>
          <a:xfrm>
            <a:off x="4543572" y="1865993"/>
            <a:ext cx="106442" cy="62453"/>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188" name="object 59"/>
          <p:cNvSpPr/>
          <p:nvPr/>
        </p:nvSpPr>
        <p:spPr>
          <a:xfrm>
            <a:off x="4543572" y="1865993"/>
            <a:ext cx="106442" cy="62453"/>
          </a:xfrm>
          <a:custGeom>
            <a:avLst/>
            <a:gdLst/>
            <a:ahLst/>
            <a:cxnLst/>
            <a:rect l="l" t="t" r="r" b="b"/>
            <a:pathLst>
              <a:path w="124460" h="73025">
                <a:moveTo>
                  <a:pt x="124421" y="72402"/>
                </a:moveTo>
                <a:lnTo>
                  <a:pt x="62217" y="0"/>
                </a:lnTo>
                <a:lnTo>
                  <a:pt x="0" y="69215"/>
                </a:lnTo>
              </a:path>
            </a:pathLst>
          </a:custGeom>
          <a:ln w="9525">
            <a:solidFill>
              <a:srgbClr val="231F20"/>
            </a:solidFill>
          </a:ln>
        </p:spPr>
        <p:txBody>
          <a:bodyPr wrap="square" lIns="0" tIns="0" rIns="0" bIns="0" rtlCol="0"/>
          <a:lstStyle/>
          <a:p>
            <a:endParaRPr sz="1350"/>
          </a:p>
        </p:txBody>
      </p:sp>
      <p:sp>
        <p:nvSpPr>
          <p:cNvPr id="190" name="object 175"/>
          <p:cNvSpPr/>
          <p:nvPr/>
        </p:nvSpPr>
        <p:spPr>
          <a:xfrm>
            <a:off x="4888819" y="2036574"/>
            <a:ext cx="162922" cy="236780"/>
          </a:xfrm>
          <a:custGeom>
            <a:avLst/>
            <a:gdLst/>
            <a:ahLst/>
            <a:cxnLst/>
            <a:rect l="l" t="t" r="r" b="b"/>
            <a:pathLst>
              <a:path w="190500" h="276860">
                <a:moveTo>
                  <a:pt x="190080" y="0"/>
                </a:moveTo>
                <a:lnTo>
                  <a:pt x="0" y="4686"/>
                </a:lnTo>
                <a:lnTo>
                  <a:pt x="14401" y="272884"/>
                </a:lnTo>
                <a:lnTo>
                  <a:pt x="99364" y="276491"/>
                </a:lnTo>
                <a:lnTo>
                  <a:pt x="94322" y="229692"/>
                </a:lnTo>
                <a:lnTo>
                  <a:pt x="66243" y="224650"/>
                </a:lnTo>
                <a:lnTo>
                  <a:pt x="67678" y="206641"/>
                </a:lnTo>
                <a:lnTo>
                  <a:pt x="89281" y="192239"/>
                </a:lnTo>
                <a:lnTo>
                  <a:pt x="94322" y="157683"/>
                </a:lnTo>
                <a:lnTo>
                  <a:pt x="113421" y="130950"/>
                </a:lnTo>
                <a:lnTo>
                  <a:pt x="128338" y="116601"/>
                </a:lnTo>
                <a:lnTo>
                  <a:pt x="146766" y="109745"/>
                </a:lnTo>
                <a:lnTo>
                  <a:pt x="176403" y="105486"/>
                </a:lnTo>
                <a:lnTo>
                  <a:pt x="190080" y="0"/>
                </a:lnTo>
                <a:close/>
              </a:path>
            </a:pathLst>
          </a:custGeom>
          <a:solidFill>
            <a:srgbClr val="5EB8E7"/>
          </a:solidFill>
        </p:spPr>
        <p:txBody>
          <a:bodyPr wrap="square" lIns="0" tIns="0" rIns="0" bIns="0" rtlCol="0"/>
          <a:lstStyle/>
          <a:p>
            <a:endParaRPr sz="1350"/>
          </a:p>
        </p:txBody>
      </p:sp>
      <p:sp>
        <p:nvSpPr>
          <p:cNvPr id="191" name="object 176"/>
          <p:cNvSpPr/>
          <p:nvPr/>
        </p:nvSpPr>
        <p:spPr>
          <a:xfrm>
            <a:off x="4963055" y="2228063"/>
            <a:ext cx="207454" cy="52677"/>
          </a:xfrm>
          <a:custGeom>
            <a:avLst/>
            <a:gdLst/>
            <a:ahLst/>
            <a:cxnLst/>
            <a:rect l="l" t="t" r="r" b="b"/>
            <a:pathLst>
              <a:path w="242570" h="61594">
                <a:moveTo>
                  <a:pt x="15862" y="0"/>
                </a:moveTo>
                <a:lnTo>
                  <a:pt x="12547" y="4343"/>
                </a:lnTo>
                <a:lnTo>
                  <a:pt x="5892" y="4343"/>
                </a:lnTo>
                <a:lnTo>
                  <a:pt x="3416" y="5562"/>
                </a:lnTo>
                <a:lnTo>
                  <a:pt x="685" y="9055"/>
                </a:lnTo>
                <a:lnTo>
                  <a:pt x="121" y="21882"/>
                </a:lnTo>
                <a:lnTo>
                  <a:pt x="0" y="35280"/>
                </a:lnTo>
                <a:lnTo>
                  <a:pt x="2046" y="45347"/>
                </a:lnTo>
                <a:lnTo>
                  <a:pt x="7618" y="53589"/>
                </a:lnTo>
                <a:lnTo>
                  <a:pt x="15864" y="59156"/>
                </a:lnTo>
                <a:lnTo>
                  <a:pt x="25933" y="61201"/>
                </a:lnTo>
                <a:lnTo>
                  <a:pt x="216052" y="61201"/>
                </a:lnTo>
                <a:lnTo>
                  <a:pt x="226119" y="59156"/>
                </a:lnTo>
                <a:lnTo>
                  <a:pt x="234361" y="53589"/>
                </a:lnTo>
                <a:lnTo>
                  <a:pt x="239928" y="45347"/>
                </a:lnTo>
                <a:lnTo>
                  <a:pt x="240219" y="43916"/>
                </a:lnTo>
                <a:lnTo>
                  <a:pt x="21170" y="43916"/>
                </a:lnTo>
                <a:lnTo>
                  <a:pt x="17284" y="40030"/>
                </a:lnTo>
                <a:lnTo>
                  <a:pt x="17157" y="8369"/>
                </a:lnTo>
                <a:lnTo>
                  <a:pt x="15862" y="0"/>
                </a:lnTo>
                <a:close/>
              </a:path>
              <a:path w="242570" h="61594">
                <a:moveTo>
                  <a:pt x="238086" y="17995"/>
                </a:moveTo>
                <a:lnTo>
                  <a:pt x="228587" y="17995"/>
                </a:lnTo>
                <a:lnTo>
                  <a:pt x="224701" y="21882"/>
                </a:lnTo>
                <a:lnTo>
                  <a:pt x="224701" y="40030"/>
                </a:lnTo>
                <a:lnTo>
                  <a:pt x="220802" y="43916"/>
                </a:lnTo>
                <a:lnTo>
                  <a:pt x="240219" y="43916"/>
                </a:lnTo>
                <a:lnTo>
                  <a:pt x="241973" y="35280"/>
                </a:lnTo>
                <a:lnTo>
                  <a:pt x="241973" y="21882"/>
                </a:lnTo>
                <a:lnTo>
                  <a:pt x="238086" y="17995"/>
                </a:lnTo>
                <a:close/>
              </a:path>
            </a:pathLst>
          </a:custGeom>
          <a:solidFill>
            <a:srgbClr val="231F20"/>
          </a:solidFill>
        </p:spPr>
        <p:txBody>
          <a:bodyPr wrap="square" lIns="0" tIns="0" rIns="0" bIns="0" rtlCol="0"/>
          <a:lstStyle/>
          <a:p>
            <a:endParaRPr sz="1350"/>
          </a:p>
        </p:txBody>
      </p:sp>
      <p:sp>
        <p:nvSpPr>
          <p:cNvPr id="192" name="object 177"/>
          <p:cNvSpPr/>
          <p:nvPr/>
        </p:nvSpPr>
        <p:spPr>
          <a:xfrm>
            <a:off x="4940882" y="2191719"/>
            <a:ext cx="251443" cy="59195"/>
          </a:xfrm>
          <a:custGeom>
            <a:avLst/>
            <a:gdLst/>
            <a:ahLst/>
            <a:cxnLst/>
            <a:rect l="l" t="t" r="r" b="b"/>
            <a:pathLst>
              <a:path w="294004" h="69214">
                <a:moveTo>
                  <a:pt x="208711" y="51854"/>
                </a:moveTo>
                <a:lnTo>
                  <a:pt x="102412" y="51854"/>
                </a:lnTo>
                <a:lnTo>
                  <a:pt x="152971" y="68707"/>
                </a:lnTo>
                <a:lnTo>
                  <a:pt x="153835" y="69138"/>
                </a:lnTo>
                <a:lnTo>
                  <a:pt x="157289" y="69138"/>
                </a:lnTo>
                <a:lnTo>
                  <a:pt x="158153" y="68707"/>
                </a:lnTo>
                <a:lnTo>
                  <a:pt x="208711" y="51854"/>
                </a:lnTo>
                <a:close/>
              </a:path>
              <a:path w="294004" h="69214">
                <a:moveTo>
                  <a:pt x="267906" y="0"/>
                </a:moveTo>
                <a:lnTo>
                  <a:pt x="25933" y="0"/>
                </a:lnTo>
                <a:lnTo>
                  <a:pt x="15864" y="2046"/>
                </a:lnTo>
                <a:lnTo>
                  <a:pt x="7618" y="7616"/>
                </a:lnTo>
                <a:lnTo>
                  <a:pt x="2046" y="15859"/>
                </a:lnTo>
                <a:lnTo>
                  <a:pt x="0" y="25920"/>
                </a:lnTo>
                <a:lnTo>
                  <a:pt x="2046" y="35989"/>
                </a:lnTo>
                <a:lnTo>
                  <a:pt x="7618" y="44235"/>
                </a:lnTo>
                <a:lnTo>
                  <a:pt x="15864" y="49807"/>
                </a:lnTo>
                <a:lnTo>
                  <a:pt x="25933" y="51854"/>
                </a:lnTo>
                <a:lnTo>
                  <a:pt x="267906" y="51854"/>
                </a:lnTo>
                <a:lnTo>
                  <a:pt x="270030" y="51422"/>
                </a:lnTo>
                <a:lnTo>
                  <a:pt x="155562" y="51422"/>
                </a:lnTo>
                <a:lnTo>
                  <a:pt x="106299" y="35001"/>
                </a:lnTo>
                <a:lnTo>
                  <a:pt x="105435" y="34569"/>
                </a:lnTo>
                <a:lnTo>
                  <a:pt x="21170" y="34569"/>
                </a:lnTo>
                <a:lnTo>
                  <a:pt x="17284" y="30683"/>
                </a:lnTo>
                <a:lnTo>
                  <a:pt x="17284" y="21170"/>
                </a:lnTo>
                <a:lnTo>
                  <a:pt x="21170" y="17284"/>
                </a:lnTo>
                <a:lnTo>
                  <a:pt x="292072" y="17284"/>
                </a:lnTo>
                <a:lnTo>
                  <a:pt x="291782" y="15859"/>
                </a:lnTo>
                <a:lnTo>
                  <a:pt x="286215" y="7616"/>
                </a:lnTo>
                <a:lnTo>
                  <a:pt x="277973" y="2046"/>
                </a:lnTo>
                <a:lnTo>
                  <a:pt x="267906" y="0"/>
                </a:lnTo>
                <a:close/>
              </a:path>
              <a:path w="294004" h="69214">
                <a:moveTo>
                  <a:pt x="292072" y="17284"/>
                </a:moveTo>
                <a:lnTo>
                  <a:pt x="272656" y="17284"/>
                </a:lnTo>
                <a:lnTo>
                  <a:pt x="276542" y="21170"/>
                </a:lnTo>
                <a:lnTo>
                  <a:pt x="276542" y="30683"/>
                </a:lnTo>
                <a:lnTo>
                  <a:pt x="272656" y="34569"/>
                </a:lnTo>
                <a:lnTo>
                  <a:pt x="205689" y="34569"/>
                </a:lnTo>
                <a:lnTo>
                  <a:pt x="204825" y="35001"/>
                </a:lnTo>
                <a:lnTo>
                  <a:pt x="155562" y="51422"/>
                </a:lnTo>
                <a:lnTo>
                  <a:pt x="270030" y="51422"/>
                </a:lnTo>
                <a:lnTo>
                  <a:pt x="277973" y="49807"/>
                </a:lnTo>
                <a:lnTo>
                  <a:pt x="286215" y="44235"/>
                </a:lnTo>
                <a:lnTo>
                  <a:pt x="291782" y="35989"/>
                </a:lnTo>
                <a:lnTo>
                  <a:pt x="293827" y="25920"/>
                </a:lnTo>
                <a:lnTo>
                  <a:pt x="292072" y="17284"/>
                </a:lnTo>
                <a:close/>
              </a:path>
            </a:pathLst>
          </a:custGeom>
          <a:solidFill>
            <a:srgbClr val="231F20"/>
          </a:solidFill>
        </p:spPr>
        <p:txBody>
          <a:bodyPr wrap="square" lIns="0" tIns="0" rIns="0" bIns="0" rtlCol="0"/>
          <a:lstStyle/>
          <a:p>
            <a:endParaRPr sz="1350"/>
          </a:p>
        </p:txBody>
      </p:sp>
      <p:sp>
        <p:nvSpPr>
          <p:cNvPr id="193" name="object 178"/>
          <p:cNvSpPr/>
          <p:nvPr/>
        </p:nvSpPr>
        <p:spPr>
          <a:xfrm>
            <a:off x="4866976" y="1955207"/>
            <a:ext cx="303035" cy="325301"/>
          </a:xfrm>
          <a:custGeom>
            <a:avLst/>
            <a:gdLst/>
            <a:ahLst/>
            <a:cxnLst/>
            <a:rect l="l" t="t" r="r" b="b"/>
            <a:pathLst>
              <a:path w="354329" h="380364">
                <a:moveTo>
                  <a:pt x="35001" y="103708"/>
                </a:moveTo>
                <a:lnTo>
                  <a:pt x="17716" y="103708"/>
                </a:lnTo>
                <a:lnTo>
                  <a:pt x="34569" y="372033"/>
                </a:lnTo>
                <a:lnTo>
                  <a:pt x="35001" y="376796"/>
                </a:lnTo>
                <a:lnTo>
                  <a:pt x="38455" y="380250"/>
                </a:lnTo>
                <a:lnTo>
                  <a:pt x="137858" y="380250"/>
                </a:lnTo>
                <a:lnTo>
                  <a:pt x="137500" y="379569"/>
                </a:lnTo>
                <a:lnTo>
                  <a:pt x="132083" y="377712"/>
                </a:lnTo>
                <a:lnTo>
                  <a:pt x="125774" y="374962"/>
                </a:lnTo>
                <a:lnTo>
                  <a:pt x="122745" y="371601"/>
                </a:lnTo>
                <a:lnTo>
                  <a:pt x="122745" y="366852"/>
                </a:lnTo>
                <a:lnTo>
                  <a:pt x="119570" y="362965"/>
                </a:lnTo>
                <a:lnTo>
                  <a:pt x="51422" y="362965"/>
                </a:lnTo>
                <a:lnTo>
                  <a:pt x="35001" y="103708"/>
                </a:lnTo>
                <a:close/>
              </a:path>
              <a:path w="354329" h="380364">
                <a:moveTo>
                  <a:pt x="128934" y="282346"/>
                </a:moveTo>
                <a:lnTo>
                  <a:pt x="124980" y="282346"/>
                </a:lnTo>
                <a:lnTo>
                  <a:pt x="128358" y="286423"/>
                </a:lnTo>
                <a:lnTo>
                  <a:pt x="128934" y="282346"/>
                </a:lnTo>
                <a:close/>
              </a:path>
              <a:path w="354329" h="380364">
                <a:moveTo>
                  <a:pt x="223824" y="103708"/>
                </a:moveTo>
                <a:lnTo>
                  <a:pt x="206540" y="103708"/>
                </a:lnTo>
                <a:lnTo>
                  <a:pt x="199199" y="192722"/>
                </a:lnTo>
                <a:lnTo>
                  <a:pt x="164298" y="202084"/>
                </a:lnTo>
                <a:lnTo>
                  <a:pt x="136812" y="217079"/>
                </a:lnTo>
                <a:lnTo>
                  <a:pt x="118805" y="236529"/>
                </a:lnTo>
                <a:lnTo>
                  <a:pt x="112344" y="259257"/>
                </a:lnTo>
                <a:lnTo>
                  <a:pt x="112445" y="278409"/>
                </a:lnTo>
                <a:lnTo>
                  <a:pt x="113614" y="282803"/>
                </a:lnTo>
                <a:lnTo>
                  <a:pt x="116992" y="282346"/>
                </a:lnTo>
                <a:lnTo>
                  <a:pt x="128934" y="282346"/>
                </a:lnTo>
                <a:lnTo>
                  <a:pt x="129489" y="278409"/>
                </a:lnTo>
                <a:lnTo>
                  <a:pt x="129628" y="259257"/>
                </a:lnTo>
                <a:lnTo>
                  <a:pt x="137934" y="239309"/>
                </a:lnTo>
                <a:lnTo>
                  <a:pt x="160418" y="222800"/>
                </a:lnTo>
                <a:lnTo>
                  <a:pt x="193435" y="211557"/>
                </a:lnTo>
                <a:lnTo>
                  <a:pt x="233337" y="207403"/>
                </a:lnTo>
                <a:lnTo>
                  <a:pt x="312162" y="207403"/>
                </a:lnTo>
                <a:lnTo>
                  <a:pt x="280856" y="195464"/>
                </a:lnTo>
                <a:lnTo>
                  <a:pt x="241032" y="190995"/>
                </a:lnTo>
                <a:lnTo>
                  <a:pt x="216915" y="190995"/>
                </a:lnTo>
                <a:lnTo>
                  <a:pt x="223824" y="103708"/>
                </a:lnTo>
                <a:close/>
              </a:path>
              <a:path w="354329" h="380364">
                <a:moveTo>
                  <a:pt x="312162" y="207403"/>
                </a:moveTo>
                <a:lnTo>
                  <a:pt x="233337" y="207403"/>
                </a:lnTo>
                <a:lnTo>
                  <a:pt x="273237" y="211557"/>
                </a:lnTo>
                <a:lnTo>
                  <a:pt x="306249" y="222800"/>
                </a:lnTo>
                <a:lnTo>
                  <a:pt x="328729" y="239309"/>
                </a:lnTo>
                <a:lnTo>
                  <a:pt x="337032" y="259257"/>
                </a:lnTo>
                <a:lnTo>
                  <a:pt x="337032" y="264020"/>
                </a:lnTo>
                <a:lnTo>
                  <a:pt x="340931" y="267906"/>
                </a:lnTo>
                <a:lnTo>
                  <a:pt x="350431" y="267906"/>
                </a:lnTo>
                <a:lnTo>
                  <a:pt x="354317" y="264020"/>
                </a:lnTo>
                <a:lnTo>
                  <a:pt x="354317" y="259257"/>
                </a:lnTo>
                <a:lnTo>
                  <a:pt x="344952" y="232051"/>
                </a:lnTo>
                <a:lnTo>
                  <a:pt x="319263" y="210111"/>
                </a:lnTo>
                <a:lnTo>
                  <a:pt x="312162" y="207403"/>
                </a:lnTo>
                <a:close/>
              </a:path>
              <a:path w="354329" h="380364">
                <a:moveTo>
                  <a:pt x="233337" y="190131"/>
                </a:moveTo>
                <a:lnTo>
                  <a:pt x="227710" y="190131"/>
                </a:lnTo>
                <a:lnTo>
                  <a:pt x="216915" y="190995"/>
                </a:lnTo>
                <a:lnTo>
                  <a:pt x="241032" y="190995"/>
                </a:lnTo>
                <a:lnTo>
                  <a:pt x="233337" y="190131"/>
                </a:lnTo>
                <a:close/>
              </a:path>
              <a:path w="354329" h="380364">
                <a:moveTo>
                  <a:pt x="238086" y="86423"/>
                </a:moveTo>
                <a:lnTo>
                  <a:pt x="3886" y="86423"/>
                </a:lnTo>
                <a:lnTo>
                  <a:pt x="0" y="90309"/>
                </a:lnTo>
                <a:lnTo>
                  <a:pt x="0" y="99821"/>
                </a:lnTo>
                <a:lnTo>
                  <a:pt x="3886" y="103708"/>
                </a:lnTo>
                <a:lnTo>
                  <a:pt x="238086" y="103708"/>
                </a:lnTo>
                <a:lnTo>
                  <a:pt x="241973" y="99821"/>
                </a:lnTo>
                <a:lnTo>
                  <a:pt x="241973" y="90309"/>
                </a:lnTo>
                <a:lnTo>
                  <a:pt x="238086" y="86423"/>
                </a:lnTo>
                <a:close/>
              </a:path>
              <a:path w="354329" h="380364">
                <a:moveTo>
                  <a:pt x="184073" y="0"/>
                </a:moveTo>
                <a:lnTo>
                  <a:pt x="151231" y="0"/>
                </a:lnTo>
                <a:lnTo>
                  <a:pt x="147345" y="3454"/>
                </a:lnTo>
                <a:lnTo>
                  <a:pt x="139128" y="86423"/>
                </a:lnTo>
                <a:lnTo>
                  <a:pt x="156413" y="86423"/>
                </a:lnTo>
                <a:lnTo>
                  <a:pt x="163334" y="17284"/>
                </a:lnTo>
                <a:lnTo>
                  <a:pt x="189333" y="17284"/>
                </a:lnTo>
                <a:lnTo>
                  <a:pt x="190118" y="9512"/>
                </a:lnTo>
                <a:lnTo>
                  <a:pt x="190550" y="6908"/>
                </a:lnTo>
                <a:lnTo>
                  <a:pt x="189687" y="4749"/>
                </a:lnTo>
                <a:lnTo>
                  <a:pt x="187959" y="3022"/>
                </a:lnTo>
                <a:lnTo>
                  <a:pt x="186232" y="863"/>
                </a:lnTo>
                <a:lnTo>
                  <a:pt x="184073" y="0"/>
                </a:lnTo>
                <a:close/>
              </a:path>
              <a:path w="354329" h="380364">
                <a:moveTo>
                  <a:pt x="189333" y="17284"/>
                </a:moveTo>
                <a:lnTo>
                  <a:pt x="171970" y="17284"/>
                </a:lnTo>
                <a:lnTo>
                  <a:pt x="165061" y="86423"/>
                </a:lnTo>
                <a:lnTo>
                  <a:pt x="182346" y="86423"/>
                </a:lnTo>
                <a:lnTo>
                  <a:pt x="189333" y="17284"/>
                </a:lnTo>
                <a:close/>
              </a:path>
            </a:pathLst>
          </a:custGeom>
          <a:solidFill>
            <a:srgbClr val="231F20"/>
          </a:solidFill>
        </p:spPr>
        <p:txBody>
          <a:bodyPr wrap="square" lIns="0" tIns="0" rIns="0" bIns="0" rtlCol="0"/>
          <a:lstStyle/>
          <a:p>
            <a:endParaRPr sz="1350"/>
          </a:p>
        </p:txBody>
      </p:sp>
      <p:sp>
        <p:nvSpPr>
          <p:cNvPr id="197" name="object 132"/>
          <p:cNvSpPr txBox="1">
            <a:spLocks noChangeAspect="1"/>
          </p:cNvSpPr>
          <p:nvPr/>
        </p:nvSpPr>
        <p:spPr>
          <a:xfrm>
            <a:off x="5591558" y="1146371"/>
            <a:ext cx="657000" cy="129461"/>
          </a:xfrm>
          <a:prstGeom prst="rect">
            <a:avLst/>
          </a:prstGeom>
        </p:spPr>
        <p:txBody>
          <a:bodyPr vert="horz" wrap="square" lIns="0" tIns="10861" rIns="0" bIns="0" rtlCol="0">
            <a:spAutoFit/>
          </a:bodyPr>
          <a:lstStyle/>
          <a:p>
            <a:pPr marL="10861">
              <a:spcBef>
                <a:spcPts val="86"/>
              </a:spcBef>
            </a:pPr>
            <a:r>
              <a:rPr lang="en-AU" sz="770" b="1" spc="-4" dirty="0" smtClean="0">
                <a:solidFill>
                  <a:srgbClr val="5EB9E7"/>
                </a:solidFill>
                <a:latin typeface="Arial"/>
                <a:cs typeface="Arial"/>
              </a:rPr>
              <a:t>Tension</a:t>
            </a:r>
            <a:endParaRPr sz="770">
              <a:solidFill>
                <a:srgbClr val="5EB9E7"/>
              </a:solidFill>
              <a:latin typeface="Arial"/>
              <a:cs typeface="Arial"/>
            </a:endParaRPr>
          </a:p>
        </p:txBody>
      </p:sp>
      <p:grpSp>
        <p:nvGrpSpPr>
          <p:cNvPr id="198" name="Group 197"/>
          <p:cNvGrpSpPr/>
          <p:nvPr/>
        </p:nvGrpSpPr>
        <p:grpSpPr>
          <a:xfrm>
            <a:off x="742125" y="6070291"/>
            <a:ext cx="474103" cy="371462"/>
            <a:chOff x="742125" y="6070291"/>
            <a:chExt cx="474103" cy="371462"/>
          </a:xfrm>
        </p:grpSpPr>
        <p:sp>
          <p:nvSpPr>
            <p:cNvPr id="199" name="object 181"/>
            <p:cNvSpPr/>
            <p:nvPr/>
          </p:nvSpPr>
          <p:spPr>
            <a:xfrm>
              <a:off x="819824" y="6169311"/>
              <a:ext cx="307923" cy="141742"/>
            </a:xfrm>
            <a:custGeom>
              <a:avLst/>
              <a:gdLst/>
              <a:ahLst/>
              <a:cxnLst/>
              <a:rect l="l" t="t" r="r" b="b"/>
              <a:pathLst>
                <a:path w="360044" h="165734">
                  <a:moveTo>
                    <a:pt x="37795" y="0"/>
                  </a:moveTo>
                  <a:lnTo>
                    <a:pt x="0" y="0"/>
                  </a:lnTo>
                  <a:lnTo>
                    <a:pt x="0" y="165595"/>
                  </a:lnTo>
                  <a:lnTo>
                    <a:pt x="359994" y="165595"/>
                  </a:lnTo>
                  <a:lnTo>
                    <a:pt x="359994" y="101180"/>
                  </a:lnTo>
                  <a:lnTo>
                    <a:pt x="43205" y="101180"/>
                  </a:lnTo>
                  <a:lnTo>
                    <a:pt x="37795" y="0"/>
                  </a:lnTo>
                  <a:close/>
                </a:path>
                <a:path w="360044" h="165734">
                  <a:moveTo>
                    <a:pt x="97205" y="30594"/>
                  </a:moveTo>
                  <a:lnTo>
                    <a:pt x="82804" y="44996"/>
                  </a:lnTo>
                  <a:lnTo>
                    <a:pt x="82804" y="101180"/>
                  </a:lnTo>
                  <a:lnTo>
                    <a:pt x="359994" y="101180"/>
                  </a:lnTo>
                  <a:lnTo>
                    <a:pt x="359994" y="61201"/>
                  </a:lnTo>
                  <a:lnTo>
                    <a:pt x="122402" y="61201"/>
                  </a:lnTo>
                  <a:lnTo>
                    <a:pt x="117005" y="36004"/>
                  </a:lnTo>
                  <a:lnTo>
                    <a:pt x="97205" y="30594"/>
                  </a:lnTo>
                  <a:close/>
                </a:path>
                <a:path w="360044" h="165734">
                  <a:moveTo>
                    <a:pt x="359994" y="0"/>
                  </a:moveTo>
                  <a:lnTo>
                    <a:pt x="167398" y="0"/>
                  </a:lnTo>
                  <a:lnTo>
                    <a:pt x="167398" y="61201"/>
                  </a:lnTo>
                  <a:lnTo>
                    <a:pt x="359994" y="61201"/>
                  </a:lnTo>
                  <a:lnTo>
                    <a:pt x="359994" y="0"/>
                  </a:lnTo>
                  <a:close/>
                </a:path>
              </a:pathLst>
            </a:custGeom>
            <a:solidFill>
              <a:srgbClr val="C5C9CE"/>
            </a:solidFill>
          </p:spPr>
          <p:txBody>
            <a:bodyPr wrap="square" lIns="0" tIns="0" rIns="0" bIns="0" rtlCol="0"/>
            <a:lstStyle/>
            <a:p>
              <a:endParaRPr sz="1350"/>
            </a:p>
          </p:txBody>
        </p:sp>
        <p:sp>
          <p:nvSpPr>
            <p:cNvPr id="200" name="object 182"/>
            <p:cNvSpPr/>
            <p:nvPr/>
          </p:nvSpPr>
          <p:spPr>
            <a:xfrm>
              <a:off x="827521" y="6109033"/>
              <a:ext cx="300320" cy="60281"/>
            </a:xfrm>
            <a:custGeom>
              <a:avLst/>
              <a:gdLst/>
              <a:ahLst/>
              <a:cxnLst/>
              <a:rect l="l" t="t" r="r" b="b"/>
              <a:pathLst>
                <a:path w="351155" h="70484">
                  <a:moveTo>
                    <a:pt x="80242" y="0"/>
                  </a:moveTo>
                  <a:lnTo>
                    <a:pt x="35325" y="5681"/>
                  </a:lnTo>
                  <a:lnTo>
                    <a:pt x="13696" y="24863"/>
                  </a:lnTo>
                  <a:lnTo>
                    <a:pt x="0" y="63281"/>
                  </a:lnTo>
                  <a:lnTo>
                    <a:pt x="351002" y="70482"/>
                  </a:lnTo>
                  <a:lnTo>
                    <a:pt x="324002" y="32521"/>
                  </a:lnTo>
                  <a:lnTo>
                    <a:pt x="249582" y="9113"/>
                  </a:lnTo>
                  <a:lnTo>
                    <a:pt x="163804" y="2079"/>
                  </a:lnTo>
                  <a:lnTo>
                    <a:pt x="80242" y="0"/>
                  </a:lnTo>
                  <a:close/>
                </a:path>
              </a:pathLst>
            </a:custGeom>
            <a:solidFill>
              <a:srgbClr val="F5F6F7"/>
            </a:solidFill>
          </p:spPr>
          <p:txBody>
            <a:bodyPr wrap="square" lIns="0" tIns="0" rIns="0" bIns="0" rtlCol="0"/>
            <a:lstStyle/>
            <a:p>
              <a:endParaRPr sz="1350"/>
            </a:p>
          </p:txBody>
        </p:sp>
        <p:sp>
          <p:nvSpPr>
            <p:cNvPr id="201" name="object 183"/>
            <p:cNvSpPr/>
            <p:nvPr/>
          </p:nvSpPr>
          <p:spPr>
            <a:xfrm>
              <a:off x="955298" y="6096822"/>
              <a:ext cx="45075" cy="0"/>
            </a:xfrm>
            <a:custGeom>
              <a:avLst/>
              <a:gdLst/>
              <a:ahLst/>
              <a:cxnLst/>
              <a:rect l="l" t="t" r="r" b="b"/>
              <a:pathLst>
                <a:path w="52705">
                  <a:moveTo>
                    <a:pt x="0" y="0"/>
                  </a:moveTo>
                  <a:lnTo>
                    <a:pt x="52196" y="0"/>
                  </a:lnTo>
                </a:path>
              </a:pathLst>
            </a:custGeom>
            <a:ln w="32092">
              <a:solidFill>
                <a:srgbClr val="5EB8E7"/>
              </a:solidFill>
            </a:ln>
          </p:spPr>
          <p:txBody>
            <a:bodyPr wrap="square" lIns="0" tIns="0" rIns="0" bIns="0" rtlCol="0"/>
            <a:lstStyle/>
            <a:p>
              <a:endParaRPr sz="1350"/>
            </a:p>
          </p:txBody>
        </p:sp>
        <p:sp>
          <p:nvSpPr>
            <p:cNvPr id="202" name="object 184"/>
            <p:cNvSpPr/>
            <p:nvPr/>
          </p:nvSpPr>
          <p:spPr>
            <a:xfrm>
              <a:off x="742125" y="6070291"/>
              <a:ext cx="474103" cy="371462"/>
            </a:xfrm>
            <a:custGeom>
              <a:avLst/>
              <a:gdLst/>
              <a:ahLst/>
              <a:cxnLst/>
              <a:rect l="l" t="t" r="r" b="b"/>
              <a:pathLst>
                <a:path w="554355" h="434340">
                  <a:moveTo>
                    <a:pt x="549770" y="272351"/>
                  </a:moveTo>
                  <a:lnTo>
                    <a:pt x="4152" y="272351"/>
                  </a:lnTo>
                  <a:lnTo>
                    <a:pt x="0" y="276504"/>
                  </a:lnTo>
                  <a:lnTo>
                    <a:pt x="0" y="354977"/>
                  </a:lnTo>
                  <a:lnTo>
                    <a:pt x="6230" y="385618"/>
                  </a:lnTo>
                  <a:lnTo>
                    <a:pt x="23191" y="410716"/>
                  </a:lnTo>
                  <a:lnTo>
                    <a:pt x="48289" y="427677"/>
                  </a:lnTo>
                  <a:lnTo>
                    <a:pt x="78930" y="433908"/>
                  </a:lnTo>
                  <a:lnTo>
                    <a:pt x="474992" y="433908"/>
                  </a:lnTo>
                  <a:lnTo>
                    <a:pt x="505627" y="427677"/>
                  </a:lnTo>
                  <a:lnTo>
                    <a:pt x="523714" y="415455"/>
                  </a:lnTo>
                  <a:lnTo>
                    <a:pt x="78930" y="415455"/>
                  </a:lnTo>
                  <a:lnTo>
                    <a:pt x="55459" y="410679"/>
                  </a:lnTo>
                  <a:lnTo>
                    <a:pt x="36228" y="397679"/>
                  </a:lnTo>
                  <a:lnTo>
                    <a:pt x="23228" y="378448"/>
                  </a:lnTo>
                  <a:lnTo>
                    <a:pt x="18453" y="354977"/>
                  </a:lnTo>
                  <a:lnTo>
                    <a:pt x="18453" y="290817"/>
                  </a:lnTo>
                  <a:lnTo>
                    <a:pt x="553923" y="290817"/>
                  </a:lnTo>
                  <a:lnTo>
                    <a:pt x="553923" y="276504"/>
                  </a:lnTo>
                  <a:lnTo>
                    <a:pt x="549770" y="272351"/>
                  </a:lnTo>
                  <a:close/>
                </a:path>
                <a:path w="554355" h="434340">
                  <a:moveTo>
                    <a:pt x="553923" y="290817"/>
                  </a:moveTo>
                  <a:lnTo>
                    <a:pt x="535457" y="290817"/>
                  </a:lnTo>
                  <a:lnTo>
                    <a:pt x="535457" y="354977"/>
                  </a:lnTo>
                  <a:lnTo>
                    <a:pt x="530683" y="378448"/>
                  </a:lnTo>
                  <a:lnTo>
                    <a:pt x="517688" y="397679"/>
                  </a:lnTo>
                  <a:lnTo>
                    <a:pt x="498461" y="410679"/>
                  </a:lnTo>
                  <a:lnTo>
                    <a:pt x="474992" y="415455"/>
                  </a:lnTo>
                  <a:lnTo>
                    <a:pt x="523714" y="415455"/>
                  </a:lnTo>
                  <a:lnTo>
                    <a:pt x="530726" y="410716"/>
                  </a:lnTo>
                  <a:lnTo>
                    <a:pt x="547691" y="385618"/>
                  </a:lnTo>
                  <a:lnTo>
                    <a:pt x="553923" y="354977"/>
                  </a:lnTo>
                  <a:lnTo>
                    <a:pt x="553923" y="290817"/>
                  </a:lnTo>
                  <a:close/>
                </a:path>
                <a:path w="554355" h="434340">
                  <a:moveTo>
                    <a:pt x="105702" y="122796"/>
                  </a:moveTo>
                  <a:lnTo>
                    <a:pt x="87706" y="122796"/>
                  </a:lnTo>
                  <a:lnTo>
                    <a:pt x="87706" y="272351"/>
                  </a:lnTo>
                  <a:lnTo>
                    <a:pt x="105702" y="272351"/>
                  </a:lnTo>
                  <a:lnTo>
                    <a:pt x="105702" y="122796"/>
                  </a:lnTo>
                  <a:close/>
                </a:path>
                <a:path w="554355" h="434340">
                  <a:moveTo>
                    <a:pt x="510081" y="122326"/>
                  </a:moveTo>
                  <a:lnTo>
                    <a:pt x="448678" y="122326"/>
                  </a:lnTo>
                  <a:lnTo>
                    <a:pt x="448678" y="272351"/>
                  </a:lnTo>
                  <a:lnTo>
                    <a:pt x="466674" y="272351"/>
                  </a:lnTo>
                  <a:lnTo>
                    <a:pt x="466674" y="122796"/>
                  </a:lnTo>
                  <a:lnTo>
                    <a:pt x="509612" y="122796"/>
                  </a:lnTo>
                  <a:lnTo>
                    <a:pt x="510081" y="122326"/>
                  </a:lnTo>
                  <a:close/>
                </a:path>
                <a:path w="554355" h="434340">
                  <a:moveTo>
                    <a:pt x="139865" y="122796"/>
                  </a:moveTo>
                  <a:lnTo>
                    <a:pt x="121856" y="122796"/>
                  </a:lnTo>
                  <a:lnTo>
                    <a:pt x="121856" y="210502"/>
                  </a:lnTo>
                  <a:lnTo>
                    <a:pt x="125095" y="218338"/>
                  </a:lnTo>
                  <a:lnTo>
                    <a:pt x="131089" y="223888"/>
                  </a:lnTo>
                  <a:lnTo>
                    <a:pt x="137096" y="229882"/>
                  </a:lnTo>
                  <a:lnTo>
                    <a:pt x="144945" y="232651"/>
                  </a:lnTo>
                  <a:lnTo>
                    <a:pt x="155562" y="232651"/>
                  </a:lnTo>
                  <a:lnTo>
                    <a:pt x="166848" y="229428"/>
                  </a:lnTo>
                  <a:lnTo>
                    <a:pt x="175926" y="222440"/>
                  </a:lnTo>
                  <a:lnTo>
                    <a:pt x="180710" y="214655"/>
                  </a:lnTo>
                  <a:lnTo>
                    <a:pt x="150012" y="214655"/>
                  </a:lnTo>
                  <a:lnTo>
                    <a:pt x="146329" y="213271"/>
                  </a:lnTo>
                  <a:lnTo>
                    <a:pt x="141249" y="208191"/>
                  </a:lnTo>
                  <a:lnTo>
                    <a:pt x="139865" y="205422"/>
                  </a:lnTo>
                  <a:lnTo>
                    <a:pt x="139865" y="122796"/>
                  </a:lnTo>
                  <a:close/>
                </a:path>
                <a:path w="554355" h="434340">
                  <a:moveTo>
                    <a:pt x="200329" y="136639"/>
                  </a:moveTo>
                  <a:lnTo>
                    <a:pt x="192951" y="136639"/>
                  </a:lnTo>
                  <a:lnTo>
                    <a:pt x="182193" y="138752"/>
                  </a:lnTo>
                  <a:lnTo>
                    <a:pt x="173386" y="144543"/>
                  </a:lnTo>
                  <a:lnTo>
                    <a:pt x="167437" y="153189"/>
                  </a:lnTo>
                  <a:lnTo>
                    <a:pt x="165345" y="163410"/>
                  </a:lnTo>
                  <a:lnTo>
                    <a:pt x="165252" y="207721"/>
                  </a:lnTo>
                  <a:lnTo>
                    <a:pt x="160172" y="213728"/>
                  </a:lnTo>
                  <a:lnTo>
                    <a:pt x="153708" y="214185"/>
                  </a:lnTo>
                  <a:lnTo>
                    <a:pt x="150012" y="214655"/>
                  </a:lnTo>
                  <a:lnTo>
                    <a:pt x="180710" y="214655"/>
                  </a:lnTo>
                  <a:lnTo>
                    <a:pt x="181976" y="212595"/>
                  </a:lnTo>
                  <a:lnTo>
                    <a:pt x="184175" y="200799"/>
                  </a:lnTo>
                  <a:lnTo>
                    <a:pt x="184175" y="159258"/>
                  </a:lnTo>
                  <a:lnTo>
                    <a:pt x="188328" y="155105"/>
                  </a:lnTo>
                  <a:lnTo>
                    <a:pt x="220083" y="155105"/>
                  </a:lnTo>
                  <a:lnTo>
                    <a:pt x="217868" y="149567"/>
                  </a:lnTo>
                  <a:lnTo>
                    <a:pt x="212331" y="144487"/>
                  </a:lnTo>
                  <a:lnTo>
                    <a:pt x="207251" y="139407"/>
                  </a:lnTo>
                  <a:lnTo>
                    <a:pt x="200329" y="136639"/>
                  </a:lnTo>
                  <a:close/>
                </a:path>
                <a:path w="554355" h="434340">
                  <a:moveTo>
                    <a:pt x="220083" y="155105"/>
                  </a:moveTo>
                  <a:lnTo>
                    <a:pt x="195719" y="155105"/>
                  </a:lnTo>
                  <a:lnTo>
                    <a:pt x="198018" y="156032"/>
                  </a:lnTo>
                  <a:lnTo>
                    <a:pt x="199872" y="157416"/>
                  </a:lnTo>
                  <a:lnTo>
                    <a:pt x="201256" y="158800"/>
                  </a:lnTo>
                  <a:lnTo>
                    <a:pt x="202641" y="160642"/>
                  </a:lnTo>
                  <a:lnTo>
                    <a:pt x="202726" y="163868"/>
                  </a:lnTo>
                  <a:lnTo>
                    <a:pt x="204920" y="175641"/>
                  </a:lnTo>
                  <a:lnTo>
                    <a:pt x="211181" y="185450"/>
                  </a:lnTo>
                  <a:lnTo>
                    <a:pt x="220557" y="191969"/>
                  </a:lnTo>
                  <a:lnTo>
                    <a:pt x="232181" y="194335"/>
                  </a:lnTo>
                  <a:lnTo>
                    <a:pt x="243725" y="194335"/>
                  </a:lnTo>
                  <a:lnTo>
                    <a:pt x="251574" y="191109"/>
                  </a:lnTo>
                  <a:lnTo>
                    <a:pt x="263575" y="180035"/>
                  </a:lnTo>
                  <a:lnTo>
                    <a:pt x="265282" y="175882"/>
                  </a:lnTo>
                  <a:lnTo>
                    <a:pt x="223875" y="175882"/>
                  </a:lnTo>
                  <a:lnTo>
                    <a:pt x="220637" y="169418"/>
                  </a:lnTo>
                  <a:lnTo>
                    <a:pt x="220637" y="156489"/>
                  </a:lnTo>
                  <a:lnTo>
                    <a:pt x="220083" y="155105"/>
                  </a:lnTo>
                  <a:close/>
                </a:path>
                <a:path w="554355" h="434340">
                  <a:moveTo>
                    <a:pt x="509612" y="104330"/>
                  </a:moveTo>
                  <a:lnTo>
                    <a:pt x="44767" y="104330"/>
                  </a:lnTo>
                  <a:lnTo>
                    <a:pt x="40614" y="108483"/>
                  </a:lnTo>
                  <a:lnTo>
                    <a:pt x="40614" y="118630"/>
                  </a:lnTo>
                  <a:lnTo>
                    <a:pt x="44767" y="122796"/>
                  </a:lnTo>
                  <a:lnTo>
                    <a:pt x="247878" y="122796"/>
                  </a:lnTo>
                  <a:lnTo>
                    <a:pt x="247878" y="167106"/>
                  </a:lnTo>
                  <a:lnTo>
                    <a:pt x="246494" y="169875"/>
                  </a:lnTo>
                  <a:lnTo>
                    <a:pt x="241871" y="174485"/>
                  </a:lnTo>
                  <a:lnTo>
                    <a:pt x="238645" y="175882"/>
                  </a:lnTo>
                  <a:lnTo>
                    <a:pt x="265282" y="175882"/>
                  </a:lnTo>
                  <a:lnTo>
                    <a:pt x="266801" y="172186"/>
                  </a:lnTo>
                  <a:lnTo>
                    <a:pt x="266801" y="122326"/>
                  </a:lnTo>
                  <a:lnTo>
                    <a:pt x="510081" y="122326"/>
                  </a:lnTo>
                  <a:lnTo>
                    <a:pt x="513765" y="118630"/>
                  </a:lnTo>
                  <a:lnTo>
                    <a:pt x="513765" y="108483"/>
                  </a:lnTo>
                  <a:lnTo>
                    <a:pt x="509612" y="104330"/>
                  </a:lnTo>
                  <a:close/>
                </a:path>
                <a:path w="554355" h="434340">
                  <a:moveTo>
                    <a:pt x="348513" y="38773"/>
                  </a:moveTo>
                  <a:lnTo>
                    <a:pt x="204952" y="38773"/>
                  </a:lnTo>
                  <a:lnTo>
                    <a:pt x="170915" y="43303"/>
                  </a:lnTo>
                  <a:lnTo>
                    <a:pt x="139688" y="56316"/>
                  </a:lnTo>
                  <a:lnTo>
                    <a:pt x="112703" y="76947"/>
                  </a:lnTo>
                  <a:lnTo>
                    <a:pt x="91389" y="104330"/>
                  </a:lnTo>
                  <a:lnTo>
                    <a:pt x="112623" y="104330"/>
                  </a:lnTo>
                  <a:lnTo>
                    <a:pt x="131069" y="84703"/>
                  </a:lnTo>
                  <a:lnTo>
                    <a:pt x="153190" y="69878"/>
                  </a:lnTo>
                  <a:lnTo>
                    <a:pt x="177992" y="60507"/>
                  </a:lnTo>
                  <a:lnTo>
                    <a:pt x="204482" y="57238"/>
                  </a:lnTo>
                  <a:lnTo>
                    <a:pt x="415305" y="57238"/>
                  </a:lnTo>
                  <a:lnTo>
                    <a:pt x="412554" y="55221"/>
                  </a:lnTo>
                  <a:lnTo>
                    <a:pt x="381875" y="42993"/>
                  </a:lnTo>
                  <a:lnTo>
                    <a:pt x="348513" y="38773"/>
                  </a:lnTo>
                  <a:close/>
                </a:path>
                <a:path w="554355" h="434340">
                  <a:moveTo>
                    <a:pt x="415305" y="57238"/>
                  </a:moveTo>
                  <a:lnTo>
                    <a:pt x="348513" y="57238"/>
                  </a:lnTo>
                  <a:lnTo>
                    <a:pt x="375196" y="60442"/>
                  </a:lnTo>
                  <a:lnTo>
                    <a:pt x="399976" y="69707"/>
                  </a:lnTo>
                  <a:lnTo>
                    <a:pt x="421990" y="84510"/>
                  </a:lnTo>
                  <a:lnTo>
                    <a:pt x="440372" y="104330"/>
                  </a:lnTo>
                  <a:lnTo>
                    <a:pt x="462521" y="104330"/>
                  </a:lnTo>
                  <a:lnTo>
                    <a:pt x="460679" y="101092"/>
                  </a:lnTo>
                  <a:lnTo>
                    <a:pt x="439255" y="74804"/>
                  </a:lnTo>
                  <a:lnTo>
                    <a:pt x="415305" y="57238"/>
                  </a:lnTo>
                  <a:close/>
                </a:path>
                <a:path w="554355" h="434340">
                  <a:moveTo>
                    <a:pt x="308343" y="0"/>
                  </a:moveTo>
                  <a:lnTo>
                    <a:pt x="245110" y="0"/>
                  </a:lnTo>
                  <a:lnTo>
                    <a:pt x="240957" y="4152"/>
                  </a:lnTo>
                  <a:lnTo>
                    <a:pt x="240957" y="38773"/>
                  </a:lnTo>
                  <a:lnTo>
                    <a:pt x="259422" y="38773"/>
                  </a:lnTo>
                  <a:lnTo>
                    <a:pt x="259422" y="18465"/>
                  </a:lnTo>
                  <a:lnTo>
                    <a:pt x="312496" y="18465"/>
                  </a:lnTo>
                  <a:lnTo>
                    <a:pt x="312496" y="4152"/>
                  </a:lnTo>
                  <a:lnTo>
                    <a:pt x="308343" y="0"/>
                  </a:lnTo>
                  <a:close/>
                </a:path>
                <a:path w="554355" h="434340">
                  <a:moveTo>
                    <a:pt x="312496" y="18465"/>
                  </a:moveTo>
                  <a:lnTo>
                    <a:pt x="294970" y="18465"/>
                  </a:lnTo>
                  <a:lnTo>
                    <a:pt x="294970" y="38773"/>
                  </a:lnTo>
                  <a:lnTo>
                    <a:pt x="312496" y="38773"/>
                  </a:lnTo>
                  <a:lnTo>
                    <a:pt x="312496" y="18465"/>
                  </a:lnTo>
                  <a:close/>
                </a:path>
              </a:pathLst>
            </a:custGeom>
            <a:solidFill>
              <a:srgbClr val="231F20"/>
            </a:solidFill>
          </p:spPr>
          <p:txBody>
            <a:bodyPr wrap="square" lIns="0" tIns="0" rIns="0" bIns="0" rtlCol="0"/>
            <a:lstStyle/>
            <a:p>
              <a:endParaRPr sz="1350"/>
            </a:p>
          </p:txBody>
        </p:sp>
        <p:sp>
          <p:nvSpPr>
            <p:cNvPr id="203" name="object 185"/>
            <p:cNvSpPr/>
            <p:nvPr/>
          </p:nvSpPr>
          <p:spPr>
            <a:xfrm>
              <a:off x="948585" y="6341509"/>
              <a:ext cx="60824" cy="61910"/>
            </a:xfrm>
            <a:custGeom>
              <a:avLst/>
              <a:gdLst/>
              <a:ahLst/>
              <a:cxnLst/>
              <a:rect l="l" t="t" r="r" b="b"/>
              <a:pathLst>
                <a:path w="71119" h="72390">
                  <a:moveTo>
                    <a:pt x="35547" y="0"/>
                  </a:moveTo>
                  <a:lnTo>
                    <a:pt x="21811" y="2834"/>
                  </a:lnTo>
                  <a:lnTo>
                    <a:pt x="10501" y="10558"/>
                  </a:lnTo>
                  <a:lnTo>
                    <a:pt x="2827" y="22004"/>
                  </a:lnTo>
                  <a:lnTo>
                    <a:pt x="0" y="36004"/>
                  </a:lnTo>
                  <a:lnTo>
                    <a:pt x="2762" y="50004"/>
                  </a:lnTo>
                  <a:lnTo>
                    <a:pt x="10329" y="61450"/>
                  </a:lnTo>
                  <a:lnTo>
                    <a:pt x="21618" y="69174"/>
                  </a:lnTo>
                  <a:lnTo>
                    <a:pt x="35547" y="72009"/>
                  </a:lnTo>
                  <a:lnTo>
                    <a:pt x="49282" y="69174"/>
                  </a:lnTo>
                  <a:lnTo>
                    <a:pt x="60593" y="61450"/>
                  </a:lnTo>
                  <a:lnTo>
                    <a:pt x="65894" y="53543"/>
                  </a:lnTo>
                  <a:lnTo>
                    <a:pt x="26314" y="53543"/>
                  </a:lnTo>
                  <a:lnTo>
                    <a:pt x="18465" y="45694"/>
                  </a:lnTo>
                  <a:lnTo>
                    <a:pt x="18465" y="26314"/>
                  </a:lnTo>
                  <a:lnTo>
                    <a:pt x="25857" y="18465"/>
                  </a:lnTo>
                  <a:lnTo>
                    <a:pt x="65894" y="18465"/>
                  </a:lnTo>
                  <a:lnTo>
                    <a:pt x="60593" y="10558"/>
                  </a:lnTo>
                  <a:lnTo>
                    <a:pt x="49282" y="2834"/>
                  </a:lnTo>
                  <a:lnTo>
                    <a:pt x="35547" y="0"/>
                  </a:lnTo>
                  <a:close/>
                </a:path>
                <a:path w="71119" h="72390">
                  <a:moveTo>
                    <a:pt x="65894" y="18465"/>
                  </a:moveTo>
                  <a:lnTo>
                    <a:pt x="45237" y="18465"/>
                  </a:lnTo>
                  <a:lnTo>
                    <a:pt x="52628" y="26314"/>
                  </a:lnTo>
                  <a:lnTo>
                    <a:pt x="52628" y="45694"/>
                  </a:lnTo>
                  <a:lnTo>
                    <a:pt x="44780" y="53543"/>
                  </a:lnTo>
                  <a:lnTo>
                    <a:pt x="65894" y="53543"/>
                  </a:lnTo>
                  <a:lnTo>
                    <a:pt x="68267" y="50004"/>
                  </a:lnTo>
                  <a:lnTo>
                    <a:pt x="71094" y="36004"/>
                  </a:lnTo>
                  <a:lnTo>
                    <a:pt x="68267" y="22004"/>
                  </a:lnTo>
                  <a:lnTo>
                    <a:pt x="65894" y="18465"/>
                  </a:lnTo>
                  <a:close/>
                </a:path>
              </a:pathLst>
            </a:custGeom>
            <a:solidFill>
              <a:srgbClr val="231F20"/>
            </a:solidFill>
          </p:spPr>
          <p:txBody>
            <a:bodyPr wrap="square" lIns="0" tIns="0" rIns="0" bIns="0" rtlCol="0"/>
            <a:lstStyle/>
            <a:p>
              <a:endParaRPr sz="1350"/>
            </a:p>
          </p:txBody>
        </p:sp>
        <p:sp>
          <p:nvSpPr>
            <p:cNvPr id="204" name="object 186"/>
            <p:cNvSpPr/>
            <p:nvPr/>
          </p:nvSpPr>
          <p:spPr>
            <a:xfrm>
              <a:off x="1059526" y="6357303"/>
              <a:ext cx="30412" cy="30412"/>
            </a:xfrm>
            <a:custGeom>
              <a:avLst/>
              <a:gdLst/>
              <a:ahLst/>
              <a:cxnLst/>
              <a:rect l="l" t="t" r="r" b="b"/>
              <a:pathLst>
                <a:path w="35559" h="35559">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231F20"/>
            </a:solidFill>
          </p:spPr>
          <p:txBody>
            <a:bodyPr wrap="square" lIns="0" tIns="0" rIns="0" bIns="0" rtlCol="0"/>
            <a:lstStyle/>
            <a:p>
              <a:endParaRPr sz="1350"/>
            </a:p>
          </p:txBody>
        </p:sp>
      </p:grpSp>
      <p:sp>
        <p:nvSpPr>
          <p:cNvPr id="205" name="object 6"/>
          <p:cNvSpPr txBox="1"/>
          <p:nvPr/>
        </p:nvSpPr>
        <p:spPr>
          <a:xfrm>
            <a:off x="2773783" y="5492464"/>
            <a:ext cx="1053682" cy="334132"/>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Their three-year-old has </a:t>
            </a:r>
            <a:r>
              <a:rPr sz="700" smtClean="0">
                <a:solidFill>
                  <a:srgbClr val="231F20"/>
                </a:solidFill>
                <a:latin typeface="Verdana" charset="0"/>
                <a:ea typeface="Verdana" charset="0"/>
                <a:cs typeface="Verdana" charset="0"/>
              </a:rPr>
              <a:t>visitation wit</a:t>
            </a:r>
            <a:r>
              <a:rPr lang="en-AU" sz="700" dirty="0" smtClean="0">
                <a:solidFill>
                  <a:srgbClr val="231F20"/>
                </a:solidFill>
                <a:latin typeface="Verdana" charset="0"/>
                <a:ea typeface="Verdana" charset="0"/>
                <a:cs typeface="Verdana" charset="0"/>
              </a:rPr>
              <a:t>h</a:t>
            </a:r>
            <a:r>
              <a:rPr sz="700" smtClean="0">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their Dad.</a:t>
            </a:r>
          </a:p>
        </p:txBody>
      </p:sp>
      <p:sp>
        <p:nvSpPr>
          <p:cNvPr id="206" name="object 7"/>
          <p:cNvSpPr txBox="1"/>
          <p:nvPr/>
        </p:nvSpPr>
        <p:spPr>
          <a:xfrm>
            <a:off x="5378329" y="5492464"/>
            <a:ext cx="1062945" cy="549576"/>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Grant is making dinner  for the children, he  asks the three older  children into kitchen to  help with the prep.</a:t>
            </a:r>
          </a:p>
        </p:txBody>
      </p:sp>
      <p:sp>
        <p:nvSpPr>
          <p:cNvPr id="207" name="object 8"/>
          <p:cNvSpPr txBox="1"/>
          <p:nvPr/>
        </p:nvSpPr>
        <p:spPr>
          <a:xfrm>
            <a:off x="277354" y="5490958"/>
            <a:ext cx="1015893" cy="453582"/>
          </a:xfrm>
          <a:prstGeom prst="rect">
            <a:avLst/>
          </a:prstGeom>
        </p:spPr>
        <p:txBody>
          <a:bodyPr vert="horz" wrap="square" lIns="0" tIns="9775" rIns="0" bIns="0" rtlCol="0">
            <a:spAutoFit/>
          </a:bodyPr>
          <a:lstStyle/>
          <a:p>
            <a:pPr marL="10861" marR="4344">
              <a:lnSpc>
                <a:spcPct val="103299"/>
              </a:lnSpc>
              <a:spcBef>
                <a:spcPts val="77"/>
              </a:spcBef>
            </a:pPr>
            <a:r>
              <a:rPr sz="700">
                <a:solidFill>
                  <a:srgbClr val="231F20"/>
                </a:solidFill>
                <a:latin typeface="Verdana" charset="0"/>
                <a:ea typeface="Verdana" charset="0"/>
                <a:cs typeface="Verdana" charset="0"/>
              </a:rPr>
              <a:t>Sue has a busy week  so decides to cook</a:t>
            </a:r>
          </a:p>
          <a:p>
            <a:pPr marL="10861" marR="98292">
              <a:lnSpc>
                <a:spcPct val="103299"/>
              </a:lnSpc>
            </a:pPr>
            <a:r>
              <a:rPr sz="700">
                <a:solidFill>
                  <a:srgbClr val="231F20"/>
                </a:solidFill>
                <a:latin typeface="Verdana" charset="0"/>
                <a:ea typeface="Verdana" charset="0"/>
                <a:cs typeface="Verdana" charset="0"/>
              </a:rPr>
              <a:t>a large stew for the  next three dinners.</a:t>
            </a:r>
          </a:p>
        </p:txBody>
      </p:sp>
      <p:sp>
        <p:nvSpPr>
          <p:cNvPr id="208" name="object 10"/>
          <p:cNvSpPr txBox="1"/>
          <p:nvPr/>
        </p:nvSpPr>
        <p:spPr>
          <a:xfrm>
            <a:off x="1454678" y="5490960"/>
            <a:ext cx="1126951" cy="897293"/>
          </a:xfrm>
          <a:prstGeom prst="rect">
            <a:avLst/>
          </a:prstGeom>
        </p:spPr>
        <p:txBody>
          <a:bodyPr vert="horz" wrap="square" lIns="0" tIns="9775" rIns="0" bIns="0" rtlCol="0">
            <a:spAutoFit/>
          </a:bodyPr>
          <a:lstStyle/>
          <a:p>
            <a:pPr marL="10861" marR="4344">
              <a:lnSpc>
                <a:spcPct val="103299"/>
              </a:lnSpc>
              <a:spcBef>
                <a:spcPts val="77"/>
              </a:spcBef>
            </a:pPr>
            <a:r>
              <a:rPr sz="700">
                <a:solidFill>
                  <a:srgbClr val="231F20"/>
                </a:solidFill>
                <a:latin typeface="Verdana" charset="0"/>
                <a:ea typeface="Verdana" charset="0"/>
                <a:cs typeface="Verdana" charset="0"/>
              </a:rPr>
              <a:t>The children argue with  each about eating food in </a:t>
            </a:r>
            <a:r>
              <a:rPr sz="700" smtClean="0">
                <a:solidFill>
                  <a:srgbClr val="231F20"/>
                </a:solidFill>
                <a:latin typeface="Verdana" charset="0"/>
                <a:ea typeface="Verdana" charset="0"/>
                <a:cs typeface="Verdana" charset="0"/>
              </a:rPr>
              <a:t>their </a:t>
            </a:r>
            <a:r>
              <a:rPr sz="700">
                <a:solidFill>
                  <a:srgbClr val="231F20"/>
                </a:solidFill>
                <a:latin typeface="Verdana" charset="0"/>
                <a:ea typeface="Verdana" charset="0"/>
                <a:cs typeface="Verdana" charset="0"/>
              </a:rPr>
              <a:t>bedrooms. Sue </a:t>
            </a:r>
            <a:r>
              <a:rPr sz="700" smtClean="0">
                <a:solidFill>
                  <a:srgbClr val="231F20"/>
                </a:solidFill>
                <a:latin typeface="Verdana" charset="0"/>
                <a:ea typeface="Verdana" charset="0"/>
                <a:cs typeface="Verdana" charset="0"/>
              </a:rPr>
              <a:t>and </a:t>
            </a:r>
            <a:r>
              <a:rPr sz="700">
                <a:solidFill>
                  <a:srgbClr val="231F20"/>
                </a:solidFill>
                <a:latin typeface="Verdana" charset="0"/>
                <a:ea typeface="Verdana" charset="0"/>
                <a:cs typeface="Verdana" charset="0"/>
              </a:rPr>
              <a:t>Grant struggle to set the </a:t>
            </a:r>
            <a:r>
              <a:rPr sz="700" smtClean="0">
                <a:solidFill>
                  <a:srgbClr val="231F20"/>
                </a:solidFill>
                <a:latin typeface="Verdana" charset="0"/>
                <a:ea typeface="Verdana" charset="0"/>
                <a:cs typeface="Verdana" charset="0"/>
              </a:rPr>
              <a:t>same </a:t>
            </a:r>
            <a:r>
              <a:rPr sz="700">
                <a:solidFill>
                  <a:srgbClr val="231F20"/>
                </a:solidFill>
                <a:latin typeface="Verdana" charset="0"/>
                <a:ea typeface="Verdana" charset="0"/>
                <a:cs typeface="Verdana" charset="0"/>
              </a:rPr>
              <a:t>boundaries for </a:t>
            </a:r>
            <a:r>
              <a:rPr sz="700" smtClean="0">
                <a:solidFill>
                  <a:srgbClr val="231F20"/>
                </a:solidFill>
                <a:latin typeface="Verdana" charset="0"/>
                <a:ea typeface="Verdana" charset="0"/>
                <a:cs typeface="Verdana" charset="0"/>
              </a:rPr>
              <a:t>their </a:t>
            </a:r>
            <a:r>
              <a:rPr sz="700">
                <a:solidFill>
                  <a:srgbClr val="231F20"/>
                </a:solidFill>
                <a:latin typeface="Verdana" charset="0"/>
                <a:ea typeface="Verdana" charset="0"/>
                <a:cs typeface="Verdana" charset="0"/>
              </a:rPr>
              <a:t>children when trauma is </a:t>
            </a:r>
            <a:r>
              <a:rPr sz="700" smtClean="0">
                <a:solidFill>
                  <a:srgbClr val="231F20"/>
                </a:solidFill>
                <a:latin typeface="Verdana" charset="0"/>
                <a:ea typeface="Verdana" charset="0"/>
                <a:cs typeface="Verdana" charset="0"/>
              </a:rPr>
              <a:t>linked </a:t>
            </a:r>
            <a:r>
              <a:rPr sz="700">
                <a:solidFill>
                  <a:srgbClr val="231F20"/>
                </a:solidFill>
                <a:latin typeface="Verdana" charset="0"/>
                <a:ea typeface="Verdana" charset="0"/>
                <a:cs typeface="Verdana" charset="0"/>
              </a:rPr>
              <a:t>with food.</a:t>
            </a:r>
          </a:p>
        </p:txBody>
      </p:sp>
      <p:sp>
        <p:nvSpPr>
          <p:cNvPr id="209" name="object 131"/>
          <p:cNvSpPr/>
          <p:nvPr/>
        </p:nvSpPr>
        <p:spPr>
          <a:xfrm>
            <a:off x="173486" y="5252988"/>
            <a:ext cx="185188" cy="18518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8E7"/>
          </a:solidFill>
        </p:spPr>
        <p:txBody>
          <a:bodyPr wrap="square" lIns="0" tIns="0" rIns="0" bIns="0" rtlCol="0"/>
          <a:lstStyle/>
          <a:p>
            <a:endParaRPr sz="1350"/>
          </a:p>
        </p:txBody>
      </p:sp>
      <p:sp>
        <p:nvSpPr>
          <p:cNvPr id="87" name="object 98"/>
          <p:cNvSpPr txBox="1">
            <a:spLocks noChangeAspect="1"/>
          </p:cNvSpPr>
          <p:nvPr/>
        </p:nvSpPr>
        <p:spPr>
          <a:xfrm>
            <a:off x="186768" y="5272324"/>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22</a:t>
            </a:r>
            <a:endParaRPr sz="770">
              <a:latin typeface="Arial"/>
              <a:cs typeface="Arial"/>
            </a:endParaRPr>
          </a:p>
        </p:txBody>
      </p:sp>
      <p:sp>
        <p:nvSpPr>
          <p:cNvPr id="210" name="object 5"/>
          <p:cNvSpPr txBox="1"/>
          <p:nvPr/>
        </p:nvSpPr>
        <p:spPr>
          <a:xfrm>
            <a:off x="1435825" y="4098905"/>
            <a:ext cx="1157741" cy="226411"/>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Their three-year old has </a:t>
            </a:r>
            <a:r>
              <a:rPr sz="700" smtClean="0">
                <a:solidFill>
                  <a:srgbClr val="231F20"/>
                </a:solidFill>
                <a:latin typeface="Verdana" charset="0"/>
                <a:ea typeface="Verdana" charset="0"/>
                <a:cs typeface="Verdana" charset="0"/>
              </a:rPr>
              <a:t>visitation </a:t>
            </a:r>
            <a:r>
              <a:rPr sz="700">
                <a:solidFill>
                  <a:srgbClr val="231F20"/>
                </a:solidFill>
                <a:latin typeface="Verdana" charset="0"/>
                <a:ea typeface="Verdana" charset="0"/>
                <a:cs typeface="Verdana" charset="0"/>
              </a:rPr>
              <a:t>with their Mom.</a:t>
            </a:r>
          </a:p>
        </p:txBody>
      </p:sp>
      <p:sp>
        <p:nvSpPr>
          <p:cNvPr id="211" name="object 9"/>
          <p:cNvSpPr txBox="1"/>
          <p:nvPr/>
        </p:nvSpPr>
        <p:spPr>
          <a:xfrm>
            <a:off x="4033399" y="4098905"/>
            <a:ext cx="1054655" cy="342654"/>
          </a:xfrm>
          <a:prstGeom prst="rect">
            <a:avLst/>
          </a:prstGeom>
        </p:spPr>
        <p:txBody>
          <a:bodyPr vert="horz" wrap="square" lIns="0" tIns="9775" rIns="0" bIns="0" rtlCol="0">
            <a:spAutoFit/>
          </a:bodyPr>
          <a:lstStyle/>
          <a:p>
            <a:pPr marL="10861" marR="4344">
              <a:lnSpc>
                <a:spcPct val="103299"/>
              </a:lnSpc>
              <a:spcBef>
                <a:spcPts val="77"/>
              </a:spcBef>
            </a:pPr>
            <a:r>
              <a:rPr sz="700">
                <a:solidFill>
                  <a:srgbClr val="231F20"/>
                </a:solidFill>
                <a:latin typeface="Verdana" charset="0"/>
                <a:ea typeface="Verdana" charset="0"/>
                <a:cs typeface="Verdana" charset="0"/>
              </a:rPr>
              <a:t>Both of their foster </a:t>
            </a:r>
            <a:r>
              <a:rPr sz="700" smtClean="0">
                <a:solidFill>
                  <a:srgbClr val="231F20"/>
                </a:solidFill>
                <a:latin typeface="Verdana" charset="0"/>
                <a:ea typeface="Verdana" charset="0"/>
                <a:cs typeface="Verdana" charset="0"/>
              </a:rPr>
              <a:t>children </a:t>
            </a:r>
            <a:r>
              <a:rPr sz="700">
                <a:solidFill>
                  <a:srgbClr val="231F20"/>
                </a:solidFill>
                <a:latin typeface="Verdana" charset="0"/>
                <a:ea typeface="Verdana" charset="0"/>
                <a:cs typeface="Verdana" charset="0"/>
              </a:rPr>
              <a:t>have visitations today.</a:t>
            </a:r>
          </a:p>
        </p:txBody>
      </p:sp>
      <p:sp>
        <p:nvSpPr>
          <p:cNvPr id="212" name="object 79"/>
          <p:cNvSpPr txBox="1"/>
          <p:nvPr/>
        </p:nvSpPr>
        <p:spPr>
          <a:xfrm>
            <a:off x="5610350" y="3894988"/>
            <a:ext cx="389384" cy="129461"/>
          </a:xfrm>
          <a:prstGeom prst="rect">
            <a:avLst/>
          </a:prstGeom>
        </p:spPr>
        <p:txBody>
          <a:bodyPr vert="horz" wrap="square" lIns="0" tIns="10861" rIns="0" bIns="0" rtlCol="0">
            <a:spAutoFit/>
          </a:bodyPr>
          <a:lstStyle/>
          <a:p>
            <a:pPr marL="10861">
              <a:spcBef>
                <a:spcPts val="86"/>
              </a:spcBef>
            </a:pPr>
            <a:r>
              <a:rPr sz="770" b="1" spc="-17">
                <a:solidFill>
                  <a:srgbClr val="5EB8E7"/>
                </a:solidFill>
                <a:latin typeface="Arial"/>
                <a:cs typeface="Arial"/>
              </a:rPr>
              <a:t>W</a:t>
            </a:r>
            <a:r>
              <a:rPr sz="770" b="1">
                <a:solidFill>
                  <a:srgbClr val="5EB8E7"/>
                </a:solidFill>
                <a:latin typeface="Arial"/>
                <a:cs typeface="Arial"/>
              </a:rPr>
              <a:t>orried</a:t>
            </a:r>
            <a:endParaRPr sz="770">
              <a:latin typeface="Arial"/>
              <a:cs typeface="Arial"/>
            </a:endParaRPr>
          </a:p>
        </p:txBody>
      </p:sp>
      <p:sp>
        <p:nvSpPr>
          <p:cNvPr id="213" name="object 109"/>
          <p:cNvSpPr txBox="1"/>
          <p:nvPr/>
        </p:nvSpPr>
        <p:spPr>
          <a:xfrm>
            <a:off x="2722539" y="4098905"/>
            <a:ext cx="1139911" cy="682305"/>
          </a:xfrm>
          <a:prstGeom prst="rect">
            <a:avLst/>
          </a:prstGeom>
        </p:spPr>
        <p:txBody>
          <a:bodyPr vert="horz" wrap="square" lIns="0" tIns="10861" rIns="0" bIns="0" rtlCol="0">
            <a:spAutoFit/>
          </a:bodyPr>
          <a:lstStyle>
            <a:defPPr>
              <a:defRPr lang="en-US"/>
            </a:defPPr>
            <a:lvl1pPr marL="10861" marR="4344">
              <a:spcBef>
                <a:spcPts val="86"/>
              </a:spcBef>
              <a:defRPr sz="700">
                <a:solidFill>
                  <a:srgbClr val="231F20"/>
                </a:solidFill>
                <a:latin typeface="Verdana" charset="0"/>
                <a:ea typeface="Verdana" charset="0"/>
                <a:cs typeface="Verdana" charset="0"/>
              </a:defRPr>
            </a:lvl1pPr>
          </a:lstStyle>
          <a:p>
            <a:r>
              <a:rPr/>
              <a:t>Their 13 year old </a:t>
            </a:r>
            <a:r>
              <a:rPr smtClean="0"/>
              <a:t>daughter </a:t>
            </a:r>
            <a:r>
              <a:rPr/>
              <a:t>talks to Sue about </a:t>
            </a:r>
            <a:r>
              <a:rPr smtClean="0"/>
              <a:t>food </a:t>
            </a:r>
            <a:r>
              <a:rPr/>
              <a:t>and how eating calms her </a:t>
            </a:r>
            <a:r>
              <a:rPr smtClean="0"/>
              <a:t>down</a:t>
            </a:r>
            <a:r>
              <a:rPr/>
              <a:t>. She also tells </a:t>
            </a:r>
            <a:r>
              <a:rPr smtClean="0"/>
              <a:t>her </a:t>
            </a:r>
            <a:r>
              <a:rPr/>
              <a:t>she doesn’t like her body.</a:t>
            </a:r>
          </a:p>
        </p:txBody>
      </p:sp>
      <p:sp>
        <p:nvSpPr>
          <p:cNvPr id="214" name="object 121"/>
          <p:cNvSpPr txBox="1"/>
          <p:nvPr/>
        </p:nvSpPr>
        <p:spPr>
          <a:xfrm>
            <a:off x="7905312" y="4098905"/>
            <a:ext cx="1102982" cy="920896"/>
          </a:xfrm>
          <a:prstGeom prst="rect">
            <a:avLst/>
          </a:prstGeom>
        </p:spPr>
        <p:txBody>
          <a:bodyPr vert="horz" wrap="square" lIns="0" tIns="9775" rIns="0" bIns="0" rtlCol="0">
            <a:spAutoFit/>
          </a:bodyPr>
          <a:lstStyle>
            <a:defPPr>
              <a:defRPr lang="en-US"/>
            </a:defPPr>
            <a:lvl1pPr marL="10861" marR="4344">
              <a:lnSpc>
                <a:spcPct val="103299"/>
              </a:lnSpc>
              <a:spcBef>
                <a:spcPts val="77"/>
              </a:spcBef>
              <a:defRPr sz="700">
                <a:solidFill>
                  <a:srgbClr val="231F20"/>
                </a:solidFill>
                <a:latin typeface="Verdana" charset="0"/>
                <a:ea typeface="Verdana" charset="0"/>
                <a:cs typeface="Verdana" charset="0"/>
              </a:defRPr>
            </a:lvl1pPr>
          </a:lstStyle>
          <a:p>
            <a:r>
              <a:rPr/>
              <a:t>Sue attends the monthly </a:t>
            </a:r>
            <a:r>
              <a:rPr smtClean="0"/>
              <a:t>Del </a:t>
            </a:r>
            <a:r>
              <a:rPr/>
              <a:t>Norte Foster group </a:t>
            </a:r>
            <a:r>
              <a:rPr smtClean="0"/>
              <a:t>training</a:t>
            </a:r>
            <a:r>
              <a:rPr/>
              <a:t>. It’s been a tough </a:t>
            </a:r>
            <a:r>
              <a:rPr smtClean="0"/>
              <a:t>week </a:t>
            </a:r>
            <a:r>
              <a:rPr/>
              <a:t>for the family. She  thinks it would be good </a:t>
            </a:r>
            <a:r>
              <a:rPr smtClean="0"/>
              <a:t>to </a:t>
            </a:r>
            <a:r>
              <a:rPr/>
              <a:t>connect with others in the </a:t>
            </a:r>
            <a:r>
              <a:rPr smtClean="0"/>
              <a:t>same </a:t>
            </a:r>
            <a:r>
              <a:rPr/>
              <a:t>situation.</a:t>
            </a:r>
          </a:p>
        </p:txBody>
      </p:sp>
      <p:sp>
        <p:nvSpPr>
          <p:cNvPr id="215" name="object 128"/>
          <p:cNvSpPr txBox="1"/>
          <p:nvPr/>
        </p:nvSpPr>
        <p:spPr>
          <a:xfrm>
            <a:off x="150099" y="4098905"/>
            <a:ext cx="1186731" cy="676534"/>
          </a:xfrm>
          <a:prstGeom prst="rect">
            <a:avLst/>
          </a:prstGeom>
        </p:spPr>
        <p:txBody>
          <a:bodyPr vert="horz" wrap="square" lIns="0" tIns="10861" rIns="0" bIns="0" rtlCol="0">
            <a:spAutoFit/>
          </a:bodyPr>
          <a:lstStyle/>
          <a:p>
            <a:pPr marL="10861" marR="4344">
              <a:lnSpc>
                <a:spcPct val="103299"/>
              </a:lnSpc>
              <a:spcBef>
                <a:spcPts val="607"/>
              </a:spcBef>
            </a:pPr>
            <a:r>
              <a:rPr sz="700">
                <a:solidFill>
                  <a:srgbClr val="231F20"/>
                </a:solidFill>
                <a:latin typeface="Verdana" charset="0"/>
                <a:ea typeface="Verdana" charset="0"/>
                <a:cs typeface="Verdana" charset="0"/>
              </a:rPr>
              <a:t>Grant finds snack foods  hidden in their </a:t>
            </a:r>
            <a:r>
              <a:rPr sz="700" smtClean="0">
                <a:solidFill>
                  <a:srgbClr val="231F20"/>
                </a:solidFill>
                <a:latin typeface="Verdana" charset="0"/>
                <a:ea typeface="Verdana" charset="0"/>
                <a:cs typeface="Verdana" charset="0"/>
              </a:rPr>
              <a:t>daughter’s </a:t>
            </a:r>
            <a:r>
              <a:rPr sz="700">
                <a:solidFill>
                  <a:srgbClr val="231F20"/>
                </a:solidFill>
                <a:latin typeface="Verdana" charset="0"/>
                <a:ea typeface="Verdana" charset="0"/>
                <a:cs typeface="Verdana" charset="0"/>
              </a:rPr>
              <a:t>closet. Sue calls up </a:t>
            </a:r>
            <a:r>
              <a:rPr sz="700" smtClean="0">
                <a:solidFill>
                  <a:srgbClr val="231F20"/>
                </a:solidFill>
                <a:latin typeface="Verdana" charset="0"/>
                <a:ea typeface="Verdana" charset="0"/>
                <a:cs typeface="Verdana" charset="0"/>
              </a:rPr>
              <a:t>another </a:t>
            </a:r>
            <a:r>
              <a:rPr sz="700">
                <a:solidFill>
                  <a:srgbClr val="231F20"/>
                </a:solidFill>
                <a:latin typeface="Verdana" charset="0"/>
                <a:ea typeface="Verdana" charset="0"/>
                <a:cs typeface="Verdana" charset="0"/>
              </a:rPr>
              <a:t>foster parent to talk about </a:t>
            </a:r>
            <a:r>
              <a:rPr sz="700" smtClean="0">
                <a:solidFill>
                  <a:srgbClr val="231F20"/>
                </a:solidFill>
                <a:latin typeface="Verdana" charset="0"/>
                <a:ea typeface="Verdana" charset="0"/>
                <a:cs typeface="Verdana" charset="0"/>
              </a:rPr>
              <a:t>managing </a:t>
            </a:r>
            <a:r>
              <a:rPr sz="700">
                <a:solidFill>
                  <a:srgbClr val="231F20"/>
                </a:solidFill>
                <a:latin typeface="Verdana" charset="0"/>
                <a:ea typeface="Verdana" charset="0"/>
                <a:cs typeface="Verdana" charset="0"/>
              </a:rPr>
              <a:t>food hoarding.</a:t>
            </a:r>
          </a:p>
        </p:txBody>
      </p:sp>
      <p:sp>
        <p:nvSpPr>
          <p:cNvPr id="216" name="object 104"/>
          <p:cNvSpPr>
            <a:spLocks noChangeAspect="1"/>
          </p:cNvSpPr>
          <p:nvPr/>
        </p:nvSpPr>
        <p:spPr>
          <a:xfrm>
            <a:off x="155616" y="3861247"/>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88" name="object 99"/>
          <p:cNvSpPr txBox="1">
            <a:spLocks noChangeAspect="1"/>
          </p:cNvSpPr>
          <p:nvPr/>
        </p:nvSpPr>
        <p:spPr>
          <a:xfrm>
            <a:off x="186768"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15</a:t>
            </a:r>
            <a:endParaRPr sz="770">
              <a:latin typeface="Arial"/>
              <a:cs typeface="Arial"/>
            </a:endParaRPr>
          </a:p>
        </p:txBody>
      </p:sp>
      <p:sp>
        <p:nvSpPr>
          <p:cNvPr id="217" name="object 127"/>
          <p:cNvSpPr>
            <a:spLocks noChangeAspect="1"/>
          </p:cNvSpPr>
          <p:nvPr/>
        </p:nvSpPr>
        <p:spPr>
          <a:xfrm>
            <a:off x="7937446" y="3861247"/>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31" name="object 139"/>
          <p:cNvSpPr txBox="1">
            <a:spLocks noChangeAspect="1"/>
          </p:cNvSpPr>
          <p:nvPr/>
        </p:nvSpPr>
        <p:spPr>
          <a:xfrm>
            <a:off x="7968650"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21</a:t>
            </a:r>
            <a:endParaRPr sz="770">
              <a:latin typeface="Arial"/>
              <a:cs typeface="Arial"/>
            </a:endParaRPr>
          </a:p>
        </p:txBody>
      </p:sp>
      <p:sp>
        <p:nvSpPr>
          <p:cNvPr id="218" name="object 127"/>
          <p:cNvSpPr>
            <a:spLocks noChangeAspect="1"/>
          </p:cNvSpPr>
          <p:nvPr/>
        </p:nvSpPr>
        <p:spPr>
          <a:xfrm>
            <a:off x="5335346" y="3861247"/>
            <a:ext cx="183336" cy="187078"/>
          </a:xfrm>
          <a:custGeom>
            <a:avLst/>
            <a:gdLst/>
            <a:ahLst/>
            <a:cxnLst/>
            <a:rect l="l" t="t" r="r" b="b"/>
            <a:pathLst>
              <a:path w="216534"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118" name="object 126"/>
          <p:cNvSpPr txBox="1">
            <a:spLocks noChangeAspect="1"/>
          </p:cNvSpPr>
          <p:nvPr/>
        </p:nvSpPr>
        <p:spPr>
          <a:xfrm>
            <a:off x="5353632" y="3880580"/>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19</a:t>
            </a:r>
            <a:endParaRPr sz="770">
              <a:latin typeface="Arial"/>
              <a:cs typeface="Arial"/>
            </a:endParaRPr>
          </a:p>
        </p:txBody>
      </p:sp>
      <p:grpSp>
        <p:nvGrpSpPr>
          <p:cNvPr id="219" name="Group 218"/>
          <p:cNvGrpSpPr/>
          <p:nvPr/>
        </p:nvGrpSpPr>
        <p:grpSpPr>
          <a:xfrm>
            <a:off x="525573" y="4746757"/>
            <a:ext cx="773337" cy="506329"/>
            <a:chOff x="525573" y="4746757"/>
            <a:chExt cx="773337" cy="506329"/>
          </a:xfrm>
        </p:grpSpPr>
        <p:sp>
          <p:nvSpPr>
            <p:cNvPr id="220" name="object 66"/>
            <p:cNvSpPr/>
            <p:nvPr/>
          </p:nvSpPr>
          <p:spPr>
            <a:xfrm>
              <a:off x="525573" y="4807766"/>
              <a:ext cx="773337" cy="445320"/>
            </a:xfrm>
            <a:custGeom>
              <a:avLst/>
              <a:gdLst/>
              <a:ahLst/>
              <a:cxnLst/>
              <a:rect l="l" t="t" r="r" b="b"/>
              <a:pathLst>
                <a:path w="904239" h="520700">
                  <a:moveTo>
                    <a:pt x="0" y="520585"/>
                  </a:moveTo>
                  <a:lnTo>
                    <a:pt x="903960" y="520585"/>
                  </a:lnTo>
                  <a:lnTo>
                    <a:pt x="903960" y="0"/>
                  </a:lnTo>
                  <a:lnTo>
                    <a:pt x="0" y="0"/>
                  </a:lnTo>
                  <a:lnTo>
                    <a:pt x="0" y="520585"/>
                  </a:lnTo>
                  <a:close/>
                </a:path>
              </a:pathLst>
            </a:custGeom>
            <a:solidFill>
              <a:srgbClr val="C5C9CE"/>
            </a:solidFill>
          </p:spPr>
          <p:txBody>
            <a:bodyPr wrap="square" lIns="0" tIns="0" rIns="0" bIns="0" rtlCol="0"/>
            <a:lstStyle/>
            <a:p>
              <a:endParaRPr sz="1350"/>
            </a:p>
          </p:txBody>
        </p:sp>
        <p:sp>
          <p:nvSpPr>
            <p:cNvPr id="221" name="object 67"/>
            <p:cNvSpPr/>
            <p:nvPr/>
          </p:nvSpPr>
          <p:spPr>
            <a:xfrm>
              <a:off x="529646" y="4779255"/>
              <a:ext cx="737494" cy="437174"/>
            </a:xfrm>
            <a:custGeom>
              <a:avLst/>
              <a:gdLst/>
              <a:ahLst/>
              <a:cxnLst/>
              <a:rect l="l" t="t" r="r" b="b"/>
              <a:pathLst>
                <a:path w="862330" h="511175">
                  <a:moveTo>
                    <a:pt x="0" y="511060"/>
                  </a:moveTo>
                  <a:lnTo>
                    <a:pt x="861949" y="511060"/>
                  </a:lnTo>
                  <a:lnTo>
                    <a:pt x="861949" y="0"/>
                  </a:lnTo>
                  <a:lnTo>
                    <a:pt x="0" y="0"/>
                  </a:lnTo>
                  <a:lnTo>
                    <a:pt x="0" y="511060"/>
                  </a:lnTo>
                  <a:close/>
                </a:path>
              </a:pathLst>
            </a:custGeom>
            <a:solidFill>
              <a:srgbClr val="FFFFFF"/>
            </a:solidFill>
          </p:spPr>
          <p:txBody>
            <a:bodyPr wrap="square" lIns="0" tIns="0" rIns="0" bIns="0" rtlCol="0"/>
            <a:lstStyle/>
            <a:p>
              <a:endParaRPr sz="1350"/>
            </a:p>
          </p:txBody>
        </p:sp>
        <p:sp>
          <p:nvSpPr>
            <p:cNvPr id="222" name="object 68"/>
            <p:cNvSpPr txBox="1"/>
            <p:nvPr/>
          </p:nvSpPr>
          <p:spPr>
            <a:xfrm>
              <a:off x="548023" y="4826102"/>
              <a:ext cx="690588" cy="334132"/>
            </a:xfrm>
            <a:prstGeom prst="rect">
              <a:avLst/>
            </a:prstGeom>
          </p:spPr>
          <p:txBody>
            <a:bodyPr vert="horz" wrap="square" lIns="0" tIns="10861" rIns="0" bIns="0" rtlCol="0">
              <a:spAutoFit/>
            </a:bodyPr>
            <a:lstStyle/>
            <a:p>
              <a:pPr marL="51047" marR="4344" indent="-40729">
                <a:spcBef>
                  <a:spcPts val="86"/>
                </a:spcBef>
              </a:pPr>
              <a:r>
                <a:rPr sz="700" b="1">
                  <a:solidFill>
                    <a:srgbClr val="231F20"/>
                  </a:solidFill>
                  <a:latin typeface="Verdana" charset="0"/>
                  <a:ea typeface="Verdana" charset="0"/>
                  <a:cs typeface="Verdana" charset="0"/>
                </a:rPr>
                <a:t>“I just don’t  </a:t>
              </a:r>
              <a:r>
                <a:rPr sz="700" b="1" spc="-4">
                  <a:solidFill>
                    <a:srgbClr val="231F20"/>
                  </a:solidFill>
                  <a:latin typeface="Verdana" charset="0"/>
                  <a:ea typeface="Verdana" charset="0"/>
                  <a:cs typeface="Verdana" charset="0"/>
                </a:rPr>
                <a:t>know </a:t>
              </a:r>
              <a:r>
                <a:rPr sz="700" b="1">
                  <a:solidFill>
                    <a:srgbClr val="231F20"/>
                  </a:solidFill>
                  <a:latin typeface="Verdana" charset="0"/>
                  <a:ea typeface="Verdana" charset="0"/>
                  <a:cs typeface="Verdana" charset="0"/>
                </a:rPr>
                <a:t>how</a:t>
              </a:r>
              <a:r>
                <a:rPr sz="700" b="1" spc="-77">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to  </a:t>
              </a:r>
              <a:r>
                <a:rPr sz="700" b="1">
                  <a:solidFill>
                    <a:srgbClr val="231F20"/>
                  </a:solidFill>
                  <a:latin typeface="Verdana" charset="0"/>
                  <a:ea typeface="Verdana" charset="0"/>
                  <a:cs typeface="Verdana" charset="0"/>
                </a:rPr>
                <a:t>handle</a:t>
              </a:r>
              <a:r>
                <a:rPr sz="700" b="1" spc="-86">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this.”</a:t>
              </a:r>
              <a:endParaRPr sz="700">
                <a:latin typeface="Verdana" charset="0"/>
                <a:ea typeface="Verdana" charset="0"/>
                <a:cs typeface="Verdana" charset="0"/>
              </a:endParaRPr>
            </a:p>
          </p:txBody>
        </p:sp>
        <p:sp>
          <p:nvSpPr>
            <p:cNvPr id="223" name="object 69"/>
            <p:cNvSpPr/>
            <p:nvPr/>
          </p:nvSpPr>
          <p:spPr>
            <a:xfrm>
              <a:off x="529646" y="4779255"/>
              <a:ext cx="737494" cy="437174"/>
            </a:xfrm>
            <a:custGeom>
              <a:avLst/>
              <a:gdLst/>
              <a:ahLst/>
              <a:cxnLst/>
              <a:rect l="l" t="t" r="r" b="b"/>
              <a:pathLst>
                <a:path w="862330" h="511175">
                  <a:moveTo>
                    <a:pt x="0" y="511060"/>
                  </a:moveTo>
                  <a:lnTo>
                    <a:pt x="861949" y="511060"/>
                  </a:lnTo>
                  <a:lnTo>
                    <a:pt x="861949" y="0"/>
                  </a:lnTo>
                  <a:lnTo>
                    <a:pt x="0" y="0"/>
                  </a:lnTo>
                  <a:lnTo>
                    <a:pt x="0" y="511060"/>
                  </a:lnTo>
                  <a:close/>
                </a:path>
              </a:pathLst>
            </a:custGeom>
            <a:ln w="9525">
              <a:solidFill>
                <a:srgbClr val="231F20"/>
              </a:solidFill>
            </a:ln>
          </p:spPr>
          <p:txBody>
            <a:bodyPr wrap="square" lIns="0" tIns="0" rIns="0" bIns="0" rtlCol="0"/>
            <a:lstStyle/>
            <a:p>
              <a:endParaRPr sz="1350"/>
            </a:p>
          </p:txBody>
        </p:sp>
        <p:sp>
          <p:nvSpPr>
            <p:cNvPr id="224" name="object 70"/>
            <p:cNvSpPr/>
            <p:nvPr/>
          </p:nvSpPr>
          <p:spPr>
            <a:xfrm>
              <a:off x="1029398" y="4746757"/>
              <a:ext cx="106442" cy="61910"/>
            </a:xfrm>
            <a:custGeom>
              <a:avLst/>
              <a:gdLst/>
              <a:ahLst/>
              <a:cxnLst/>
              <a:rect l="l" t="t" r="r" b="b"/>
              <a:pathLst>
                <a:path w="124459" h="72389">
                  <a:moveTo>
                    <a:pt x="62217" y="0"/>
                  </a:moveTo>
                  <a:lnTo>
                    <a:pt x="0" y="69202"/>
                  </a:lnTo>
                  <a:lnTo>
                    <a:pt x="124421" y="72389"/>
                  </a:lnTo>
                  <a:lnTo>
                    <a:pt x="62217" y="0"/>
                  </a:lnTo>
                  <a:close/>
                </a:path>
              </a:pathLst>
            </a:custGeom>
            <a:solidFill>
              <a:srgbClr val="FFFFFF"/>
            </a:solidFill>
          </p:spPr>
          <p:txBody>
            <a:bodyPr wrap="square" lIns="0" tIns="0" rIns="0" bIns="0" rtlCol="0"/>
            <a:lstStyle/>
            <a:p>
              <a:endParaRPr sz="1350"/>
            </a:p>
          </p:txBody>
        </p:sp>
        <p:sp>
          <p:nvSpPr>
            <p:cNvPr id="225" name="object 71"/>
            <p:cNvSpPr/>
            <p:nvPr/>
          </p:nvSpPr>
          <p:spPr>
            <a:xfrm>
              <a:off x="1029398" y="4746757"/>
              <a:ext cx="106442" cy="61910"/>
            </a:xfrm>
            <a:custGeom>
              <a:avLst/>
              <a:gdLst/>
              <a:ahLst/>
              <a:cxnLst/>
              <a:rect l="l" t="t" r="r" b="b"/>
              <a:pathLst>
                <a:path w="124459" h="72389">
                  <a:moveTo>
                    <a:pt x="124421" y="72389"/>
                  </a:moveTo>
                  <a:lnTo>
                    <a:pt x="62217" y="0"/>
                  </a:lnTo>
                  <a:lnTo>
                    <a:pt x="0" y="69202"/>
                  </a:lnTo>
                </a:path>
              </a:pathLst>
            </a:custGeom>
            <a:ln w="9524">
              <a:solidFill>
                <a:srgbClr val="231F20"/>
              </a:solidFill>
            </a:ln>
          </p:spPr>
          <p:txBody>
            <a:bodyPr wrap="square" lIns="0" tIns="0" rIns="0" bIns="0" rtlCol="0"/>
            <a:lstStyle/>
            <a:p>
              <a:endParaRPr sz="1350"/>
            </a:p>
          </p:txBody>
        </p:sp>
      </p:grpSp>
      <p:grpSp>
        <p:nvGrpSpPr>
          <p:cNvPr id="226" name="Group 225"/>
          <p:cNvGrpSpPr/>
          <p:nvPr/>
        </p:nvGrpSpPr>
        <p:grpSpPr>
          <a:xfrm>
            <a:off x="2778353" y="4780658"/>
            <a:ext cx="451317" cy="318602"/>
            <a:chOff x="2778353" y="4780658"/>
            <a:chExt cx="451317" cy="318602"/>
          </a:xfrm>
        </p:grpSpPr>
        <p:sp>
          <p:nvSpPr>
            <p:cNvPr id="227" name="object 179"/>
            <p:cNvSpPr/>
            <p:nvPr/>
          </p:nvSpPr>
          <p:spPr>
            <a:xfrm>
              <a:off x="2977684" y="4874428"/>
              <a:ext cx="251986" cy="224832"/>
            </a:xfrm>
            <a:custGeom>
              <a:avLst/>
              <a:gdLst/>
              <a:ahLst/>
              <a:cxnLst/>
              <a:rect l="l" t="t" r="r" b="b"/>
              <a:pathLst>
                <a:path w="294639" h="262889">
                  <a:moveTo>
                    <a:pt x="223532" y="0"/>
                  </a:moveTo>
                  <a:lnTo>
                    <a:pt x="70853" y="0"/>
                  </a:lnTo>
                  <a:lnTo>
                    <a:pt x="43301" y="5577"/>
                  </a:lnTo>
                  <a:lnTo>
                    <a:pt x="20777" y="20778"/>
                  </a:lnTo>
                  <a:lnTo>
                    <a:pt x="5577" y="43307"/>
                  </a:lnTo>
                  <a:lnTo>
                    <a:pt x="2" y="70853"/>
                  </a:lnTo>
                  <a:lnTo>
                    <a:pt x="0" y="142252"/>
                  </a:lnTo>
                  <a:lnTo>
                    <a:pt x="5577" y="169804"/>
                  </a:lnTo>
                  <a:lnTo>
                    <a:pt x="20777" y="192328"/>
                  </a:lnTo>
                  <a:lnTo>
                    <a:pt x="43301" y="207528"/>
                  </a:lnTo>
                  <a:lnTo>
                    <a:pt x="70853" y="213106"/>
                  </a:lnTo>
                  <a:lnTo>
                    <a:pt x="117728" y="213106"/>
                  </a:lnTo>
                  <a:lnTo>
                    <a:pt x="183032" y="261924"/>
                  </a:lnTo>
                  <a:lnTo>
                    <a:pt x="185445" y="262674"/>
                  </a:lnTo>
                  <a:lnTo>
                    <a:pt x="194246" y="262674"/>
                  </a:lnTo>
                  <a:lnTo>
                    <a:pt x="199339" y="257581"/>
                  </a:lnTo>
                  <a:lnTo>
                    <a:pt x="199339" y="249428"/>
                  </a:lnTo>
                  <a:lnTo>
                    <a:pt x="198894" y="247675"/>
                  </a:lnTo>
                  <a:lnTo>
                    <a:pt x="198107" y="246126"/>
                  </a:lnTo>
                  <a:lnTo>
                    <a:pt x="189084" y="220002"/>
                  </a:lnTo>
                  <a:lnTo>
                    <a:pt x="164998" y="220002"/>
                  </a:lnTo>
                  <a:lnTo>
                    <a:pt x="126364" y="191122"/>
                  </a:lnTo>
                  <a:lnTo>
                    <a:pt x="123964" y="190334"/>
                  </a:lnTo>
                  <a:lnTo>
                    <a:pt x="70853" y="190334"/>
                  </a:lnTo>
                  <a:lnTo>
                    <a:pt x="52151" y="186549"/>
                  </a:lnTo>
                  <a:lnTo>
                    <a:pt x="36861" y="176231"/>
                  </a:lnTo>
                  <a:lnTo>
                    <a:pt x="26544" y="160941"/>
                  </a:lnTo>
                  <a:lnTo>
                    <a:pt x="22760" y="142252"/>
                  </a:lnTo>
                  <a:lnTo>
                    <a:pt x="22758" y="70853"/>
                  </a:lnTo>
                  <a:lnTo>
                    <a:pt x="26544" y="52151"/>
                  </a:lnTo>
                  <a:lnTo>
                    <a:pt x="36861" y="36861"/>
                  </a:lnTo>
                  <a:lnTo>
                    <a:pt x="52151" y="26544"/>
                  </a:lnTo>
                  <a:lnTo>
                    <a:pt x="70853" y="22758"/>
                  </a:lnTo>
                  <a:lnTo>
                    <a:pt x="274951" y="22758"/>
                  </a:lnTo>
                  <a:lnTo>
                    <a:pt x="273615" y="20778"/>
                  </a:lnTo>
                  <a:lnTo>
                    <a:pt x="251086" y="5577"/>
                  </a:lnTo>
                  <a:lnTo>
                    <a:pt x="223532" y="0"/>
                  </a:lnTo>
                  <a:close/>
                </a:path>
                <a:path w="294639" h="262889">
                  <a:moveTo>
                    <a:pt x="274951" y="22758"/>
                  </a:moveTo>
                  <a:lnTo>
                    <a:pt x="70853" y="22758"/>
                  </a:lnTo>
                  <a:lnTo>
                    <a:pt x="223519" y="22771"/>
                  </a:lnTo>
                  <a:lnTo>
                    <a:pt x="242227" y="26556"/>
                  </a:lnTo>
                  <a:lnTo>
                    <a:pt x="257516" y="36874"/>
                  </a:lnTo>
                  <a:lnTo>
                    <a:pt x="267830" y="52164"/>
                  </a:lnTo>
                  <a:lnTo>
                    <a:pt x="271612" y="70853"/>
                  </a:lnTo>
                  <a:lnTo>
                    <a:pt x="271614" y="142252"/>
                  </a:lnTo>
                  <a:lnTo>
                    <a:pt x="267829" y="160952"/>
                  </a:lnTo>
                  <a:lnTo>
                    <a:pt x="257511" y="176237"/>
                  </a:lnTo>
                  <a:lnTo>
                    <a:pt x="242221" y="186551"/>
                  </a:lnTo>
                  <a:lnTo>
                    <a:pt x="223519" y="190334"/>
                  </a:lnTo>
                  <a:lnTo>
                    <a:pt x="167043" y="190334"/>
                  </a:lnTo>
                  <a:lnTo>
                    <a:pt x="163588" y="192125"/>
                  </a:lnTo>
                  <a:lnTo>
                    <a:pt x="159321" y="198107"/>
                  </a:lnTo>
                  <a:lnTo>
                    <a:pt x="158762" y="201955"/>
                  </a:lnTo>
                  <a:lnTo>
                    <a:pt x="164998" y="220002"/>
                  </a:lnTo>
                  <a:lnTo>
                    <a:pt x="189084" y="220002"/>
                  </a:lnTo>
                  <a:lnTo>
                    <a:pt x="186702" y="213106"/>
                  </a:lnTo>
                  <a:lnTo>
                    <a:pt x="223532" y="213106"/>
                  </a:lnTo>
                  <a:lnTo>
                    <a:pt x="251086" y="207528"/>
                  </a:lnTo>
                  <a:lnTo>
                    <a:pt x="273615" y="192328"/>
                  </a:lnTo>
                  <a:lnTo>
                    <a:pt x="288819" y="169804"/>
                  </a:lnTo>
                  <a:lnTo>
                    <a:pt x="294398" y="142252"/>
                  </a:lnTo>
                  <a:lnTo>
                    <a:pt x="294396" y="70853"/>
                  </a:lnTo>
                  <a:lnTo>
                    <a:pt x="288819" y="43307"/>
                  </a:lnTo>
                  <a:lnTo>
                    <a:pt x="274951" y="22758"/>
                  </a:lnTo>
                  <a:close/>
                </a:path>
              </a:pathLst>
            </a:custGeom>
            <a:solidFill>
              <a:srgbClr val="231F20"/>
            </a:solidFill>
          </p:spPr>
          <p:txBody>
            <a:bodyPr wrap="square" lIns="0" tIns="0" rIns="0" bIns="0" rtlCol="0"/>
            <a:lstStyle/>
            <a:p>
              <a:endParaRPr sz="1350"/>
            </a:p>
          </p:txBody>
        </p:sp>
        <p:sp>
          <p:nvSpPr>
            <p:cNvPr id="228" name="object 180"/>
            <p:cNvSpPr/>
            <p:nvPr/>
          </p:nvSpPr>
          <p:spPr>
            <a:xfrm>
              <a:off x="2778353" y="4780658"/>
              <a:ext cx="251986" cy="226462"/>
            </a:xfrm>
            <a:custGeom>
              <a:avLst/>
              <a:gdLst/>
              <a:ahLst/>
              <a:cxnLst/>
              <a:rect l="l" t="t" r="r" b="b"/>
              <a:pathLst>
                <a:path w="294639" h="264795">
                  <a:moveTo>
                    <a:pt x="223532" y="0"/>
                  </a:moveTo>
                  <a:lnTo>
                    <a:pt x="70865" y="0"/>
                  </a:lnTo>
                  <a:lnTo>
                    <a:pt x="43307" y="5579"/>
                  </a:lnTo>
                  <a:lnTo>
                    <a:pt x="20778" y="20783"/>
                  </a:lnTo>
                  <a:lnTo>
                    <a:pt x="5577" y="43312"/>
                  </a:lnTo>
                  <a:lnTo>
                    <a:pt x="0" y="70866"/>
                  </a:lnTo>
                  <a:lnTo>
                    <a:pt x="0" y="142252"/>
                  </a:lnTo>
                  <a:lnTo>
                    <a:pt x="5577" y="169806"/>
                  </a:lnTo>
                  <a:lnTo>
                    <a:pt x="20778" y="192335"/>
                  </a:lnTo>
                  <a:lnTo>
                    <a:pt x="43307" y="207539"/>
                  </a:lnTo>
                  <a:lnTo>
                    <a:pt x="70865" y="213118"/>
                  </a:lnTo>
                  <a:lnTo>
                    <a:pt x="109372" y="213118"/>
                  </a:lnTo>
                  <a:lnTo>
                    <a:pt x="95161" y="254292"/>
                  </a:lnTo>
                  <a:lnTo>
                    <a:pt x="96799" y="259524"/>
                  </a:lnTo>
                  <a:lnTo>
                    <a:pt x="102844" y="263931"/>
                  </a:lnTo>
                  <a:lnTo>
                    <a:pt x="105194" y="264668"/>
                  </a:lnTo>
                  <a:lnTo>
                    <a:pt x="109956" y="264668"/>
                  </a:lnTo>
                  <a:lnTo>
                    <a:pt x="112356" y="263906"/>
                  </a:lnTo>
                  <a:lnTo>
                    <a:pt x="168463" y="221983"/>
                  </a:lnTo>
                  <a:lnTo>
                    <a:pt x="130403" y="221983"/>
                  </a:lnTo>
                  <a:lnTo>
                    <a:pt x="137325" y="201968"/>
                  </a:lnTo>
                  <a:lnTo>
                    <a:pt x="136766" y="198120"/>
                  </a:lnTo>
                  <a:lnTo>
                    <a:pt x="132499" y="192125"/>
                  </a:lnTo>
                  <a:lnTo>
                    <a:pt x="129044" y="190347"/>
                  </a:lnTo>
                  <a:lnTo>
                    <a:pt x="70865" y="190347"/>
                  </a:lnTo>
                  <a:lnTo>
                    <a:pt x="52164" y="186561"/>
                  </a:lnTo>
                  <a:lnTo>
                    <a:pt x="36874" y="176244"/>
                  </a:lnTo>
                  <a:lnTo>
                    <a:pt x="26556" y="160954"/>
                  </a:lnTo>
                  <a:lnTo>
                    <a:pt x="22771" y="142252"/>
                  </a:lnTo>
                  <a:lnTo>
                    <a:pt x="22771" y="70866"/>
                  </a:lnTo>
                  <a:lnTo>
                    <a:pt x="26556" y="52164"/>
                  </a:lnTo>
                  <a:lnTo>
                    <a:pt x="36874" y="36874"/>
                  </a:lnTo>
                  <a:lnTo>
                    <a:pt x="52164" y="26556"/>
                  </a:lnTo>
                  <a:lnTo>
                    <a:pt x="70865" y="22771"/>
                  </a:lnTo>
                  <a:lnTo>
                    <a:pt x="274960" y="22771"/>
                  </a:lnTo>
                  <a:lnTo>
                    <a:pt x="273619" y="20783"/>
                  </a:lnTo>
                  <a:lnTo>
                    <a:pt x="251091" y="5579"/>
                  </a:lnTo>
                  <a:lnTo>
                    <a:pt x="223532" y="0"/>
                  </a:lnTo>
                  <a:close/>
                </a:path>
                <a:path w="294639" h="264795">
                  <a:moveTo>
                    <a:pt x="212293" y="190347"/>
                  </a:moveTo>
                  <a:lnTo>
                    <a:pt x="174091" y="190347"/>
                  </a:lnTo>
                  <a:lnTo>
                    <a:pt x="171691" y="191135"/>
                  </a:lnTo>
                  <a:lnTo>
                    <a:pt x="130403" y="221983"/>
                  </a:lnTo>
                  <a:lnTo>
                    <a:pt x="168463" y="221983"/>
                  </a:lnTo>
                  <a:lnTo>
                    <a:pt x="180327" y="213118"/>
                  </a:lnTo>
                  <a:lnTo>
                    <a:pt x="212293" y="213118"/>
                  </a:lnTo>
                  <a:lnTo>
                    <a:pt x="217398" y="208013"/>
                  </a:lnTo>
                  <a:lnTo>
                    <a:pt x="217398" y="195440"/>
                  </a:lnTo>
                  <a:lnTo>
                    <a:pt x="212293" y="190347"/>
                  </a:lnTo>
                  <a:close/>
                </a:path>
                <a:path w="294639" h="264795">
                  <a:moveTo>
                    <a:pt x="274960" y="22771"/>
                  </a:moveTo>
                  <a:lnTo>
                    <a:pt x="223532" y="22771"/>
                  </a:lnTo>
                  <a:lnTo>
                    <a:pt x="242234" y="26556"/>
                  </a:lnTo>
                  <a:lnTo>
                    <a:pt x="257524" y="36874"/>
                  </a:lnTo>
                  <a:lnTo>
                    <a:pt x="267841" y="52164"/>
                  </a:lnTo>
                  <a:lnTo>
                    <a:pt x="271627" y="70866"/>
                  </a:lnTo>
                  <a:lnTo>
                    <a:pt x="271627" y="91033"/>
                  </a:lnTo>
                  <a:lnTo>
                    <a:pt x="276720" y="96126"/>
                  </a:lnTo>
                  <a:lnTo>
                    <a:pt x="289305" y="96126"/>
                  </a:lnTo>
                  <a:lnTo>
                    <a:pt x="294398" y="91033"/>
                  </a:lnTo>
                  <a:lnTo>
                    <a:pt x="294398" y="70866"/>
                  </a:lnTo>
                  <a:lnTo>
                    <a:pt x="288821" y="43312"/>
                  </a:lnTo>
                  <a:lnTo>
                    <a:pt x="274960" y="22771"/>
                  </a:lnTo>
                  <a:close/>
                </a:path>
              </a:pathLst>
            </a:custGeom>
            <a:solidFill>
              <a:srgbClr val="231F20"/>
            </a:solidFill>
          </p:spPr>
          <p:txBody>
            <a:bodyPr wrap="square" lIns="0" tIns="0" rIns="0" bIns="0" rtlCol="0"/>
            <a:lstStyle/>
            <a:p>
              <a:endParaRPr sz="1350"/>
            </a:p>
          </p:txBody>
        </p:sp>
        <p:sp>
          <p:nvSpPr>
            <p:cNvPr id="229" name="object 187"/>
            <p:cNvSpPr/>
            <p:nvPr/>
          </p:nvSpPr>
          <p:spPr>
            <a:xfrm>
              <a:off x="3144002" y="4950728"/>
              <a:ext cx="27154" cy="27154"/>
            </a:xfrm>
            <a:custGeom>
              <a:avLst/>
              <a:gdLst/>
              <a:ahLst/>
              <a:cxnLst/>
              <a:rect l="l" t="t" r="r" b="b"/>
              <a:pathLst>
                <a:path w="31750" h="31750">
                  <a:moveTo>
                    <a:pt x="24511" y="0"/>
                  </a:moveTo>
                  <a:lnTo>
                    <a:pt x="7086" y="0"/>
                  </a:lnTo>
                  <a:lnTo>
                    <a:pt x="0" y="7086"/>
                  </a:lnTo>
                  <a:lnTo>
                    <a:pt x="0" y="24523"/>
                  </a:lnTo>
                  <a:lnTo>
                    <a:pt x="7086" y="31610"/>
                  </a:lnTo>
                  <a:lnTo>
                    <a:pt x="24511" y="31610"/>
                  </a:lnTo>
                  <a:lnTo>
                    <a:pt x="31597" y="24523"/>
                  </a:lnTo>
                  <a:lnTo>
                    <a:pt x="31597" y="7086"/>
                  </a:lnTo>
                  <a:lnTo>
                    <a:pt x="24511" y="0"/>
                  </a:lnTo>
                  <a:close/>
                </a:path>
              </a:pathLst>
            </a:custGeom>
            <a:solidFill>
              <a:srgbClr val="231F20"/>
            </a:solidFill>
          </p:spPr>
          <p:txBody>
            <a:bodyPr wrap="square" lIns="0" tIns="0" rIns="0" bIns="0" rtlCol="0"/>
            <a:lstStyle/>
            <a:p>
              <a:endParaRPr sz="1350"/>
            </a:p>
          </p:txBody>
        </p:sp>
        <p:sp>
          <p:nvSpPr>
            <p:cNvPr id="230" name="object 188"/>
            <p:cNvSpPr/>
            <p:nvPr/>
          </p:nvSpPr>
          <p:spPr>
            <a:xfrm>
              <a:off x="3041295" y="4950728"/>
              <a:ext cx="27154" cy="27154"/>
            </a:xfrm>
            <a:custGeom>
              <a:avLst/>
              <a:gdLst/>
              <a:ahLst/>
              <a:cxnLst/>
              <a:rect l="l" t="t" r="r" b="b"/>
              <a:pathLst>
                <a:path w="31750" h="31750">
                  <a:moveTo>
                    <a:pt x="24511" y="0"/>
                  </a:moveTo>
                  <a:lnTo>
                    <a:pt x="7086" y="0"/>
                  </a:lnTo>
                  <a:lnTo>
                    <a:pt x="0" y="7086"/>
                  </a:lnTo>
                  <a:lnTo>
                    <a:pt x="0" y="24523"/>
                  </a:lnTo>
                  <a:lnTo>
                    <a:pt x="7086" y="31610"/>
                  </a:lnTo>
                  <a:lnTo>
                    <a:pt x="24511" y="31610"/>
                  </a:lnTo>
                  <a:lnTo>
                    <a:pt x="31597" y="24523"/>
                  </a:lnTo>
                  <a:lnTo>
                    <a:pt x="31597" y="7086"/>
                  </a:lnTo>
                  <a:lnTo>
                    <a:pt x="24511" y="0"/>
                  </a:lnTo>
                  <a:close/>
                </a:path>
              </a:pathLst>
            </a:custGeom>
            <a:solidFill>
              <a:srgbClr val="231F20"/>
            </a:solidFill>
          </p:spPr>
          <p:txBody>
            <a:bodyPr wrap="square" lIns="0" tIns="0" rIns="0" bIns="0" rtlCol="0"/>
            <a:lstStyle/>
            <a:p>
              <a:endParaRPr sz="1350"/>
            </a:p>
          </p:txBody>
        </p:sp>
        <p:sp>
          <p:nvSpPr>
            <p:cNvPr id="231" name="object 189"/>
            <p:cNvSpPr/>
            <p:nvPr/>
          </p:nvSpPr>
          <p:spPr>
            <a:xfrm>
              <a:off x="3092649" y="4950728"/>
              <a:ext cx="27154" cy="27154"/>
            </a:xfrm>
            <a:custGeom>
              <a:avLst/>
              <a:gdLst/>
              <a:ahLst/>
              <a:cxnLst/>
              <a:rect l="l" t="t" r="r" b="b"/>
              <a:pathLst>
                <a:path w="31750" h="31750">
                  <a:moveTo>
                    <a:pt x="24511" y="0"/>
                  </a:moveTo>
                  <a:lnTo>
                    <a:pt x="7086" y="0"/>
                  </a:lnTo>
                  <a:lnTo>
                    <a:pt x="0" y="7086"/>
                  </a:lnTo>
                  <a:lnTo>
                    <a:pt x="12" y="24523"/>
                  </a:lnTo>
                  <a:lnTo>
                    <a:pt x="7086" y="31610"/>
                  </a:lnTo>
                  <a:lnTo>
                    <a:pt x="24511" y="31610"/>
                  </a:lnTo>
                  <a:lnTo>
                    <a:pt x="31597" y="24523"/>
                  </a:lnTo>
                  <a:lnTo>
                    <a:pt x="31597" y="7086"/>
                  </a:lnTo>
                  <a:lnTo>
                    <a:pt x="24511" y="0"/>
                  </a:lnTo>
                  <a:close/>
                </a:path>
              </a:pathLst>
            </a:custGeom>
            <a:solidFill>
              <a:srgbClr val="231F20"/>
            </a:solidFill>
          </p:spPr>
          <p:txBody>
            <a:bodyPr wrap="square" lIns="0" tIns="0" rIns="0" bIns="0" rtlCol="0"/>
            <a:lstStyle/>
            <a:p>
              <a:endParaRPr sz="1350"/>
            </a:p>
          </p:txBody>
        </p:sp>
      </p:grpSp>
      <p:sp>
        <p:nvSpPr>
          <p:cNvPr id="232" name="object 60"/>
          <p:cNvSpPr/>
          <p:nvPr/>
        </p:nvSpPr>
        <p:spPr>
          <a:xfrm>
            <a:off x="5151338" y="4477453"/>
            <a:ext cx="50506" cy="679928"/>
          </a:xfrm>
          <a:custGeom>
            <a:avLst/>
            <a:gdLst/>
            <a:ahLst/>
            <a:cxnLst/>
            <a:rect l="l" t="t" r="r" b="b"/>
            <a:pathLst>
              <a:path w="59054" h="795020">
                <a:moveTo>
                  <a:pt x="0" y="794905"/>
                </a:moveTo>
                <a:lnTo>
                  <a:pt x="58966" y="794905"/>
                </a:lnTo>
                <a:lnTo>
                  <a:pt x="58966" y="0"/>
                </a:lnTo>
                <a:lnTo>
                  <a:pt x="0" y="0"/>
                </a:lnTo>
                <a:lnTo>
                  <a:pt x="0" y="794905"/>
                </a:lnTo>
                <a:close/>
              </a:path>
            </a:pathLst>
          </a:custGeom>
          <a:solidFill>
            <a:srgbClr val="C5C9CE"/>
          </a:solidFill>
        </p:spPr>
        <p:txBody>
          <a:bodyPr wrap="square" lIns="0" tIns="0" rIns="0" bIns="0" rtlCol="0"/>
          <a:lstStyle/>
          <a:p>
            <a:endParaRPr sz="1350"/>
          </a:p>
        </p:txBody>
      </p:sp>
      <p:sp>
        <p:nvSpPr>
          <p:cNvPr id="233" name="object 61"/>
          <p:cNvSpPr/>
          <p:nvPr/>
        </p:nvSpPr>
        <p:spPr>
          <a:xfrm>
            <a:off x="4049077" y="4444408"/>
            <a:ext cx="1092664" cy="671782"/>
          </a:xfrm>
          <a:custGeom>
            <a:avLst/>
            <a:gdLst/>
            <a:ahLst/>
            <a:cxnLst/>
            <a:rect l="l" t="t" r="r" b="b"/>
            <a:pathLst>
              <a:path w="1277620" h="785495">
                <a:moveTo>
                  <a:pt x="0" y="785380"/>
                </a:moveTo>
                <a:lnTo>
                  <a:pt x="1277620" y="785380"/>
                </a:lnTo>
                <a:lnTo>
                  <a:pt x="1277620" y="0"/>
                </a:lnTo>
                <a:lnTo>
                  <a:pt x="0" y="0"/>
                </a:lnTo>
                <a:lnTo>
                  <a:pt x="0" y="785380"/>
                </a:lnTo>
                <a:close/>
              </a:path>
            </a:pathLst>
          </a:custGeom>
          <a:solidFill>
            <a:srgbClr val="FFFFFF"/>
          </a:solidFill>
        </p:spPr>
        <p:txBody>
          <a:bodyPr wrap="square" lIns="0" tIns="0" rIns="0" bIns="0" rtlCol="0"/>
          <a:lstStyle/>
          <a:p>
            <a:endParaRPr sz="1350"/>
          </a:p>
        </p:txBody>
      </p:sp>
      <p:sp>
        <p:nvSpPr>
          <p:cNvPr id="234" name="object 62"/>
          <p:cNvSpPr txBox="1"/>
          <p:nvPr/>
        </p:nvSpPr>
        <p:spPr>
          <a:xfrm>
            <a:off x="4012010" y="4538043"/>
            <a:ext cx="1161139" cy="549576"/>
          </a:xfrm>
          <a:prstGeom prst="rect">
            <a:avLst/>
          </a:prstGeom>
        </p:spPr>
        <p:txBody>
          <a:bodyPr vert="horz" wrap="square" lIns="0" tIns="10861" rIns="0" bIns="0" rtlCol="0">
            <a:spAutoFit/>
          </a:bodyPr>
          <a:lstStyle/>
          <a:p>
            <a:pPr marL="50504" marR="41272" indent="-40186">
              <a:spcBef>
                <a:spcPts val="86"/>
              </a:spcBef>
            </a:pPr>
            <a:r>
              <a:rPr sz="700" b="1" spc="-9">
                <a:solidFill>
                  <a:srgbClr val="231F20"/>
                </a:solidFill>
                <a:latin typeface="Verdana" charset="0"/>
                <a:ea typeface="Verdana" charset="0"/>
                <a:cs typeface="Verdana" charset="0"/>
              </a:rPr>
              <a:t>“It’s </a:t>
            </a:r>
            <a:r>
              <a:rPr sz="700" b="1" spc="-4">
                <a:solidFill>
                  <a:srgbClr val="231F20"/>
                </a:solidFill>
                <a:latin typeface="Verdana" charset="0"/>
                <a:ea typeface="Verdana" charset="0"/>
                <a:cs typeface="Verdana" charset="0"/>
              </a:rPr>
              <a:t>really frustrating  </a:t>
            </a:r>
            <a:r>
              <a:rPr sz="700" b="1">
                <a:solidFill>
                  <a:srgbClr val="231F20"/>
                </a:solidFill>
                <a:latin typeface="Verdana" charset="0"/>
                <a:ea typeface="Verdana" charset="0"/>
                <a:cs typeface="Verdana" charset="0"/>
              </a:rPr>
              <a:t>when </a:t>
            </a:r>
            <a:r>
              <a:rPr sz="700" b="1" spc="-4">
                <a:solidFill>
                  <a:srgbClr val="231F20"/>
                </a:solidFill>
                <a:latin typeface="Verdana" charset="0"/>
                <a:ea typeface="Verdana" charset="0"/>
                <a:cs typeface="Verdana" charset="0"/>
              </a:rPr>
              <a:t>they </a:t>
            </a:r>
            <a:r>
              <a:rPr sz="700" b="1">
                <a:solidFill>
                  <a:srgbClr val="231F20"/>
                </a:solidFill>
                <a:latin typeface="Verdana" charset="0"/>
                <a:ea typeface="Verdana" charset="0"/>
                <a:cs typeface="Verdana" charset="0"/>
              </a:rPr>
              <a:t>bring  </a:t>
            </a:r>
            <a:r>
              <a:rPr sz="700" b="1" spc="-4">
                <a:solidFill>
                  <a:srgbClr val="231F20"/>
                </a:solidFill>
                <a:latin typeface="Verdana" charset="0"/>
                <a:ea typeface="Verdana" charset="0"/>
                <a:cs typeface="Verdana" charset="0"/>
              </a:rPr>
              <a:t>food to</a:t>
            </a:r>
            <a:r>
              <a:rPr sz="700" b="1" spc="-73">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visitations.</a:t>
            </a:r>
            <a:endParaRPr sz="700">
              <a:latin typeface="Verdana" charset="0"/>
              <a:ea typeface="Verdana" charset="0"/>
              <a:cs typeface="Verdana" charset="0"/>
            </a:endParaRPr>
          </a:p>
          <a:p>
            <a:pPr marL="46702" marR="4344" indent="25523"/>
            <a:r>
              <a:rPr sz="700" b="1">
                <a:solidFill>
                  <a:srgbClr val="231F20"/>
                </a:solidFill>
                <a:latin typeface="Verdana" charset="0"/>
                <a:ea typeface="Verdana" charset="0"/>
                <a:cs typeface="Verdana" charset="0"/>
              </a:rPr>
              <a:t>I </a:t>
            </a:r>
            <a:r>
              <a:rPr sz="700" b="1" spc="-4">
                <a:solidFill>
                  <a:srgbClr val="231F20"/>
                </a:solidFill>
                <a:latin typeface="Verdana" charset="0"/>
                <a:ea typeface="Verdana" charset="0"/>
                <a:cs typeface="Verdana" charset="0"/>
              </a:rPr>
              <a:t>feel </a:t>
            </a:r>
            <a:r>
              <a:rPr sz="700" b="1">
                <a:solidFill>
                  <a:srgbClr val="231F20"/>
                </a:solidFill>
                <a:latin typeface="Verdana" charset="0"/>
                <a:ea typeface="Verdana" charset="0"/>
                <a:cs typeface="Verdana" charset="0"/>
              </a:rPr>
              <a:t>like it disrupts  our </a:t>
            </a:r>
            <a:r>
              <a:rPr sz="700" b="1" spc="-4">
                <a:solidFill>
                  <a:srgbClr val="231F20"/>
                </a:solidFill>
                <a:latin typeface="Verdana" charset="0"/>
                <a:ea typeface="Verdana" charset="0"/>
                <a:cs typeface="Verdana" charset="0"/>
              </a:rPr>
              <a:t>evening</a:t>
            </a:r>
            <a:r>
              <a:rPr sz="700" b="1" spc="-107">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routine.”</a:t>
            </a:r>
            <a:endParaRPr sz="700">
              <a:latin typeface="Verdana" charset="0"/>
              <a:ea typeface="Verdana" charset="0"/>
              <a:cs typeface="Verdana" charset="0"/>
            </a:endParaRPr>
          </a:p>
        </p:txBody>
      </p:sp>
      <p:sp>
        <p:nvSpPr>
          <p:cNvPr id="235" name="object 63"/>
          <p:cNvSpPr/>
          <p:nvPr/>
        </p:nvSpPr>
        <p:spPr>
          <a:xfrm>
            <a:off x="4000626" y="4481528"/>
            <a:ext cx="1150710" cy="671782"/>
          </a:xfrm>
          <a:custGeom>
            <a:avLst/>
            <a:gdLst/>
            <a:ahLst/>
            <a:cxnLst/>
            <a:rect l="l" t="t" r="r" b="b"/>
            <a:pathLst>
              <a:path w="1277620" h="785495">
                <a:moveTo>
                  <a:pt x="0" y="785380"/>
                </a:moveTo>
                <a:lnTo>
                  <a:pt x="1277620" y="785380"/>
                </a:lnTo>
                <a:lnTo>
                  <a:pt x="1277620" y="0"/>
                </a:lnTo>
                <a:lnTo>
                  <a:pt x="0" y="0"/>
                </a:lnTo>
                <a:lnTo>
                  <a:pt x="0" y="785380"/>
                </a:lnTo>
                <a:close/>
              </a:path>
            </a:pathLst>
          </a:custGeom>
          <a:ln w="9525">
            <a:solidFill>
              <a:srgbClr val="231F20"/>
            </a:solidFill>
          </a:ln>
        </p:spPr>
        <p:txBody>
          <a:bodyPr wrap="square" lIns="0" tIns="0" rIns="0" bIns="0" rtlCol="0"/>
          <a:lstStyle/>
          <a:p>
            <a:endParaRPr sz="1350"/>
          </a:p>
        </p:txBody>
      </p:sp>
      <p:sp>
        <p:nvSpPr>
          <p:cNvPr id="236" name="object 64"/>
          <p:cNvSpPr/>
          <p:nvPr/>
        </p:nvSpPr>
        <p:spPr>
          <a:xfrm>
            <a:off x="4629405" y="4448264"/>
            <a:ext cx="106442" cy="61910"/>
          </a:xfrm>
          <a:custGeom>
            <a:avLst/>
            <a:gdLst/>
            <a:ahLst/>
            <a:cxnLst/>
            <a:rect l="l" t="t" r="r" b="b"/>
            <a:pathLst>
              <a:path w="124460" h="72389">
                <a:moveTo>
                  <a:pt x="62217" y="0"/>
                </a:moveTo>
                <a:lnTo>
                  <a:pt x="0" y="69202"/>
                </a:lnTo>
                <a:lnTo>
                  <a:pt x="124421" y="72389"/>
                </a:lnTo>
                <a:lnTo>
                  <a:pt x="62217" y="0"/>
                </a:lnTo>
                <a:close/>
              </a:path>
            </a:pathLst>
          </a:custGeom>
          <a:solidFill>
            <a:srgbClr val="FFFFFF"/>
          </a:solidFill>
        </p:spPr>
        <p:txBody>
          <a:bodyPr wrap="square" lIns="0" tIns="0" rIns="0" bIns="0" rtlCol="0"/>
          <a:lstStyle/>
          <a:p>
            <a:endParaRPr sz="1350"/>
          </a:p>
        </p:txBody>
      </p:sp>
      <p:sp>
        <p:nvSpPr>
          <p:cNvPr id="237" name="object 65"/>
          <p:cNvSpPr/>
          <p:nvPr/>
        </p:nvSpPr>
        <p:spPr>
          <a:xfrm>
            <a:off x="4619810" y="4411144"/>
            <a:ext cx="106442" cy="61910"/>
          </a:xfrm>
          <a:custGeom>
            <a:avLst/>
            <a:gdLst/>
            <a:ahLst/>
            <a:cxnLst/>
            <a:rect l="l" t="t" r="r" b="b"/>
            <a:pathLst>
              <a:path w="124460" h="72389">
                <a:moveTo>
                  <a:pt x="124421" y="72389"/>
                </a:moveTo>
                <a:lnTo>
                  <a:pt x="62217" y="0"/>
                </a:lnTo>
                <a:lnTo>
                  <a:pt x="0" y="69202"/>
                </a:lnTo>
              </a:path>
            </a:pathLst>
          </a:custGeom>
          <a:ln w="9524">
            <a:solidFill>
              <a:srgbClr val="231F20"/>
            </a:solidFill>
          </a:ln>
        </p:spPr>
        <p:txBody>
          <a:bodyPr wrap="square" lIns="0" tIns="0" rIns="0" bIns="0" rtlCol="0"/>
          <a:lstStyle/>
          <a:p>
            <a:endParaRPr sz="1350"/>
          </a:p>
        </p:txBody>
      </p:sp>
      <p:sp>
        <p:nvSpPr>
          <p:cNvPr id="238" name="object 72"/>
          <p:cNvSpPr/>
          <p:nvPr/>
        </p:nvSpPr>
        <p:spPr>
          <a:xfrm>
            <a:off x="5327613" y="4828285"/>
            <a:ext cx="1155660" cy="53764"/>
          </a:xfrm>
          <a:custGeom>
            <a:avLst/>
            <a:gdLst/>
            <a:ahLst/>
            <a:cxnLst/>
            <a:rect l="l" t="t" r="r" b="b"/>
            <a:pathLst>
              <a:path w="1351279" h="62864">
                <a:moveTo>
                  <a:pt x="0" y="62763"/>
                </a:moveTo>
                <a:lnTo>
                  <a:pt x="1350949" y="62763"/>
                </a:lnTo>
                <a:lnTo>
                  <a:pt x="1350949" y="0"/>
                </a:lnTo>
                <a:lnTo>
                  <a:pt x="0" y="0"/>
                </a:lnTo>
                <a:lnTo>
                  <a:pt x="0" y="62763"/>
                </a:lnTo>
                <a:close/>
              </a:path>
            </a:pathLst>
          </a:custGeom>
          <a:solidFill>
            <a:srgbClr val="C5C9CE"/>
          </a:solidFill>
        </p:spPr>
        <p:txBody>
          <a:bodyPr wrap="square" lIns="0" tIns="0" rIns="0" bIns="0" rtlCol="0"/>
          <a:lstStyle/>
          <a:p>
            <a:endParaRPr sz="1350"/>
          </a:p>
        </p:txBody>
      </p:sp>
      <p:sp>
        <p:nvSpPr>
          <p:cNvPr id="239" name="object 73"/>
          <p:cNvSpPr/>
          <p:nvPr/>
        </p:nvSpPr>
        <p:spPr>
          <a:xfrm>
            <a:off x="5331689" y="4156601"/>
            <a:ext cx="1147514" cy="671782"/>
          </a:xfrm>
          <a:custGeom>
            <a:avLst/>
            <a:gdLst/>
            <a:ahLst/>
            <a:cxnLst/>
            <a:rect l="l" t="t" r="r" b="b"/>
            <a:pathLst>
              <a:path w="1341754" h="785495">
                <a:moveTo>
                  <a:pt x="0" y="785380"/>
                </a:moveTo>
                <a:lnTo>
                  <a:pt x="1341424" y="785380"/>
                </a:lnTo>
                <a:lnTo>
                  <a:pt x="1341424" y="0"/>
                </a:lnTo>
                <a:lnTo>
                  <a:pt x="0" y="0"/>
                </a:lnTo>
                <a:lnTo>
                  <a:pt x="0" y="785380"/>
                </a:lnTo>
                <a:close/>
              </a:path>
            </a:pathLst>
          </a:custGeom>
          <a:solidFill>
            <a:srgbClr val="FFFFFF"/>
          </a:solidFill>
        </p:spPr>
        <p:txBody>
          <a:bodyPr wrap="square" lIns="0" tIns="0" rIns="0" bIns="0" rtlCol="0"/>
          <a:lstStyle/>
          <a:p>
            <a:endParaRPr sz="1350"/>
          </a:p>
        </p:txBody>
      </p:sp>
      <p:sp>
        <p:nvSpPr>
          <p:cNvPr id="240" name="object 74"/>
          <p:cNvSpPr txBox="1"/>
          <p:nvPr/>
        </p:nvSpPr>
        <p:spPr>
          <a:xfrm>
            <a:off x="5352304" y="4223210"/>
            <a:ext cx="1135507" cy="549576"/>
          </a:xfrm>
          <a:prstGeom prst="rect">
            <a:avLst/>
          </a:prstGeom>
        </p:spPr>
        <p:txBody>
          <a:bodyPr vert="horz" wrap="square" lIns="0" tIns="10861" rIns="0" bIns="0" rtlCol="0">
            <a:spAutoFit/>
          </a:bodyPr>
          <a:lstStyle/>
          <a:p>
            <a:pPr marL="46702" marR="4344" indent="-36384">
              <a:spcBef>
                <a:spcPts val="86"/>
              </a:spcBef>
            </a:pPr>
            <a:r>
              <a:rPr sz="700" b="1" spc="-13">
                <a:solidFill>
                  <a:srgbClr val="231F20"/>
                </a:solidFill>
                <a:latin typeface="Verdana" charset="0"/>
                <a:ea typeface="Verdana" charset="0"/>
                <a:cs typeface="Verdana" charset="0"/>
              </a:rPr>
              <a:t>“Yesterday’s </a:t>
            </a:r>
            <a:r>
              <a:rPr sz="700" b="1" spc="-4">
                <a:solidFill>
                  <a:srgbClr val="231F20"/>
                </a:solidFill>
                <a:latin typeface="Verdana" charset="0"/>
                <a:ea typeface="Verdana" charset="0"/>
                <a:cs typeface="Verdana" charset="0"/>
              </a:rPr>
              <a:t>visitation  </a:t>
            </a:r>
            <a:r>
              <a:rPr sz="700" b="1">
                <a:solidFill>
                  <a:srgbClr val="231F20"/>
                </a:solidFill>
                <a:latin typeface="Verdana" charset="0"/>
                <a:ea typeface="Verdana" charset="0"/>
                <a:cs typeface="Verdana" charset="0"/>
              </a:rPr>
              <a:t>was </a:t>
            </a:r>
            <a:r>
              <a:rPr sz="700" b="1" spc="-4">
                <a:solidFill>
                  <a:srgbClr val="231F20"/>
                </a:solidFill>
                <a:latin typeface="Verdana" charset="0"/>
                <a:ea typeface="Verdana" charset="0"/>
                <a:cs typeface="Verdana" charset="0"/>
              </a:rPr>
              <a:t>really rough for  the kids. Now </a:t>
            </a:r>
            <a:r>
              <a:rPr sz="700" b="1">
                <a:solidFill>
                  <a:srgbClr val="231F20"/>
                </a:solidFill>
                <a:latin typeface="Verdana" charset="0"/>
                <a:ea typeface="Verdana" charset="0"/>
                <a:cs typeface="Verdana" charset="0"/>
              </a:rPr>
              <a:t>our  oldest hasn’t </a:t>
            </a:r>
            <a:r>
              <a:rPr sz="700" b="1" spc="-4">
                <a:solidFill>
                  <a:srgbClr val="231F20"/>
                </a:solidFill>
                <a:latin typeface="Verdana" charset="0"/>
                <a:ea typeface="Verdana" charset="0"/>
                <a:cs typeface="Verdana" charset="0"/>
              </a:rPr>
              <a:t>eaten  all</a:t>
            </a:r>
            <a:r>
              <a:rPr sz="700" b="1" spc="-81">
                <a:solidFill>
                  <a:srgbClr val="231F20"/>
                </a:solidFill>
                <a:latin typeface="Verdana" charset="0"/>
                <a:ea typeface="Verdana" charset="0"/>
                <a:cs typeface="Verdana" charset="0"/>
              </a:rPr>
              <a:t> </a:t>
            </a:r>
            <a:r>
              <a:rPr sz="700" b="1" spc="-13">
                <a:solidFill>
                  <a:srgbClr val="231F20"/>
                </a:solidFill>
                <a:latin typeface="Verdana" charset="0"/>
                <a:ea typeface="Verdana" charset="0"/>
                <a:cs typeface="Verdana" charset="0"/>
              </a:rPr>
              <a:t>day.”</a:t>
            </a:r>
            <a:endParaRPr sz="700">
              <a:latin typeface="Verdana" charset="0"/>
              <a:ea typeface="Verdana" charset="0"/>
              <a:cs typeface="Verdana" charset="0"/>
            </a:endParaRPr>
          </a:p>
        </p:txBody>
      </p:sp>
      <p:sp>
        <p:nvSpPr>
          <p:cNvPr id="241" name="object 75"/>
          <p:cNvSpPr/>
          <p:nvPr/>
        </p:nvSpPr>
        <p:spPr>
          <a:xfrm>
            <a:off x="5331689" y="4156601"/>
            <a:ext cx="1147514" cy="671782"/>
          </a:xfrm>
          <a:custGeom>
            <a:avLst/>
            <a:gdLst/>
            <a:ahLst/>
            <a:cxnLst/>
            <a:rect l="l" t="t" r="r" b="b"/>
            <a:pathLst>
              <a:path w="1341754" h="785495">
                <a:moveTo>
                  <a:pt x="0" y="785380"/>
                </a:moveTo>
                <a:lnTo>
                  <a:pt x="1341424" y="785380"/>
                </a:lnTo>
                <a:lnTo>
                  <a:pt x="1341424" y="0"/>
                </a:lnTo>
                <a:lnTo>
                  <a:pt x="0" y="0"/>
                </a:lnTo>
                <a:lnTo>
                  <a:pt x="0" y="785380"/>
                </a:lnTo>
                <a:close/>
              </a:path>
            </a:pathLst>
          </a:custGeom>
          <a:ln w="9525">
            <a:solidFill>
              <a:srgbClr val="231F20"/>
            </a:solidFill>
          </a:ln>
        </p:spPr>
        <p:txBody>
          <a:bodyPr wrap="square" lIns="0" tIns="0" rIns="0" bIns="0" rtlCol="0"/>
          <a:lstStyle/>
          <a:p>
            <a:endParaRPr sz="1350"/>
          </a:p>
        </p:txBody>
      </p:sp>
      <p:sp>
        <p:nvSpPr>
          <p:cNvPr id="242" name="object 76"/>
          <p:cNvSpPr/>
          <p:nvPr/>
        </p:nvSpPr>
        <p:spPr>
          <a:xfrm>
            <a:off x="6169498" y="4123333"/>
            <a:ext cx="106442" cy="61910"/>
          </a:xfrm>
          <a:custGeom>
            <a:avLst/>
            <a:gdLst/>
            <a:ahLst/>
            <a:cxnLst/>
            <a:rect l="l" t="t" r="r" b="b"/>
            <a:pathLst>
              <a:path w="124459" h="72389">
                <a:moveTo>
                  <a:pt x="62217" y="0"/>
                </a:moveTo>
                <a:lnTo>
                  <a:pt x="0" y="69202"/>
                </a:lnTo>
                <a:lnTo>
                  <a:pt x="124421" y="72390"/>
                </a:lnTo>
                <a:lnTo>
                  <a:pt x="62217" y="0"/>
                </a:lnTo>
                <a:close/>
              </a:path>
            </a:pathLst>
          </a:custGeom>
          <a:solidFill>
            <a:srgbClr val="FFFFFF"/>
          </a:solidFill>
        </p:spPr>
        <p:txBody>
          <a:bodyPr wrap="square" lIns="0" tIns="0" rIns="0" bIns="0" rtlCol="0"/>
          <a:lstStyle/>
          <a:p>
            <a:endParaRPr sz="1350"/>
          </a:p>
        </p:txBody>
      </p:sp>
      <p:sp>
        <p:nvSpPr>
          <p:cNvPr id="243" name="object 77"/>
          <p:cNvSpPr/>
          <p:nvPr/>
        </p:nvSpPr>
        <p:spPr>
          <a:xfrm>
            <a:off x="6169498" y="4123333"/>
            <a:ext cx="106442" cy="61910"/>
          </a:xfrm>
          <a:custGeom>
            <a:avLst/>
            <a:gdLst/>
            <a:ahLst/>
            <a:cxnLst/>
            <a:rect l="l" t="t" r="r" b="b"/>
            <a:pathLst>
              <a:path w="124459" h="72389">
                <a:moveTo>
                  <a:pt x="124421" y="72390"/>
                </a:moveTo>
                <a:lnTo>
                  <a:pt x="62217" y="0"/>
                </a:lnTo>
                <a:lnTo>
                  <a:pt x="0" y="69202"/>
                </a:lnTo>
              </a:path>
            </a:pathLst>
          </a:custGeom>
          <a:ln w="9524">
            <a:solidFill>
              <a:srgbClr val="231F20"/>
            </a:solidFill>
          </a:ln>
        </p:spPr>
        <p:txBody>
          <a:bodyPr wrap="square" lIns="0" tIns="0" rIns="0" bIns="0" rtlCol="0"/>
          <a:lstStyle/>
          <a:p>
            <a:endParaRPr sz="1350"/>
          </a:p>
        </p:txBody>
      </p:sp>
      <p:sp>
        <p:nvSpPr>
          <p:cNvPr id="130" name="object 138"/>
          <p:cNvSpPr txBox="1">
            <a:spLocks noChangeAspect="1"/>
          </p:cNvSpPr>
          <p:nvPr/>
        </p:nvSpPr>
        <p:spPr>
          <a:xfrm>
            <a:off x="7949796" y="5319459"/>
            <a:ext cx="129572" cy="129461"/>
          </a:xfrm>
          <a:prstGeom prst="rect">
            <a:avLst/>
          </a:prstGeom>
        </p:spPr>
        <p:txBody>
          <a:bodyPr vert="horz" wrap="square" lIns="0" tIns="10861" rIns="0" bIns="0" rtlCol="0">
            <a:spAutoFit/>
          </a:bodyPr>
          <a:lstStyle/>
          <a:p>
            <a:pPr marL="10861">
              <a:spcBef>
                <a:spcPts val="86"/>
              </a:spcBef>
            </a:pPr>
            <a:r>
              <a:rPr sz="770" b="1" spc="-4">
                <a:solidFill>
                  <a:srgbClr val="231F20"/>
                </a:solidFill>
                <a:latin typeface="Arial"/>
                <a:cs typeface="Arial"/>
              </a:rPr>
              <a:t>28</a:t>
            </a:r>
            <a:endParaRPr sz="770">
              <a:latin typeface="Arial"/>
              <a:cs typeface="Arial"/>
            </a:endParaRPr>
          </a:p>
        </p:txBody>
      </p:sp>
      <p:sp>
        <p:nvSpPr>
          <p:cNvPr id="244" name="object 138"/>
          <p:cNvSpPr txBox="1"/>
          <p:nvPr/>
        </p:nvSpPr>
        <p:spPr>
          <a:xfrm>
            <a:off x="7970822" y="5339580"/>
            <a:ext cx="109158" cy="115416"/>
          </a:xfrm>
          <a:prstGeom prst="rect">
            <a:avLst/>
          </a:prstGeom>
        </p:spPr>
        <p:txBody>
          <a:bodyPr vert="horz" wrap="square" lIns="0" tIns="0" rIns="0" bIns="0" rtlCol="0">
            <a:spAutoFit/>
          </a:bodyPr>
          <a:lstStyle/>
          <a:p>
            <a:pPr>
              <a:lnSpc>
                <a:spcPts val="850"/>
              </a:lnSpc>
            </a:pPr>
            <a:r>
              <a:rPr sz="770" b="1" spc="-4">
                <a:solidFill>
                  <a:srgbClr val="231F20"/>
                </a:solidFill>
                <a:latin typeface="Arial"/>
                <a:cs typeface="Arial"/>
              </a:rPr>
              <a:t>28</a:t>
            </a:r>
            <a:endParaRPr sz="770">
              <a:latin typeface="Arial"/>
              <a:cs typeface="Arial"/>
            </a:endParaRPr>
          </a:p>
        </p:txBody>
      </p:sp>
      <p:sp>
        <p:nvSpPr>
          <p:cNvPr id="245" name="object 141"/>
          <p:cNvSpPr/>
          <p:nvPr/>
        </p:nvSpPr>
        <p:spPr>
          <a:xfrm>
            <a:off x="7873630" y="5055795"/>
            <a:ext cx="1155660" cy="445320"/>
          </a:xfrm>
          <a:custGeom>
            <a:avLst/>
            <a:gdLst/>
            <a:ahLst/>
            <a:cxnLst/>
            <a:rect l="l" t="t" r="r" b="b"/>
            <a:pathLst>
              <a:path w="1351279" h="520700">
                <a:moveTo>
                  <a:pt x="0" y="520585"/>
                </a:moveTo>
                <a:lnTo>
                  <a:pt x="1350949" y="520585"/>
                </a:lnTo>
                <a:lnTo>
                  <a:pt x="1350949" y="0"/>
                </a:lnTo>
                <a:lnTo>
                  <a:pt x="0" y="0"/>
                </a:lnTo>
                <a:lnTo>
                  <a:pt x="0" y="520585"/>
                </a:lnTo>
                <a:close/>
              </a:path>
            </a:pathLst>
          </a:custGeom>
          <a:solidFill>
            <a:srgbClr val="C5C9CE"/>
          </a:solidFill>
        </p:spPr>
        <p:txBody>
          <a:bodyPr wrap="square" lIns="0" tIns="0" rIns="0" bIns="0" rtlCol="0"/>
          <a:lstStyle/>
          <a:p>
            <a:endParaRPr sz="1350"/>
          </a:p>
        </p:txBody>
      </p:sp>
      <p:sp>
        <p:nvSpPr>
          <p:cNvPr id="249" name="object 144"/>
          <p:cNvSpPr/>
          <p:nvPr/>
        </p:nvSpPr>
        <p:spPr>
          <a:xfrm>
            <a:off x="7899429" y="5030881"/>
            <a:ext cx="1147514" cy="437174"/>
          </a:xfrm>
          <a:custGeom>
            <a:avLst/>
            <a:gdLst/>
            <a:ahLst/>
            <a:cxnLst/>
            <a:rect l="l" t="t" r="r" b="b"/>
            <a:pathLst>
              <a:path w="1341754" h="511175">
                <a:moveTo>
                  <a:pt x="0" y="511060"/>
                </a:moveTo>
                <a:lnTo>
                  <a:pt x="1341424" y="511060"/>
                </a:lnTo>
                <a:lnTo>
                  <a:pt x="1341424" y="0"/>
                </a:lnTo>
                <a:lnTo>
                  <a:pt x="0" y="0"/>
                </a:lnTo>
                <a:lnTo>
                  <a:pt x="0" y="511060"/>
                </a:lnTo>
                <a:close/>
              </a:path>
            </a:pathLst>
          </a:custGeom>
          <a:solidFill>
            <a:schemeClr val="bg1"/>
          </a:solidFill>
          <a:ln w="9525">
            <a:solidFill>
              <a:srgbClr val="231F20"/>
            </a:solidFill>
          </a:ln>
        </p:spPr>
        <p:txBody>
          <a:bodyPr wrap="square" lIns="0" tIns="0" rIns="0" bIns="0" rtlCol="0"/>
          <a:lstStyle/>
          <a:p>
            <a:endParaRPr sz="1350"/>
          </a:p>
        </p:txBody>
      </p:sp>
      <p:sp>
        <p:nvSpPr>
          <p:cNvPr id="246" name="object 143"/>
          <p:cNvSpPr txBox="1"/>
          <p:nvPr/>
        </p:nvSpPr>
        <p:spPr>
          <a:xfrm>
            <a:off x="7919591" y="5059080"/>
            <a:ext cx="1116288" cy="334132"/>
          </a:xfrm>
          <a:prstGeom prst="rect">
            <a:avLst/>
          </a:prstGeom>
        </p:spPr>
        <p:txBody>
          <a:bodyPr vert="horz" wrap="square" lIns="0" tIns="10861" rIns="0" bIns="0" rtlCol="0">
            <a:spAutoFit/>
          </a:bodyPr>
          <a:lstStyle/>
          <a:p>
            <a:pPr marL="48875" marR="4344" indent="-38557">
              <a:spcBef>
                <a:spcPts val="86"/>
              </a:spcBef>
            </a:pPr>
            <a:r>
              <a:rPr sz="700" b="1">
                <a:solidFill>
                  <a:srgbClr val="231F20"/>
                </a:solidFill>
                <a:latin typeface="Verdana" charset="0"/>
                <a:ea typeface="Verdana" charset="0"/>
                <a:cs typeface="Verdana" charset="0"/>
              </a:rPr>
              <a:t>“I wish we </a:t>
            </a:r>
            <a:r>
              <a:rPr sz="700" b="1" spc="-4">
                <a:solidFill>
                  <a:srgbClr val="231F20"/>
                </a:solidFill>
                <a:latin typeface="Verdana" charset="0"/>
                <a:ea typeface="Verdana" charset="0"/>
                <a:cs typeface="Verdana" charset="0"/>
              </a:rPr>
              <a:t>could</a:t>
            </a:r>
            <a:r>
              <a:rPr sz="700" b="1" spc="-86">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have  a </a:t>
            </a:r>
            <a:r>
              <a:rPr sz="700" b="1" spc="-4">
                <a:solidFill>
                  <a:srgbClr val="231F20"/>
                </a:solidFill>
                <a:latin typeface="Verdana" charset="0"/>
                <a:ea typeface="Verdana" charset="0"/>
                <a:cs typeface="Verdana" charset="0"/>
              </a:rPr>
              <a:t>training around  food-based</a:t>
            </a:r>
            <a:r>
              <a:rPr sz="700" b="1" spc="-81">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trauma.”</a:t>
            </a:r>
            <a:endParaRPr sz="700">
              <a:latin typeface="Verdana" charset="0"/>
              <a:ea typeface="Verdana" charset="0"/>
              <a:cs typeface="Verdana" charset="0"/>
            </a:endParaRPr>
          </a:p>
        </p:txBody>
      </p:sp>
      <p:sp>
        <p:nvSpPr>
          <p:cNvPr id="248" name="object 146"/>
          <p:cNvSpPr/>
          <p:nvPr/>
        </p:nvSpPr>
        <p:spPr>
          <a:xfrm>
            <a:off x="8688847" y="4993176"/>
            <a:ext cx="106442" cy="61910"/>
          </a:xfrm>
          <a:custGeom>
            <a:avLst/>
            <a:gdLst/>
            <a:ahLst/>
            <a:cxnLst/>
            <a:rect l="l" t="t" r="r" b="b"/>
            <a:pathLst>
              <a:path w="124459" h="72389">
                <a:moveTo>
                  <a:pt x="124421" y="72389"/>
                </a:moveTo>
                <a:lnTo>
                  <a:pt x="62217" y="0"/>
                </a:lnTo>
                <a:lnTo>
                  <a:pt x="0" y="69202"/>
                </a:lnTo>
              </a:path>
            </a:pathLst>
          </a:custGeom>
          <a:solidFill>
            <a:schemeClr val="bg1"/>
          </a:solidFill>
          <a:ln w="9524">
            <a:solidFill>
              <a:srgbClr val="231F20"/>
            </a:solidFill>
          </a:ln>
        </p:spPr>
        <p:txBody>
          <a:bodyPr wrap="square" lIns="0" tIns="0" rIns="0" bIns="0" rtlCol="0"/>
          <a:lstStyle/>
          <a:p>
            <a:endParaRPr sz="1350"/>
          </a:p>
        </p:txBody>
      </p:sp>
      <p:sp>
        <p:nvSpPr>
          <p:cNvPr id="250" name="object 78"/>
          <p:cNvSpPr/>
          <p:nvPr/>
        </p:nvSpPr>
        <p:spPr>
          <a:xfrm>
            <a:off x="93211" y="2406219"/>
            <a:ext cx="5153767" cy="1390268"/>
          </a:xfrm>
          <a:custGeom>
            <a:avLst/>
            <a:gdLst/>
            <a:ahLst/>
            <a:cxnLst/>
            <a:rect l="l" t="t" r="r" b="b"/>
            <a:pathLst>
              <a:path w="6026150" h="1625600">
                <a:moveTo>
                  <a:pt x="0" y="1625320"/>
                </a:moveTo>
                <a:lnTo>
                  <a:pt x="6025565" y="1625320"/>
                </a:lnTo>
                <a:lnTo>
                  <a:pt x="6025565" y="0"/>
                </a:lnTo>
                <a:lnTo>
                  <a:pt x="0" y="0"/>
                </a:lnTo>
                <a:lnTo>
                  <a:pt x="0" y="1625320"/>
                </a:lnTo>
                <a:close/>
              </a:path>
            </a:pathLst>
          </a:custGeom>
          <a:ln w="25400">
            <a:solidFill>
              <a:srgbClr val="231F20"/>
            </a:solidFill>
          </a:ln>
        </p:spPr>
        <p:txBody>
          <a:bodyPr wrap="square" lIns="0" tIns="0" rIns="0" bIns="0" rtlCol="0"/>
          <a:lstStyle/>
          <a:p>
            <a:endParaRPr sz="1350"/>
          </a:p>
        </p:txBody>
      </p:sp>
      <p:sp>
        <p:nvSpPr>
          <p:cNvPr id="251" name="object 167"/>
          <p:cNvSpPr txBox="1"/>
          <p:nvPr/>
        </p:nvSpPr>
        <p:spPr>
          <a:xfrm>
            <a:off x="408932" y="2318209"/>
            <a:ext cx="1850251" cy="142542"/>
          </a:xfrm>
          <a:prstGeom prst="rect">
            <a:avLst/>
          </a:prstGeom>
          <a:solidFill>
            <a:schemeClr val="bg1"/>
          </a:solidFill>
        </p:spPr>
        <p:txBody>
          <a:bodyPr vert="horz" wrap="square" lIns="0" tIns="10861" rIns="0" bIns="0" rtlCol="0">
            <a:spAutoFit/>
          </a:bodyPr>
          <a:lstStyle/>
          <a:p>
            <a:pPr marL="10861">
              <a:spcBef>
                <a:spcPts val="86"/>
              </a:spcBef>
            </a:pPr>
            <a:r>
              <a:rPr sz="855" b="1">
                <a:solidFill>
                  <a:srgbClr val="231F20"/>
                </a:solidFill>
                <a:latin typeface="Arial"/>
                <a:cs typeface="Arial"/>
              </a:rPr>
              <a:t>Zoom in on </a:t>
            </a:r>
            <a:r>
              <a:rPr sz="855" b="1" spc="-4">
                <a:solidFill>
                  <a:srgbClr val="231F20"/>
                </a:solidFill>
                <a:latin typeface="Arial"/>
                <a:cs typeface="Arial"/>
              </a:rPr>
              <a:t>the school food</a:t>
            </a:r>
            <a:r>
              <a:rPr sz="855" b="1" spc="-68">
                <a:solidFill>
                  <a:srgbClr val="231F20"/>
                </a:solidFill>
                <a:latin typeface="Arial"/>
                <a:cs typeface="Arial"/>
              </a:rPr>
              <a:t> </a:t>
            </a:r>
            <a:r>
              <a:rPr sz="855" b="1" spc="-4">
                <a:solidFill>
                  <a:srgbClr val="231F20"/>
                </a:solidFill>
                <a:latin typeface="Arial"/>
                <a:cs typeface="Arial"/>
              </a:rPr>
              <a:t>system</a:t>
            </a:r>
            <a:endParaRPr sz="855">
              <a:latin typeface="Arial"/>
              <a:cs typeface="Arial"/>
            </a:endParaRPr>
          </a:p>
        </p:txBody>
      </p:sp>
      <p:sp>
        <p:nvSpPr>
          <p:cNvPr id="252" name="object 11"/>
          <p:cNvSpPr txBox="1"/>
          <p:nvPr/>
        </p:nvSpPr>
        <p:spPr>
          <a:xfrm>
            <a:off x="5407482" y="2704643"/>
            <a:ext cx="815696" cy="226411"/>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The three year</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old </a:t>
            </a:r>
            <a:r>
              <a:rPr sz="700" spc="-4" smtClean="0">
                <a:solidFill>
                  <a:srgbClr val="231F20"/>
                </a:solidFill>
                <a:latin typeface="Verdana" charset="0"/>
                <a:ea typeface="Verdana" charset="0"/>
                <a:cs typeface="Verdana" charset="0"/>
              </a:rPr>
              <a:t>has</a:t>
            </a:r>
            <a:r>
              <a:rPr sz="700" spc="-86" smtClean="0">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visitation</a:t>
            </a:r>
            <a:endParaRPr sz="700">
              <a:latin typeface="Verdana" charset="0"/>
              <a:ea typeface="Verdana" charset="0"/>
              <a:cs typeface="Verdana" charset="0"/>
            </a:endParaRPr>
          </a:p>
        </p:txBody>
      </p:sp>
      <p:sp>
        <p:nvSpPr>
          <p:cNvPr id="253" name="object 12"/>
          <p:cNvSpPr txBox="1"/>
          <p:nvPr/>
        </p:nvSpPr>
        <p:spPr>
          <a:xfrm>
            <a:off x="4089592" y="2704643"/>
            <a:ext cx="1130679" cy="765020"/>
          </a:xfrm>
          <a:prstGeom prst="rect">
            <a:avLst/>
          </a:prstGeom>
        </p:spPr>
        <p:txBody>
          <a:bodyPr vert="horz" wrap="square" lIns="0" tIns="10861" rIns="0" bIns="0" rtlCol="0">
            <a:spAutoFit/>
          </a:bodyPr>
          <a:lstStyle/>
          <a:p>
            <a:pPr marL="10861" marR="9232">
              <a:spcBef>
                <a:spcPts val="86"/>
              </a:spcBef>
            </a:pPr>
            <a:r>
              <a:rPr sz="700">
                <a:solidFill>
                  <a:srgbClr val="231F20"/>
                </a:solidFill>
                <a:latin typeface="Verdana" charset="0"/>
                <a:ea typeface="Verdana" charset="0"/>
                <a:cs typeface="Verdana" charset="0"/>
              </a:rPr>
              <a:t>Sue </a:t>
            </a:r>
            <a:r>
              <a:rPr sz="700" spc="-4">
                <a:solidFill>
                  <a:srgbClr val="231F20"/>
                </a:solidFill>
                <a:latin typeface="Verdana" charset="0"/>
                <a:ea typeface="Verdana" charset="0"/>
                <a:cs typeface="Verdana" charset="0"/>
              </a:rPr>
              <a:t>and </a:t>
            </a:r>
            <a:r>
              <a:rPr sz="700">
                <a:solidFill>
                  <a:srgbClr val="231F20"/>
                </a:solidFill>
                <a:latin typeface="Verdana" charset="0"/>
                <a:ea typeface="Verdana" charset="0"/>
                <a:cs typeface="Verdana" charset="0"/>
              </a:rPr>
              <a:t>Grant </a:t>
            </a:r>
            <a:r>
              <a:rPr sz="700" spc="-4">
                <a:solidFill>
                  <a:srgbClr val="231F20"/>
                </a:solidFill>
                <a:latin typeface="Verdana" charset="0"/>
                <a:ea typeface="Verdana" charset="0"/>
                <a:cs typeface="Verdana" charset="0"/>
              </a:rPr>
              <a:t>would like </a:t>
            </a:r>
            <a:r>
              <a:rPr sz="700" smtClean="0">
                <a:solidFill>
                  <a:srgbClr val="231F20"/>
                </a:solidFill>
                <a:latin typeface="Verdana" charset="0"/>
                <a:ea typeface="Verdana" charset="0"/>
                <a:cs typeface="Verdana" charset="0"/>
              </a:rPr>
              <a:t>their </a:t>
            </a:r>
            <a:r>
              <a:rPr sz="700">
                <a:solidFill>
                  <a:srgbClr val="231F20"/>
                </a:solidFill>
                <a:latin typeface="Verdana" charset="0"/>
                <a:ea typeface="Verdana" charset="0"/>
                <a:cs typeface="Verdana" charset="0"/>
              </a:rPr>
              <a:t>children to </a:t>
            </a:r>
            <a:r>
              <a:rPr sz="700" spc="-4">
                <a:solidFill>
                  <a:srgbClr val="231F20"/>
                </a:solidFill>
                <a:latin typeface="Verdana" charset="0"/>
                <a:ea typeface="Verdana" charset="0"/>
                <a:cs typeface="Verdana" charset="0"/>
              </a:rPr>
              <a:t>be</a:t>
            </a:r>
            <a:r>
              <a:rPr sz="700" spc="-86">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taught </a:t>
            </a:r>
            <a:r>
              <a:rPr sz="700" spc="-4" smtClean="0">
                <a:solidFill>
                  <a:srgbClr val="231F20"/>
                </a:solidFill>
                <a:latin typeface="Verdana" charset="0"/>
                <a:ea typeface="Verdana" charset="0"/>
                <a:cs typeface="Verdana" charset="0"/>
              </a:rPr>
              <a:t>about </a:t>
            </a:r>
            <a:r>
              <a:rPr sz="700">
                <a:solidFill>
                  <a:srgbClr val="231F20"/>
                </a:solidFill>
                <a:latin typeface="Verdana" charset="0"/>
                <a:ea typeface="Verdana" charset="0"/>
                <a:cs typeface="Verdana" charset="0"/>
              </a:rPr>
              <a:t>food</a:t>
            </a:r>
            <a:r>
              <a:rPr sz="700" spc="-81">
                <a:solidFill>
                  <a:srgbClr val="231F20"/>
                </a:solidFill>
                <a:latin typeface="Verdana" charset="0"/>
                <a:ea typeface="Verdana" charset="0"/>
                <a:cs typeface="Verdana" charset="0"/>
              </a:rPr>
              <a:t> </a:t>
            </a:r>
            <a:r>
              <a:rPr sz="700" spc="-4" smtClean="0">
                <a:solidFill>
                  <a:srgbClr val="231F20"/>
                </a:solidFill>
                <a:latin typeface="Verdana" charset="0"/>
                <a:ea typeface="Verdana" charset="0"/>
                <a:cs typeface="Verdana" charset="0"/>
              </a:rPr>
              <a:t>nutrition</a:t>
            </a:r>
            <a:r>
              <a:rPr lang="en-AU" sz="700" dirty="0">
                <a:latin typeface="Verdana" charset="0"/>
                <a:ea typeface="Verdana" charset="0"/>
                <a:cs typeface="Verdana" charset="0"/>
              </a:rPr>
              <a:t> </a:t>
            </a:r>
            <a:r>
              <a:rPr sz="700" spc="-4" smtClean="0">
                <a:solidFill>
                  <a:srgbClr val="231F20"/>
                </a:solidFill>
                <a:latin typeface="Verdana" charset="0"/>
                <a:ea typeface="Verdana" charset="0"/>
                <a:cs typeface="Verdana" charset="0"/>
              </a:rPr>
              <a:t>at </a:t>
            </a:r>
            <a:r>
              <a:rPr sz="700">
                <a:solidFill>
                  <a:srgbClr val="231F20"/>
                </a:solidFill>
                <a:latin typeface="Verdana" charset="0"/>
                <a:ea typeface="Verdana" charset="0"/>
                <a:cs typeface="Verdana" charset="0"/>
              </a:rPr>
              <a:t>school, </a:t>
            </a:r>
            <a:r>
              <a:rPr sz="700" spc="-4">
                <a:solidFill>
                  <a:srgbClr val="231F20"/>
                </a:solidFill>
                <a:latin typeface="Verdana" charset="0"/>
                <a:ea typeface="Verdana" charset="0"/>
                <a:cs typeface="Verdana" charset="0"/>
              </a:rPr>
              <a:t>especially </a:t>
            </a:r>
            <a:r>
              <a:rPr sz="700" smtClean="0">
                <a:solidFill>
                  <a:srgbClr val="231F20"/>
                </a:solidFill>
                <a:latin typeface="Verdana" charset="0"/>
                <a:ea typeface="Verdana" charset="0"/>
                <a:cs typeface="Verdana" charset="0"/>
              </a:rPr>
              <a:t>their </a:t>
            </a:r>
            <a:r>
              <a:rPr sz="700" spc="-4">
                <a:solidFill>
                  <a:srgbClr val="231F20"/>
                </a:solidFill>
                <a:latin typeface="Verdana" charset="0"/>
                <a:ea typeface="Verdana" charset="0"/>
                <a:cs typeface="Verdana" charset="0"/>
              </a:rPr>
              <a:t>daughter who</a:t>
            </a:r>
            <a:r>
              <a:rPr sz="700" spc="-81">
                <a:solidFill>
                  <a:srgbClr val="231F20"/>
                </a:solidFill>
                <a:latin typeface="Verdana" charset="0"/>
                <a:ea typeface="Verdana" charset="0"/>
                <a:cs typeface="Verdana" charset="0"/>
              </a:rPr>
              <a:t> </a:t>
            </a:r>
            <a:r>
              <a:rPr sz="700" spc="-4" smtClean="0">
                <a:solidFill>
                  <a:srgbClr val="231F20"/>
                </a:solidFill>
                <a:latin typeface="Verdana" charset="0"/>
                <a:ea typeface="Verdana" charset="0"/>
                <a:cs typeface="Verdana" charset="0"/>
              </a:rPr>
              <a:t>has</a:t>
            </a:r>
            <a:r>
              <a:rPr lang="en-AU" sz="700" dirty="0">
                <a:latin typeface="Verdana" charset="0"/>
                <a:ea typeface="Verdana" charset="0"/>
                <a:cs typeface="Verdana" charset="0"/>
              </a:rPr>
              <a:t> </a:t>
            </a:r>
            <a:r>
              <a:rPr sz="700" spc="-4" smtClean="0">
                <a:solidFill>
                  <a:srgbClr val="231F20"/>
                </a:solidFill>
                <a:latin typeface="Verdana" charset="0"/>
                <a:ea typeface="Verdana" charset="0"/>
                <a:cs typeface="Verdana" charset="0"/>
              </a:rPr>
              <a:t>experienced </a:t>
            </a:r>
            <a:r>
              <a:rPr sz="700">
                <a:solidFill>
                  <a:srgbClr val="231F20"/>
                </a:solidFill>
                <a:latin typeface="Verdana" charset="0"/>
                <a:ea typeface="Verdana" charset="0"/>
                <a:cs typeface="Verdana" charset="0"/>
              </a:rPr>
              <a:t>food</a:t>
            </a:r>
            <a:r>
              <a:rPr sz="700" spc="-81">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trauma.</a:t>
            </a:r>
            <a:endParaRPr sz="700">
              <a:latin typeface="Verdana" charset="0"/>
              <a:ea typeface="Verdana" charset="0"/>
              <a:cs typeface="Verdana" charset="0"/>
            </a:endParaRPr>
          </a:p>
        </p:txBody>
      </p:sp>
      <p:sp>
        <p:nvSpPr>
          <p:cNvPr id="254" name="object 13"/>
          <p:cNvSpPr txBox="1"/>
          <p:nvPr/>
        </p:nvSpPr>
        <p:spPr>
          <a:xfrm>
            <a:off x="158381" y="2704643"/>
            <a:ext cx="1108760" cy="441854"/>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Sue </a:t>
            </a:r>
            <a:r>
              <a:rPr sz="700" spc="-4">
                <a:solidFill>
                  <a:srgbClr val="231F20"/>
                </a:solidFill>
                <a:latin typeface="Verdana" charset="0"/>
                <a:ea typeface="Verdana" charset="0"/>
                <a:cs typeface="Verdana" charset="0"/>
              </a:rPr>
              <a:t>and </a:t>
            </a:r>
            <a:r>
              <a:rPr sz="700">
                <a:solidFill>
                  <a:srgbClr val="231F20"/>
                </a:solidFill>
                <a:latin typeface="Verdana" charset="0"/>
                <a:ea typeface="Verdana" charset="0"/>
                <a:cs typeface="Verdana" charset="0"/>
              </a:rPr>
              <a:t>Grant talk </a:t>
            </a:r>
            <a:r>
              <a:rPr sz="700" spc="-4">
                <a:solidFill>
                  <a:srgbClr val="231F20"/>
                </a:solidFill>
                <a:latin typeface="Verdana" charset="0"/>
                <a:ea typeface="Verdana" charset="0"/>
                <a:cs typeface="Verdana" charset="0"/>
              </a:rPr>
              <a:t>about </a:t>
            </a:r>
            <a:r>
              <a:rPr sz="700" smtClean="0">
                <a:solidFill>
                  <a:srgbClr val="231F20"/>
                </a:solidFill>
                <a:latin typeface="Verdana" charset="0"/>
                <a:ea typeface="Verdana" charset="0"/>
                <a:cs typeface="Verdana" charset="0"/>
              </a:rPr>
              <a:t>the </a:t>
            </a:r>
            <a:r>
              <a:rPr sz="700">
                <a:solidFill>
                  <a:srgbClr val="231F20"/>
                </a:solidFill>
                <a:latin typeface="Verdana" charset="0"/>
                <a:ea typeface="Verdana" charset="0"/>
                <a:cs typeface="Verdana" charset="0"/>
              </a:rPr>
              <a:t>food their children</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are </a:t>
            </a:r>
            <a:r>
              <a:rPr sz="700" spc="-4" smtClean="0">
                <a:solidFill>
                  <a:srgbClr val="231F20"/>
                </a:solidFill>
                <a:latin typeface="Verdana" charset="0"/>
                <a:ea typeface="Verdana" charset="0"/>
                <a:cs typeface="Verdana" charset="0"/>
              </a:rPr>
              <a:t>getting </a:t>
            </a:r>
            <a:r>
              <a:rPr lang="en-AU" sz="700" spc="-4" dirty="0" smtClean="0">
                <a:solidFill>
                  <a:srgbClr val="231F20"/>
                </a:solidFill>
                <a:latin typeface="Verdana" charset="0"/>
                <a:ea typeface="Verdana" charset="0"/>
                <a:cs typeface="Verdana" charset="0"/>
              </a:rPr>
              <a:t/>
            </a:r>
            <a:br>
              <a:rPr lang="en-AU" sz="700" spc="-4" dirty="0" smtClean="0">
                <a:solidFill>
                  <a:srgbClr val="231F20"/>
                </a:solidFill>
                <a:latin typeface="Verdana" charset="0"/>
                <a:ea typeface="Verdana" charset="0"/>
                <a:cs typeface="Verdana" charset="0"/>
              </a:rPr>
            </a:br>
            <a:r>
              <a:rPr sz="700" spc="-4" smtClean="0">
                <a:solidFill>
                  <a:srgbClr val="231F20"/>
                </a:solidFill>
                <a:latin typeface="Verdana" charset="0"/>
                <a:ea typeface="Verdana" charset="0"/>
                <a:cs typeface="Verdana" charset="0"/>
              </a:rPr>
              <a:t>at</a:t>
            </a:r>
            <a:r>
              <a:rPr sz="700" spc="-81" smtClean="0">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school.</a:t>
            </a:r>
            <a:endParaRPr sz="700">
              <a:latin typeface="Verdana" charset="0"/>
              <a:ea typeface="Verdana" charset="0"/>
              <a:cs typeface="Verdana" charset="0"/>
            </a:endParaRPr>
          </a:p>
        </p:txBody>
      </p:sp>
      <p:sp>
        <p:nvSpPr>
          <p:cNvPr id="255" name="object 18"/>
          <p:cNvSpPr txBox="1"/>
          <p:nvPr/>
        </p:nvSpPr>
        <p:spPr>
          <a:xfrm>
            <a:off x="6626757" y="2710233"/>
            <a:ext cx="1135567" cy="936862"/>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Sue </a:t>
            </a:r>
            <a:r>
              <a:rPr sz="700" spc="-4">
                <a:solidFill>
                  <a:srgbClr val="231F20"/>
                </a:solidFill>
                <a:latin typeface="Verdana" charset="0"/>
                <a:ea typeface="Verdana" charset="0"/>
                <a:cs typeface="Verdana" charset="0"/>
              </a:rPr>
              <a:t>pops into </a:t>
            </a:r>
            <a:r>
              <a:rPr sz="700">
                <a:solidFill>
                  <a:srgbClr val="231F20"/>
                </a:solidFill>
                <a:latin typeface="Verdana" charset="0"/>
                <a:ea typeface="Verdana" charset="0"/>
                <a:cs typeface="Verdana" charset="0"/>
              </a:rPr>
              <a:t>the</a:t>
            </a:r>
            <a:r>
              <a:rPr sz="700" spc="-73">
                <a:solidFill>
                  <a:srgbClr val="231F20"/>
                </a:solidFill>
                <a:latin typeface="Verdana" charset="0"/>
                <a:ea typeface="Verdana" charset="0"/>
                <a:cs typeface="Verdana" charset="0"/>
              </a:rPr>
              <a:t> </a:t>
            </a:r>
            <a:r>
              <a:rPr sz="700" spc="-4" smtClean="0">
                <a:solidFill>
                  <a:srgbClr val="231F20"/>
                </a:solidFill>
                <a:latin typeface="Verdana" charset="0"/>
                <a:ea typeface="Verdana" charset="0"/>
                <a:cs typeface="Verdana" charset="0"/>
              </a:rPr>
              <a:t>grocery </a:t>
            </a:r>
            <a:r>
              <a:rPr sz="700">
                <a:solidFill>
                  <a:srgbClr val="231F20"/>
                </a:solidFill>
                <a:latin typeface="Verdana" charset="0"/>
                <a:ea typeface="Verdana" charset="0"/>
                <a:cs typeface="Verdana" charset="0"/>
              </a:rPr>
              <a:t>store to </a:t>
            </a:r>
            <a:r>
              <a:rPr sz="700" spc="-4">
                <a:solidFill>
                  <a:srgbClr val="231F20"/>
                </a:solidFill>
                <a:latin typeface="Verdana" charset="0"/>
                <a:ea typeface="Verdana" charset="0"/>
                <a:cs typeface="Verdana" charset="0"/>
              </a:rPr>
              <a:t>pick up </a:t>
            </a:r>
            <a:r>
              <a:rPr sz="700">
                <a:solidFill>
                  <a:srgbClr val="231F20"/>
                </a:solidFill>
                <a:latin typeface="Verdana" charset="0"/>
                <a:ea typeface="Verdana" charset="0"/>
                <a:cs typeface="Verdana" charset="0"/>
              </a:rPr>
              <a:t>a </a:t>
            </a:r>
            <a:r>
              <a:rPr sz="700" smtClean="0">
                <a:solidFill>
                  <a:srgbClr val="231F20"/>
                </a:solidFill>
                <a:latin typeface="Verdana" charset="0"/>
                <a:ea typeface="Verdana" charset="0"/>
                <a:cs typeface="Verdana" charset="0"/>
              </a:rPr>
              <a:t>few </a:t>
            </a:r>
            <a:r>
              <a:rPr sz="700">
                <a:solidFill>
                  <a:srgbClr val="231F20"/>
                </a:solidFill>
                <a:latin typeface="Verdana" charset="0"/>
                <a:ea typeface="Verdana" charset="0"/>
                <a:cs typeface="Verdana" charset="0"/>
              </a:rPr>
              <a:t>things for the</a:t>
            </a:r>
            <a:r>
              <a:rPr sz="700" spc="-86">
                <a:solidFill>
                  <a:srgbClr val="231F20"/>
                </a:solidFill>
                <a:latin typeface="Verdana" charset="0"/>
                <a:ea typeface="Verdana" charset="0"/>
                <a:cs typeface="Verdana" charset="0"/>
              </a:rPr>
              <a:t> </a:t>
            </a:r>
            <a:r>
              <a:rPr sz="700" spc="-4">
                <a:solidFill>
                  <a:srgbClr val="231F20"/>
                </a:solidFill>
                <a:latin typeface="Verdana" charset="0"/>
                <a:ea typeface="Verdana" charset="0"/>
                <a:cs typeface="Verdana" charset="0"/>
              </a:rPr>
              <a:t>weekend.</a:t>
            </a:r>
            <a:endParaRPr sz="700">
              <a:latin typeface="Verdana" charset="0"/>
              <a:ea typeface="Verdana" charset="0"/>
              <a:cs typeface="Verdana" charset="0"/>
            </a:endParaRPr>
          </a:p>
          <a:p>
            <a:pPr marL="10861" marR="14662">
              <a:spcBef>
                <a:spcPts val="483"/>
              </a:spcBef>
            </a:pPr>
            <a:r>
              <a:rPr sz="700">
                <a:solidFill>
                  <a:srgbClr val="231F20"/>
                </a:solidFill>
                <a:latin typeface="Verdana" charset="0"/>
                <a:ea typeface="Verdana" charset="0"/>
                <a:cs typeface="Verdana" charset="0"/>
              </a:rPr>
              <a:t>She tries to </a:t>
            </a:r>
            <a:r>
              <a:rPr sz="700" spc="-4">
                <a:solidFill>
                  <a:srgbClr val="231F20"/>
                </a:solidFill>
                <a:latin typeface="Verdana" charset="0"/>
                <a:ea typeface="Verdana" charset="0"/>
                <a:cs typeface="Verdana" charset="0"/>
              </a:rPr>
              <a:t>use her </a:t>
            </a:r>
            <a:r>
              <a:rPr sz="700">
                <a:solidFill>
                  <a:srgbClr val="231F20"/>
                </a:solidFill>
                <a:latin typeface="Verdana" charset="0"/>
                <a:ea typeface="Verdana" charset="0"/>
                <a:cs typeface="Verdana" charset="0"/>
              </a:rPr>
              <a:t>WIC  checks </a:t>
            </a:r>
            <a:r>
              <a:rPr sz="700" spc="-4">
                <a:solidFill>
                  <a:srgbClr val="231F20"/>
                </a:solidFill>
                <a:latin typeface="Verdana" charset="0"/>
                <a:ea typeface="Verdana" charset="0"/>
                <a:cs typeface="Verdana" charset="0"/>
              </a:rPr>
              <a:t>but gets</a:t>
            </a:r>
            <a:r>
              <a:rPr sz="700" spc="-77">
                <a:solidFill>
                  <a:srgbClr val="231F20"/>
                </a:solidFill>
                <a:latin typeface="Verdana" charset="0"/>
                <a:ea typeface="Verdana" charset="0"/>
                <a:cs typeface="Verdana" charset="0"/>
              </a:rPr>
              <a:t> </a:t>
            </a:r>
            <a:r>
              <a:rPr sz="700" smtClean="0">
                <a:solidFill>
                  <a:srgbClr val="231F20"/>
                </a:solidFill>
                <a:latin typeface="Verdana" charset="0"/>
                <a:ea typeface="Verdana" charset="0"/>
                <a:cs typeface="Verdana" charset="0"/>
              </a:rPr>
              <a:t>confused </a:t>
            </a:r>
            <a:r>
              <a:rPr sz="700" spc="-4">
                <a:solidFill>
                  <a:srgbClr val="231F20"/>
                </a:solidFill>
                <a:latin typeface="Verdana" charset="0"/>
                <a:ea typeface="Verdana" charset="0"/>
                <a:cs typeface="Verdana" charset="0"/>
              </a:rPr>
              <a:t>and decides not</a:t>
            </a:r>
            <a:r>
              <a:rPr sz="700" spc="-77">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to.</a:t>
            </a:r>
            <a:endParaRPr sz="700">
              <a:latin typeface="Verdana" charset="0"/>
              <a:ea typeface="Verdana" charset="0"/>
              <a:cs typeface="Verdana" charset="0"/>
            </a:endParaRPr>
          </a:p>
        </p:txBody>
      </p:sp>
      <p:sp>
        <p:nvSpPr>
          <p:cNvPr id="257" name="object 14"/>
          <p:cNvSpPr txBox="1"/>
          <p:nvPr/>
        </p:nvSpPr>
        <p:spPr>
          <a:xfrm>
            <a:off x="1589448" y="2704643"/>
            <a:ext cx="981732" cy="872741"/>
          </a:xfrm>
          <a:prstGeom prst="rect">
            <a:avLst/>
          </a:prstGeom>
        </p:spPr>
        <p:txBody>
          <a:bodyPr vert="horz" wrap="square" lIns="0" tIns="10861" rIns="0" bIns="0" rtlCol="0">
            <a:spAutoFit/>
          </a:bodyPr>
          <a:lstStyle/>
          <a:p>
            <a:pPr marL="10861" marR="4344">
              <a:spcBef>
                <a:spcPts val="86"/>
              </a:spcBef>
            </a:pPr>
            <a:r>
              <a:rPr sz="700">
                <a:solidFill>
                  <a:srgbClr val="231F20"/>
                </a:solidFill>
                <a:latin typeface="Verdana" charset="0"/>
                <a:ea typeface="Verdana" charset="0"/>
                <a:cs typeface="Verdana" charset="0"/>
              </a:rPr>
              <a:t>Their </a:t>
            </a:r>
            <a:r>
              <a:rPr sz="700" spc="-4">
                <a:solidFill>
                  <a:srgbClr val="231F20"/>
                </a:solidFill>
                <a:latin typeface="Verdana" charset="0"/>
                <a:ea typeface="Verdana" charset="0"/>
                <a:cs typeface="Verdana" charset="0"/>
              </a:rPr>
              <a:t>older </a:t>
            </a:r>
            <a:r>
              <a:rPr sz="700">
                <a:solidFill>
                  <a:srgbClr val="231F20"/>
                </a:solidFill>
                <a:latin typeface="Verdana" charset="0"/>
                <a:ea typeface="Verdana" charset="0"/>
                <a:cs typeface="Verdana" charset="0"/>
              </a:rPr>
              <a:t>foster </a:t>
            </a:r>
            <a:r>
              <a:rPr sz="700" smtClean="0">
                <a:solidFill>
                  <a:srgbClr val="231F20"/>
                </a:solidFill>
                <a:latin typeface="Verdana" charset="0"/>
                <a:ea typeface="Verdana" charset="0"/>
                <a:cs typeface="Verdana" charset="0"/>
              </a:rPr>
              <a:t>child </a:t>
            </a:r>
            <a:r>
              <a:rPr sz="700" spc="-4">
                <a:solidFill>
                  <a:srgbClr val="231F20"/>
                </a:solidFill>
                <a:latin typeface="Verdana" charset="0"/>
                <a:ea typeface="Verdana" charset="0"/>
                <a:cs typeface="Verdana" charset="0"/>
              </a:rPr>
              <a:t>doesn’t eat </a:t>
            </a:r>
            <a:r>
              <a:rPr sz="700" spc="-4" smtClean="0">
                <a:solidFill>
                  <a:srgbClr val="231F20"/>
                </a:solidFill>
                <a:latin typeface="Verdana" charset="0"/>
                <a:ea typeface="Verdana" charset="0"/>
                <a:cs typeface="Verdana" charset="0"/>
              </a:rPr>
              <a:t>breakfast </a:t>
            </a:r>
            <a:r>
              <a:rPr sz="700" spc="-4">
                <a:solidFill>
                  <a:srgbClr val="231F20"/>
                </a:solidFill>
                <a:latin typeface="Verdana" charset="0"/>
                <a:ea typeface="Verdana" charset="0"/>
                <a:cs typeface="Verdana" charset="0"/>
              </a:rPr>
              <a:t>at</a:t>
            </a:r>
            <a:r>
              <a:rPr sz="700" spc="-73">
                <a:solidFill>
                  <a:srgbClr val="231F20"/>
                </a:solidFill>
                <a:latin typeface="Verdana" charset="0"/>
                <a:ea typeface="Verdana" charset="0"/>
                <a:cs typeface="Verdana" charset="0"/>
              </a:rPr>
              <a:t> </a:t>
            </a:r>
            <a:r>
              <a:rPr sz="700">
                <a:solidFill>
                  <a:srgbClr val="231F20"/>
                </a:solidFill>
                <a:latin typeface="Verdana" charset="0"/>
                <a:ea typeface="Verdana" charset="0"/>
                <a:cs typeface="Verdana" charset="0"/>
              </a:rPr>
              <a:t>school </a:t>
            </a:r>
            <a:r>
              <a:rPr sz="700" spc="-4" smtClean="0">
                <a:solidFill>
                  <a:srgbClr val="231F20"/>
                </a:solidFill>
                <a:latin typeface="Verdana" charset="0"/>
                <a:ea typeface="Verdana" charset="0"/>
                <a:cs typeface="Verdana" charset="0"/>
              </a:rPr>
              <a:t>as </a:t>
            </a:r>
            <a:r>
              <a:rPr sz="700">
                <a:solidFill>
                  <a:srgbClr val="231F20"/>
                </a:solidFill>
                <a:latin typeface="Verdana" charset="0"/>
                <a:ea typeface="Verdana" charset="0"/>
                <a:cs typeface="Verdana" charset="0"/>
              </a:rPr>
              <a:t>she says</a:t>
            </a:r>
            <a:r>
              <a:rPr sz="700" spc="-77">
                <a:solidFill>
                  <a:srgbClr val="231F20"/>
                </a:solidFill>
                <a:latin typeface="Verdana" charset="0"/>
                <a:ea typeface="Verdana" charset="0"/>
                <a:cs typeface="Verdana" charset="0"/>
              </a:rPr>
              <a:t> </a:t>
            </a:r>
            <a:r>
              <a:rPr sz="700" spc="-4" smtClean="0">
                <a:solidFill>
                  <a:srgbClr val="231F20"/>
                </a:solidFill>
                <a:latin typeface="Verdana" charset="0"/>
                <a:ea typeface="Verdana" charset="0"/>
                <a:cs typeface="Verdana" charset="0"/>
              </a:rPr>
              <a:t>she’s</a:t>
            </a:r>
            <a:r>
              <a:rPr lang="en-AU" sz="700" spc="-4" dirty="0" smtClean="0">
                <a:solidFill>
                  <a:srgbClr val="231F20"/>
                </a:solidFill>
                <a:latin typeface="Verdana" charset="0"/>
                <a:ea typeface="Verdana" charset="0"/>
                <a:cs typeface="Verdana" charset="0"/>
              </a:rPr>
              <a:t> not hungry. She often gets sent to the office for acting up mid-morning.</a:t>
            </a:r>
            <a:endParaRPr sz="700">
              <a:latin typeface="Verdana" charset="0"/>
              <a:ea typeface="Verdana" charset="0"/>
              <a:cs typeface="Verdana" charset="0"/>
            </a:endParaRPr>
          </a:p>
        </p:txBody>
      </p:sp>
      <p:sp>
        <p:nvSpPr>
          <p:cNvPr id="259" name="object 111"/>
          <p:cNvSpPr txBox="1">
            <a:spLocks noChangeAspect="1"/>
          </p:cNvSpPr>
          <p:nvPr/>
        </p:nvSpPr>
        <p:spPr>
          <a:xfrm>
            <a:off x="1507680" y="2485587"/>
            <a:ext cx="129572" cy="129461"/>
          </a:xfrm>
          <a:prstGeom prst="rect">
            <a:avLst/>
          </a:prstGeom>
        </p:spPr>
        <p:txBody>
          <a:bodyPr vert="horz" wrap="square" lIns="0" tIns="10861" rIns="0" bIns="0" rtlCol="0">
            <a:spAutoFit/>
          </a:bodyPr>
          <a:lstStyle/>
          <a:p>
            <a:pPr marL="10861">
              <a:spcBef>
                <a:spcPts val="86"/>
              </a:spcBef>
            </a:pPr>
            <a:r>
              <a:rPr lang="en-AU" sz="770" b="1" spc="-4" dirty="0">
                <a:solidFill>
                  <a:srgbClr val="231F20"/>
                </a:solidFill>
                <a:latin typeface="Arial"/>
                <a:cs typeface="Arial"/>
              </a:rPr>
              <a:t>9</a:t>
            </a:r>
            <a:endParaRPr sz="770">
              <a:latin typeface="Arial"/>
              <a:cs typeface="Arial"/>
            </a:endParaRPr>
          </a:p>
        </p:txBody>
      </p:sp>
      <p:sp>
        <p:nvSpPr>
          <p:cNvPr id="260" name="object 104"/>
          <p:cNvSpPr>
            <a:spLocks noChangeAspect="1"/>
          </p:cNvSpPr>
          <p:nvPr/>
        </p:nvSpPr>
        <p:spPr>
          <a:xfrm>
            <a:off x="155616" y="2464313"/>
            <a:ext cx="183336" cy="187078"/>
          </a:xfrm>
          <a:custGeom>
            <a:avLst/>
            <a:gdLst/>
            <a:ahLst/>
            <a:cxnLst/>
            <a:rect l="l" t="t" r="r" b="b"/>
            <a:pathLst>
              <a:path w="216535" h="216535">
                <a:moveTo>
                  <a:pt x="108000" y="0"/>
                </a:moveTo>
                <a:lnTo>
                  <a:pt x="65960" y="8486"/>
                </a:lnTo>
                <a:lnTo>
                  <a:pt x="31630" y="31630"/>
                </a:lnTo>
                <a:lnTo>
                  <a:pt x="8486" y="65960"/>
                </a:lnTo>
                <a:lnTo>
                  <a:pt x="0" y="108000"/>
                </a:lnTo>
                <a:lnTo>
                  <a:pt x="8486" y="150041"/>
                </a:lnTo>
                <a:lnTo>
                  <a:pt x="31630" y="184370"/>
                </a:lnTo>
                <a:lnTo>
                  <a:pt x="65960" y="207515"/>
                </a:lnTo>
                <a:lnTo>
                  <a:pt x="108000" y="216001"/>
                </a:lnTo>
                <a:lnTo>
                  <a:pt x="150041" y="207515"/>
                </a:lnTo>
                <a:lnTo>
                  <a:pt x="184370" y="184370"/>
                </a:lnTo>
                <a:lnTo>
                  <a:pt x="207515" y="150041"/>
                </a:lnTo>
                <a:lnTo>
                  <a:pt x="216001" y="108000"/>
                </a:lnTo>
                <a:lnTo>
                  <a:pt x="207515" y="65960"/>
                </a:lnTo>
                <a:lnTo>
                  <a:pt x="184370" y="31630"/>
                </a:lnTo>
                <a:lnTo>
                  <a:pt x="150041" y="8486"/>
                </a:lnTo>
                <a:lnTo>
                  <a:pt x="108000" y="0"/>
                </a:lnTo>
                <a:close/>
              </a:path>
            </a:pathLst>
          </a:custGeom>
          <a:solidFill>
            <a:srgbClr val="5EB9E7"/>
          </a:solidFill>
        </p:spPr>
        <p:txBody>
          <a:bodyPr wrap="square" lIns="0" tIns="0" rIns="0" bIns="0" rtlCol="0"/>
          <a:lstStyle/>
          <a:p>
            <a:endParaRPr sz="1350"/>
          </a:p>
        </p:txBody>
      </p:sp>
      <p:sp>
        <p:nvSpPr>
          <p:cNvPr id="89" name="object 100"/>
          <p:cNvSpPr txBox="1">
            <a:spLocks noChangeAspect="1"/>
          </p:cNvSpPr>
          <p:nvPr/>
        </p:nvSpPr>
        <p:spPr>
          <a:xfrm>
            <a:off x="217641" y="2485587"/>
            <a:ext cx="75808" cy="129461"/>
          </a:xfrm>
          <a:prstGeom prst="rect">
            <a:avLst/>
          </a:prstGeom>
        </p:spPr>
        <p:txBody>
          <a:bodyPr vert="horz" wrap="square" lIns="0" tIns="10861" rIns="0" bIns="0" rtlCol="0">
            <a:spAutoFit/>
          </a:bodyPr>
          <a:lstStyle/>
          <a:p>
            <a:pPr marL="10861">
              <a:spcBef>
                <a:spcPts val="86"/>
              </a:spcBef>
            </a:pPr>
            <a:r>
              <a:rPr sz="770" b="1">
                <a:solidFill>
                  <a:srgbClr val="231F20"/>
                </a:solidFill>
                <a:latin typeface="Arial"/>
                <a:cs typeface="Arial"/>
              </a:rPr>
              <a:t>8</a:t>
            </a:r>
            <a:endParaRPr sz="770">
              <a:latin typeface="Arial"/>
              <a:cs typeface="Arial"/>
            </a:endParaRPr>
          </a:p>
        </p:txBody>
      </p:sp>
      <p:grpSp>
        <p:nvGrpSpPr>
          <p:cNvPr id="50" name="Group 49"/>
          <p:cNvGrpSpPr/>
          <p:nvPr/>
        </p:nvGrpSpPr>
        <p:grpSpPr>
          <a:xfrm>
            <a:off x="76500" y="3153638"/>
            <a:ext cx="1387405" cy="688608"/>
            <a:chOff x="76500" y="3142183"/>
            <a:chExt cx="1387405" cy="688608"/>
          </a:xfrm>
        </p:grpSpPr>
        <p:sp>
          <p:nvSpPr>
            <p:cNvPr id="263" name="object 170"/>
            <p:cNvSpPr/>
            <p:nvPr/>
          </p:nvSpPr>
          <p:spPr>
            <a:xfrm>
              <a:off x="76500" y="3190905"/>
              <a:ext cx="1367116" cy="616926"/>
            </a:xfrm>
            <a:custGeom>
              <a:avLst/>
              <a:gdLst/>
              <a:ahLst/>
              <a:cxnLst/>
              <a:rect l="l" t="t" r="r" b="b"/>
              <a:pathLst>
                <a:path w="1744980" h="648335">
                  <a:moveTo>
                    <a:pt x="0" y="648220"/>
                  </a:moveTo>
                  <a:lnTo>
                    <a:pt x="1744535" y="648220"/>
                  </a:lnTo>
                  <a:lnTo>
                    <a:pt x="1744535" y="0"/>
                  </a:lnTo>
                  <a:lnTo>
                    <a:pt x="0" y="0"/>
                  </a:lnTo>
                  <a:lnTo>
                    <a:pt x="0" y="648220"/>
                  </a:lnTo>
                  <a:close/>
                </a:path>
              </a:pathLst>
            </a:custGeom>
            <a:solidFill>
              <a:srgbClr val="FFFFFF"/>
            </a:solidFill>
          </p:spPr>
          <p:txBody>
            <a:bodyPr wrap="square" lIns="0" tIns="0" rIns="0" bIns="0" rtlCol="0"/>
            <a:lstStyle/>
            <a:p>
              <a:endParaRPr sz="1350"/>
            </a:p>
          </p:txBody>
        </p:sp>
        <p:sp>
          <p:nvSpPr>
            <p:cNvPr id="264" name="object 171"/>
            <p:cNvSpPr txBox="1"/>
            <p:nvPr/>
          </p:nvSpPr>
          <p:spPr>
            <a:xfrm>
              <a:off x="160934" y="3250998"/>
              <a:ext cx="1238583" cy="549576"/>
            </a:xfrm>
            <a:prstGeom prst="rect">
              <a:avLst/>
            </a:prstGeom>
          </p:spPr>
          <p:txBody>
            <a:bodyPr vert="horz" wrap="square" lIns="0" tIns="10861" rIns="0" bIns="0" rtlCol="0">
              <a:spAutoFit/>
            </a:bodyPr>
            <a:lstStyle/>
            <a:p>
              <a:pPr marL="49960" marR="4344" indent="-39643">
                <a:spcBef>
                  <a:spcPts val="86"/>
                </a:spcBef>
              </a:pPr>
              <a:r>
                <a:rPr sz="700" b="1" spc="-9">
                  <a:solidFill>
                    <a:srgbClr val="231F20"/>
                  </a:solidFill>
                  <a:latin typeface="Verdana" charset="0"/>
                  <a:ea typeface="Verdana" charset="0"/>
                  <a:cs typeface="Verdana" charset="0"/>
                </a:rPr>
                <a:t>“We’re </a:t>
              </a:r>
              <a:r>
                <a:rPr sz="700" b="1">
                  <a:solidFill>
                    <a:srgbClr val="231F20"/>
                  </a:solidFill>
                  <a:latin typeface="Verdana" charset="0"/>
                  <a:ea typeface="Verdana" charset="0"/>
                  <a:cs typeface="Verdana" charset="0"/>
                </a:rPr>
                <a:t>not </a:t>
              </a:r>
              <a:r>
                <a:rPr sz="700" b="1" spc="-4">
                  <a:solidFill>
                    <a:srgbClr val="231F20"/>
                  </a:solidFill>
                  <a:latin typeface="Verdana" charset="0"/>
                  <a:ea typeface="Verdana" charset="0"/>
                  <a:cs typeface="Verdana" charset="0"/>
                </a:rPr>
                <a:t>sure </a:t>
              </a:r>
              <a:r>
                <a:rPr sz="700" b="1">
                  <a:solidFill>
                    <a:srgbClr val="231F20"/>
                  </a:solidFill>
                  <a:latin typeface="Verdana" charset="0"/>
                  <a:ea typeface="Verdana" charset="0"/>
                  <a:cs typeface="Verdana" charset="0"/>
                </a:rPr>
                <a:t>our </a:t>
              </a:r>
              <a:r>
                <a:rPr sz="700" b="1" spc="-4">
                  <a:solidFill>
                    <a:srgbClr val="231F20"/>
                  </a:solidFill>
                  <a:latin typeface="Verdana" charset="0"/>
                  <a:ea typeface="Verdana" charset="0"/>
                  <a:cs typeface="Verdana" charset="0"/>
                </a:rPr>
                <a:t>kids  should </a:t>
              </a:r>
              <a:r>
                <a:rPr sz="700" b="1">
                  <a:solidFill>
                    <a:srgbClr val="231F20"/>
                  </a:solidFill>
                  <a:latin typeface="Verdana" charset="0"/>
                  <a:ea typeface="Verdana" charset="0"/>
                  <a:cs typeface="Verdana" charset="0"/>
                </a:rPr>
                <a:t>be </a:t>
              </a:r>
              <a:r>
                <a:rPr sz="700" b="1" spc="-4">
                  <a:solidFill>
                    <a:srgbClr val="231F20"/>
                  </a:solidFill>
                  <a:latin typeface="Verdana" charset="0"/>
                  <a:ea typeface="Verdana" charset="0"/>
                  <a:cs typeface="Verdana" charset="0"/>
                </a:rPr>
                <a:t>eating some </a:t>
              </a:r>
              <a:r>
                <a:rPr sz="700" b="1" smtClean="0">
                  <a:solidFill>
                    <a:srgbClr val="231F20"/>
                  </a:solidFill>
                  <a:latin typeface="Verdana" charset="0"/>
                  <a:ea typeface="Verdana" charset="0"/>
                  <a:cs typeface="Verdana" charset="0"/>
                </a:rPr>
                <a:t>of </a:t>
              </a:r>
              <a:r>
                <a:rPr sz="700" b="1" spc="-4">
                  <a:solidFill>
                    <a:srgbClr val="231F20"/>
                  </a:solidFill>
                  <a:latin typeface="Verdana" charset="0"/>
                  <a:ea typeface="Verdana" charset="0"/>
                  <a:cs typeface="Verdana" charset="0"/>
                </a:rPr>
                <a:t>those sugary </a:t>
              </a:r>
              <a:r>
                <a:rPr sz="700" b="1">
                  <a:solidFill>
                    <a:srgbClr val="231F20"/>
                  </a:solidFill>
                  <a:latin typeface="Verdana" charset="0"/>
                  <a:ea typeface="Verdana" charset="0"/>
                  <a:cs typeface="Verdana" charset="0"/>
                </a:rPr>
                <a:t>breakfasts.</a:t>
              </a:r>
              <a:r>
                <a:rPr sz="700" b="1" spc="-97">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The </a:t>
              </a:r>
              <a:r>
                <a:rPr lang="en-AU" sz="700" b="1" dirty="0" smtClean="0">
                  <a:solidFill>
                    <a:srgbClr val="231F20"/>
                  </a:solidFill>
                  <a:latin typeface="Verdana" charset="0"/>
                  <a:ea typeface="Verdana" charset="0"/>
                  <a:cs typeface="Verdana" charset="0"/>
                </a:rPr>
                <a:t>lunches are </a:t>
              </a:r>
              <a:r>
                <a:rPr sz="700" b="1" smtClean="0">
                  <a:solidFill>
                    <a:srgbClr val="231F20"/>
                  </a:solidFill>
                  <a:latin typeface="Verdana" charset="0"/>
                  <a:ea typeface="Verdana" charset="0"/>
                  <a:cs typeface="Verdana" charset="0"/>
                </a:rPr>
                <a:t>good</a:t>
              </a:r>
              <a:r>
                <a:rPr sz="700" b="1" spc="-81" smtClean="0">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though.”</a:t>
              </a:r>
              <a:endParaRPr sz="700">
                <a:latin typeface="Verdana" charset="0"/>
                <a:ea typeface="Verdana" charset="0"/>
                <a:cs typeface="Verdana" charset="0"/>
              </a:endParaRPr>
            </a:p>
          </p:txBody>
        </p:sp>
        <p:sp>
          <p:nvSpPr>
            <p:cNvPr id="265" name="object 172"/>
            <p:cNvSpPr/>
            <p:nvPr/>
          </p:nvSpPr>
          <p:spPr>
            <a:xfrm>
              <a:off x="76500" y="3190905"/>
              <a:ext cx="1387405" cy="639886"/>
            </a:xfrm>
            <a:custGeom>
              <a:avLst/>
              <a:gdLst/>
              <a:ahLst/>
              <a:cxnLst/>
              <a:rect l="l" t="t" r="r" b="b"/>
              <a:pathLst>
                <a:path w="1744980" h="648335">
                  <a:moveTo>
                    <a:pt x="0" y="648220"/>
                  </a:moveTo>
                  <a:lnTo>
                    <a:pt x="1744535" y="648220"/>
                  </a:lnTo>
                  <a:lnTo>
                    <a:pt x="1744535" y="0"/>
                  </a:lnTo>
                  <a:lnTo>
                    <a:pt x="0" y="0"/>
                  </a:lnTo>
                  <a:lnTo>
                    <a:pt x="0" y="648220"/>
                  </a:lnTo>
                  <a:close/>
                </a:path>
              </a:pathLst>
            </a:custGeom>
            <a:ln w="9525">
              <a:solidFill>
                <a:srgbClr val="231F20"/>
              </a:solidFill>
            </a:ln>
          </p:spPr>
          <p:txBody>
            <a:bodyPr wrap="square" lIns="0" tIns="0" rIns="0" bIns="0" rtlCol="0"/>
            <a:lstStyle/>
            <a:p>
              <a:endParaRPr sz="1350"/>
            </a:p>
          </p:txBody>
        </p:sp>
        <p:sp>
          <p:nvSpPr>
            <p:cNvPr id="266" name="object 173"/>
            <p:cNvSpPr/>
            <p:nvPr/>
          </p:nvSpPr>
          <p:spPr>
            <a:xfrm>
              <a:off x="1173454" y="3142183"/>
              <a:ext cx="106442" cy="62453"/>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267" name="object 174"/>
            <p:cNvSpPr/>
            <p:nvPr/>
          </p:nvSpPr>
          <p:spPr>
            <a:xfrm>
              <a:off x="1173454" y="3142183"/>
              <a:ext cx="106442" cy="62453"/>
            </a:xfrm>
            <a:custGeom>
              <a:avLst/>
              <a:gdLst/>
              <a:ahLst/>
              <a:cxnLst/>
              <a:rect l="l" t="t" r="r" b="b"/>
              <a:pathLst>
                <a:path w="124460" h="73025">
                  <a:moveTo>
                    <a:pt x="124421" y="72402"/>
                  </a:moveTo>
                  <a:lnTo>
                    <a:pt x="62217" y="0"/>
                  </a:lnTo>
                  <a:lnTo>
                    <a:pt x="0" y="69215"/>
                  </a:lnTo>
                </a:path>
              </a:pathLst>
            </a:custGeom>
            <a:ln w="9525">
              <a:solidFill>
                <a:srgbClr val="231F20"/>
              </a:solidFill>
            </a:ln>
          </p:spPr>
          <p:txBody>
            <a:bodyPr wrap="square" lIns="0" tIns="0" rIns="0" bIns="0" rtlCol="0"/>
            <a:lstStyle/>
            <a:p>
              <a:endParaRPr sz="1350"/>
            </a:p>
          </p:txBody>
        </p:sp>
      </p:grpSp>
      <p:sp>
        <p:nvSpPr>
          <p:cNvPr id="268" name="object 147"/>
          <p:cNvSpPr/>
          <p:nvPr/>
        </p:nvSpPr>
        <p:spPr>
          <a:xfrm>
            <a:off x="5317414" y="3107066"/>
            <a:ext cx="1155660" cy="562624"/>
          </a:xfrm>
          <a:custGeom>
            <a:avLst/>
            <a:gdLst/>
            <a:ahLst/>
            <a:cxnLst/>
            <a:rect l="l" t="t" r="r" b="b"/>
            <a:pathLst>
              <a:path w="1351279" h="657860">
                <a:moveTo>
                  <a:pt x="0" y="657745"/>
                </a:moveTo>
                <a:lnTo>
                  <a:pt x="1350949" y="657745"/>
                </a:lnTo>
                <a:lnTo>
                  <a:pt x="1350949" y="0"/>
                </a:lnTo>
                <a:lnTo>
                  <a:pt x="0" y="0"/>
                </a:lnTo>
                <a:lnTo>
                  <a:pt x="0" y="657745"/>
                </a:lnTo>
                <a:close/>
              </a:path>
            </a:pathLst>
          </a:custGeom>
          <a:solidFill>
            <a:srgbClr val="C5C9CE"/>
          </a:solidFill>
        </p:spPr>
        <p:txBody>
          <a:bodyPr wrap="square" lIns="0" tIns="0" rIns="0" bIns="0" rtlCol="0"/>
          <a:lstStyle/>
          <a:p>
            <a:endParaRPr sz="1350"/>
          </a:p>
        </p:txBody>
      </p:sp>
      <p:sp>
        <p:nvSpPr>
          <p:cNvPr id="270" name="object 149"/>
          <p:cNvSpPr/>
          <p:nvPr/>
        </p:nvSpPr>
        <p:spPr>
          <a:xfrm>
            <a:off x="5343213" y="3082152"/>
            <a:ext cx="1185529" cy="554478"/>
          </a:xfrm>
          <a:custGeom>
            <a:avLst/>
            <a:gdLst/>
            <a:ahLst/>
            <a:cxnLst/>
            <a:rect l="l" t="t" r="r" b="b"/>
            <a:pathLst>
              <a:path w="1386204" h="648335">
                <a:moveTo>
                  <a:pt x="0" y="648220"/>
                </a:moveTo>
                <a:lnTo>
                  <a:pt x="1385646" y="648220"/>
                </a:lnTo>
                <a:lnTo>
                  <a:pt x="1385646" y="0"/>
                </a:lnTo>
                <a:lnTo>
                  <a:pt x="0" y="0"/>
                </a:lnTo>
                <a:lnTo>
                  <a:pt x="0" y="648220"/>
                </a:lnTo>
                <a:close/>
              </a:path>
            </a:pathLst>
          </a:custGeom>
          <a:solidFill>
            <a:srgbClr val="FFFFFF"/>
          </a:solidFill>
        </p:spPr>
        <p:txBody>
          <a:bodyPr wrap="square" lIns="0" tIns="0" rIns="0" bIns="0" rtlCol="0"/>
          <a:lstStyle/>
          <a:p>
            <a:endParaRPr sz="1350"/>
          </a:p>
        </p:txBody>
      </p:sp>
      <p:sp>
        <p:nvSpPr>
          <p:cNvPr id="271" name="object 150"/>
          <p:cNvSpPr txBox="1"/>
          <p:nvPr/>
        </p:nvSpPr>
        <p:spPr>
          <a:xfrm>
            <a:off x="5352304" y="3143833"/>
            <a:ext cx="1186521" cy="441854"/>
          </a:xfrm>
          <a:prstGeom prst="rect">
            <a:avLst/>
          </a:prstGeom>
        </p:spPr>
        <p:txBody>
          <a:bodyPr vert="horz" wrap="square" lIns="0" tIns="10861" rIns="0" bIns="0" rtlCol="0">
            <a:spAutoFit/>
          </a:bodyPr>
          <a:lstStyle/>
          <a:p>
            <a:pPr marL="48332" marR="4344" indent="-38014">
              <a:spcBef>
                <a:spcPts val="86"/>
              </a:spcBef>
            </a:pPr>
            <a:r>
              <a:rPr sz="700" b="1">
                <a:solidFill>
                  <a:srgbClr val="231F20"/>
                </a:solidFill>
                <a:latin typeface="Verdana" charset="0"/>
                <a:ea typeface="Verdana" charset="0"/>
                <a:cs typeface="Verdana" charset="0"/>
              </a:rPr>
              <a:t>“It hasn’t been </a:t>
            </a:r>
            <a:r>
              <a:rPr sz="700" b="1" spc="-4">
                <a:solidFill>
                  <a:srgbClr val="231F20"/>
                </a:solidFill>
                <a:latin typeface="Verdana" charset="0"/>
                <a:ea typeface="Verdana" charset="0"/>
                <a:cs typeface="Verdana" charset="0"/>
              </a:rPr>
              <a:t>easy to  </a:t>
            </a:r>
            <a:r>
              <a:rPr sz="700" b="1">
                <a:solidFill>
                  <a:srgbClr val="231F20"/>
                </a:solidFill>
                <a:latin typeface="Verdana" charset="0"/>
                <a:ea typeface="Verdana" charset="0"/>
                <a:cs typeface="Verdana" charset="0"/>
              </a:rPr>
              <a:t>get </a:t>
            </a:r>
            <a:r>
              <a:rPr sz="700" b="1" spc="-4">
                <a:solidFill>
                  <a:srgbClr val="231F20"/>
                </a:solidFill>
                <a:latin typeface="Verdana" charset="0"/>
                <a:ea typeface="Verdana" charset="0"/>
                <a:cs typeface="Verdana" charset="0"/>
              </a:rPr>
              <a:t>the kids’</a:t>
            </a:r>
            <a:r>
              <a:rPr sz="700" b="1" spc="-115">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biological  </a:t>
            </a:r>
            <a:r>
              <a:rPr sz="700" b="1">
                <a:solidFill>
                  <a:srgbClr val="231F20"/>
                </a:solidFill>
                <a:latin typeface="Verdana" charset="0"/>
                <a:ea typeface="Verdana" charset="0"/>
                <a:cs typeface="Verdana" charset="0"/>
              </a:rPr>
              <a:t>parents </a:t>
            </a:r>
            <a:r>
              <a:rPr sz="700" b="1" spc="-4">
                <a:solidFill>
                  <a:srgbClr val="231F20"/>
                </a:solidFill>
                <a:latin typeface="Verdana" charset="0"/>
                <a:ea typeface="Verdana" charset="0"/>
                <a:cs typeface="Verdana" charset="0"/>
              </a:rPr>
              <a:t>to transfer  </a:t>
            </a:r>
            <a:r>
              <a:rPr sz="700" b="1">
                <a:solidFill>
                  <a:srgbClr val="231F20"/>
                </a:solidFill>
                <a:latin typeface="Verdana" charset="0"/>
                <a:ea typeface="Verdana" charset="0"/>
                <a:cs typeface="Verdana" charset="0"/>
              </a:rPr>
              <a:t>WIC </a:t>
            </a:r>
            <a:r>
              <a:rPr sz="700" b="1" spc="-4">
                <a:solidFill>
                  <a:srgbClr val="231F20"/>
                </a:solidFill>
                <a:latin typeface="Verdana" charset="0"/>
                <a:ea typeface="Verdana" charset="0"/>
                <a:cs typeface="Verdana" charset="0"/>
              </a:rPr>
              <a:t>support to</a:t>
            </a:r>
            <a:r>
              <a:rPr sz="700" b="1" spc="-77">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us.”</a:t>
            </a:r>
            <a:endParaRPr sz="700">
              <a:latin typeface="Verdana" charset="0"/>
              <a:ea typeface="Verdana" charset="0"/>
              <a:cs typeface="Verdana" charset="0"/>
            </a:endParaRPr>
          </a:p>
        </p:txBody>
      </p:sp>
      <p:sp>
        <p:nvSpPr>
          <p:cNvPr id="272" name="object 151"/>
          <p:cNvSpPr/>
          <p:nvPr/>
        </p:nvSpPr>
        <p:spPr>
          <a:xfrm>
            <a:off x="5343213" y="3082152"/>
            <a:ext cx="1185529" cy="554478"/>
          </a:xfrm>
          <a:custGeom>
            <a:avLst/>
            <a:gdLst/>
            <a:ahLst/>
            <a:cxnLst/>
            <a:rect l="l" t="t" r="r" b="b"/>
            <a:pathLst>
              <a:path w="1386204" h="648335">
                <a:moveTo>
                  <a:pt x="0" y="648220"/>
                </a:moveTo>
                <a:lnTo>
                  <a:pt x="1385646" y="648220"/>
                </a:lnTo>
                <a:lnTo>
                  <a:pt x="1385646" y="0"/>
                </a:lnTo>
                <a:lnTo>
                  <a:pt x="0" y="0"/>
                </a:lnTo>
                <a:lnTo>
                  <a:pt x="0" y="648220"/>
                </a:lnTo>
                <a:close/>
              </a:path>
            </a:pathLst>
          </a:custGeom>
          <a:ln w="9525">
            <a:solidFill>
              <a:srgbClr val="231F20"/>
            </a:solidFill>
          </a:ln>
        </p:spPr>
        <p:txBody>
          <a:bodyPr wrap="square" lIns="0" tIns="0" rIns="0" bIns="0" rtlCol="0"/>
          <a:lstStyle/>
          <a:p>
            <a:endParaRPr sz="1350"/>
          </a:p>
        </p:txBody>
      </p:sp>
      <p:sp>
        <p:nvSpPr>
          <p:cNvPr id="275" name="object 154"/>
          <p:cNvSpPr/>
          <p:nvPr/>
        </p:nvSpPr>
        <p:spPr>
          <a:xfrm>
            <a:off x="5507180" y="3044453"/>
            <a:ext cx="106442" cy="61910"/>
          </a:xfrm>
          <a:custGeom>
            <a:avLst/>
            <a:gdLst/>
            <a:ahLst/>
            <a:cxnLst/>
            <a:rect l="l" t="t" r="r" b="b"/>
            <a:pathLst>
              <a:path w="124459" h="72389">
                <a:moveTo>
                  <a:pt x="62217" y="0"/>
                </a:moveTo>
                <a:lnTo>
                  <a:pt x="0" y="69202"/>
                </a:lnTo>
                <a:lnTo>
                  <a:pt x="124421" y="72389"/>
                </a:lnTo>
                <a:lnTo>
                  <a:pt x="62217" y="0"/>
                </a:lnTo>
                <a:close/>
              </a:path>
            </a:pathLst>
          </a:custGeom>
          <a:solidFill>
            <a:srgbClr val="FFFFFF"/>
          </a:solidFill>
        </p:spPr>
        <p:txBody>
          <a:bodyPr wrap="square" lIns="0" tIns="0" rIns="0" bIns="0" rtlCol="0"/>
          <a:lstStyle/>
          <a:p>
            <a:endParaRPr sz="1350"/>
          </a:p>
        </p:txBody>
      </p:sp>
      <p:sp>
        <p:nvSpPr>
          <p:cNvPr id="276" name="object 155"/>
          <p:cNvSpPr/>
          <p:nvPr/>
        </p:nvSpPr>
        <p:spPr>
          <a:xfrm>
            <a:off x="5507180" y="3044453"/>
            <a:ext cx="106442" cy="61910"/>
          </a:xfrm>
          <a:custGeom>
            <a:avLst/>
            <a:gdLst/>
            <a:ahLst/>
            <a:cxnLst/>
            <a:rect l="l" t="t" r="r" b="b"/>
            <a:pathLst>
              <a:path w="124459" h="72389">
                <a:moveTo>
                  <a:pt x="124421" y="72389"/>
                </a:moveTo>
                <a:lnTo>
                  <a:pt x="62217" y="0"/>
                </a:lnTo>
                <a:lnTo>
                  <a:pt x="0" y="69202"/>
                </a:lnTo>
              </a:path>
            </a:pathLst>
          </a:custGeom>
          <a:ln w="9524">
            <a:solidFill>
              <a:srgbClr val="231F20"/>
            </a:solidFill>
          </a:ln>
        </p:spPr>
        <p:txBody>
          <a:bodyPr wrap="square" lIns="0" tIns="0" rIns="0" bIns="0" rtlCol="0"/>
          <a:lstStyle/>
          <a:p>
            <a:endParaRPr sz="1350"/>
          </a:p>
        </p:txBody>
      </p:sp>
      <p:grpSp>
        <p:nvGrpSpPr>
          <p:cNvPr id="52" name="Group 51"/>
          <p:cNvGrpSpPr/>
          <p:nvPr/>
        </p:nvGrpSpPr>
        <p:grpSpPr>
          <a:xfrm>
            <a:off x="2584413" y="2734266"/>
            <a:ext cx="1471963" cy="878326"/>
            <a:chOff x="2716775" y="2714141"/>
            <a:chExt cx="1471963" cy="878326"/>
          </a:xfrm>
        </p:grpSpPr>
        <p:sp>
          <p:nvSpPr>
            <p:cNvPr id="269" name="object 148"/>
            <p:cNvSpPr/>
            <p:nvPr/>
          </p:nvSpPr>
          <p:spPr>
            <a:xfrm>
              <a:off x="2716775" y="2776771"/>
              <a:ext cx="1403965" cy="815696"/>
            </a:xfrm>
            <a:custGeom>
              <a:avLst/>
              <a:gdLst/>
              <a:ahLst/>
              <a:cxnLst/>
              <a:rect l="l" t="t" r="r" b="b"/>
              <a:pathLst>
                <a:path w="1351279" h="953770">
                  <a:moveTo>
                    <a:pt x="0" y="953223"/>
                  </a:moveTo>
                  <a:lnTo>
                    <a:pt x="1350949" y="953223"/>
                  </a:lnTo>
                  <a:lnTo>
                    <a:pt x="1350949" y="0"/>
                  </a:lnTo>
                  <a:lnTo>
                    <a:pt x="0" y="0"/>
                  </a:lnTo>
                  <a:lnTo>
                    <a:pt x="0" y="953223"/>
                  </a:lnTo>
                  <a:close/>
                </a:path>
              </a:pathLst>
            </a:custGeom>
            <a:solidFill>
              <a:srgbClr val="C5C9CE"/>
            </a:solidFill>
          </p:spPr>
          <p:txBody>
            <a:bodyPr wrap="square" lIns="0" tIns="0" rIns="0" bIns="0" rtlCol="0"/>
            <a:lstStyle/>
            <a:p>
              <a:endParaRPr sz="1350"/>
            </a:p>
          </p:txBody>
        </p:sp>
        <p:sp>
          <p:nvSpPr>
            <p:cNvPr id="273" name="object 152"/>
            <p:cNvSpPr/>
            <p:nvPr/>
          </p:nvSpPr>
          <p:spPr>
            <a:xfrm>
              <a:off x="2742573" y="2751843"/>
              <a:ext cx="1378168" cy="741722"/>
            </a:xfrm>
            <a:custGeom>
              <a:avLst/>
              <a:gdLst/>
              <a:ahLst/>
              <a:cxnLst/>
              <a:rect l="l" t="t" r="r" b="b"/>
              <a:pathLst>
                <a:path w="1376679" h="922654">
                  <a:moveTo>
                    <a:pt x="0" y="922540"/>
                  </a:moveTo>
                  <a:lnTo>
                    <a:pt x="1376324" y="922540"/>
                  </a:lnTo>
                  <a:lnTo>
                    <a:pt x="1376324" y="0"/>
                  </a:lnTo>
                  <a:lnTo>
                    <a:pt x="0" y="0"/>
                  </a:lnTo>
                  <a:lnTo>
                    <a:pt x="0" y="922540"/>
                  </a:lnTo>
                  <a:close/>
                </a:path>
              </a:pathLst>
            </a:custGeom>
            <a:solidFill>
              <a:srgbClr val="FFFFFF"/>
            </a:solidFill>
            <a:ln>
              <a:solidFill>
                <a:schemeClr val="tx1"/>
              </a:solidFill>
            </a:ln>
          </p:spPr>
          <p:txBody>
            <a:bodyPr wrap="square" lIns="0" tIns="0" rIns="0" bIns="0" rtlCol="0"/>
            <a:lstStyle/>
            <a:p>
              <a:endParaRPr sz="1350"/>
            </a:p>
          </p:txBody>
        </p:sp>
        <p:sp>
          <p:nvSpPr>
            <p:cNvPr id="274" name="object 153"/>
            <p:cNvSpPr txBox="1"/>
            <p:nvPr/>
          </p:nvSpPr>
          <p:spPr>
            <a:xfrm>
              <a:off x="2774868" y="2817359"/>
              <a:ext cx="1413870" cy="573705"/>
            </a:xfrm>
            <a:prstGeom prst="rect">
              <a:avLst/>
            </a:prstGeom>
            <a:ln w="9525">
              <a:noFill/>
            </a:ln>
          </p:spPr>
          <p:txBody>
            <a:bodyPr vert="horz" wrap="square" lIns="0" tIns="34757" rIns="0" bIns="0" rtlCol="0">
              <a:spAutoFit/>
            </a:bodyPr>
            <a:lstStyle/>
            <a:p>
              <a:pPr marL="64080" marR="59736" indent="-38014">
                <a:spcBef>
                  <a:spcPts val="274"/>
                </a:spcBef>
              </a:pPr>
              <a:r>
                <a:rPr sz="700" b="1">
                  <a:solidFill>
                    <a:srgbClr val="231F20"/>
                  </a:solidFill>
                  <a:latin typeface="Verdana" charset="0"/>
                  <a:ea typeface="Verdana" charset="0"/>
                  <a:cs typeface="Verdana" charset="0"/>
                </a:rPr>
                <a:t>“Our daughter has  been </a:t>
              </a:r>
              <a:r>
                <a:rPr sz="700" b="1" spc="-4">
                  <a:solidFill>
                    <a:srgbClr val="231F20"/>
                  </a:solidFill>
                  <a:latin typeface="Verdana" charset="0"/>
                  <a:ea typeface="Verdana" charset="0"/>
                  <a:cs typeface="Verdana" charset="0"/>
                </a:rPr>
                <a:t>sent to the </a:t>
              </a:r>
              <a:r>
                <a:rPr sz="700" b="1" smtClean="0">
                  <a:solidFill>
                    <a:srgbClr val="231F20"/>
                  </a:solidFill>
                  <a:latin typeface="Verdana" charset="0"/>
                  <a:ea typeface="Verdana" charset="0"/>
                  <a:cs typeface="Verdana" charset="0"/>
                </a:rPr>
                <a:t>office </a:t>
              </a:r>
              <a:r>
                <a:rPr sz="700" b="1" spc="-4">
                  <a:solidFill>
                    <a:srgbClr val="231F20"/>
                  </a:solidFill>
                  <a:latin typeface="Verdana" charset="0"/>
                  <a:ea typeface="Verdana" charset="0"/>
                  <a:cs typeface="Verdana" charset="0"/>
                </a:rPr>
                <a:t>again. </a:t>
              </a:r>
              <a:r>
                <a:rPr sz="700" b="1" spc="-9">
                  <a:solidFill>
                    <a:srgbClr val="231F20"/>
                  </a:solidFill>
                  <a:latin typeface="Verdana" charset="0"/>
                  <a:ea typeface="Verdana" charset="0"/>
                  <a:cs typeface="Verdana" charset="0"/>
                </a:rPr>
                <a:t>We </a:t>
              </a:r>
              <a:r>
                <a:rPr sz="700" b="1" smtClean="0">
                  <a:solidFill>
                    <a:srgbClr val="231F20"/>
                  </a:solidFill>
                  <a:latin typeface="Verdana" charset="0"/>
                  <a:ea typeface="Verdana" charset="0"/>
                  <a:cs typeface="Verdana" charset="0"/>
                </a:rPr>
                <a:t>wish </a:t>
              </a:r>
              <a:r>
                <a:rPr sz="700" b="1" spc="-4">
                  <a:solidFill>
                    <a:srgbClr val="231F20"/>
                  </a:solidFill>
                  <a:latin typeface="Verdana" charset="0"/>
                  <a:ea typeface="Verdana" charset="0"/>
                  <a:cs typeface="Verdana" charset="0"/>
                </a:rPr>
                <a:t>there </a:t>
              </a:r>
              <a:r>
                <a:rPr sz="700" b="1" smtClean="0">
                  <a:solidFill>
                    <a:srgbClr val="231F20"/>
                  </a:solidFill>
                  <a:latin typeface="Verdana" charset="0"/>
                  <a:ea typeface="Verdana" charset="0"/>
                  <a:cs typeface="Verdana" charset="0"/>
                </a:rPr>
                <a:t>was</a:t>
              </a:r>
              <a:r>
                <a:rPr lang="en-AU" sz="700" b="1" dirty="0">
                  <a:solidFill>
                    <a:srgbClr val="231F20"/>
                  </a:solidFill>
                  <a:latin typeface="Verdana" charset="0"/>
                  <a:ea typeface="Verdana" charset="0"/>
                  <a:cs typeface="Verdana" charset="0"/>
                </a:rPr>
                <a:t> </a:t>
              </a:r>
              <a:r>
                <a:rPr sz="700" b="1" spc="-4" smtClean="0">
                  <a:solidFill>
                    <a:srgbClr val="231F20"/>
                  </a:solidFill>
                  <a:latin typeface="Verdana" charset="0"/>
                  <a:ea typeface="Verdana" charset="0"/>
                  <a:cs typeface="Verdana" charset="0"/>
                </a:rPr>
                <a:t>more </a:t>
              </a:r>
              <a:r>
                <a:rPr sz="700" b="1">
                  <a:solidFill>
                    <a:srgbClr val="231F20"/>
                  </a:solidFill>
                  <a:latin typeface="Verdana" charset="0"/>
                  <a:ea typeface="Verdana" charset="0"/>
                  <a:cs typeface="Verdana" charset="0"/>
                </a:rPr>
                <a:t>flexibility </a:t>
              </a:r>
              <a:r>
                <a:rPr sz="700" b="1" spc="-4" smtClean="0">
                  <a:solidFill>
                    <a:srgbClr val="231F20"/>
                  </a:solidFill>
                  <a:latin typeface="Verdana" charset="0"/>
                  <a:ea typeface="Verdana" charset="0"/>
                  <a:cs typeface="Verdana" charset="0"/>
                </a:rPr>
                <a:t>around </a:t>
              </a:r>
              <a:r>
                <a:rPr sz="700" b="1">
                  <a:solidFill>
                    <a:srgbClr val="231F20"/>
                  </a:solidFill>
                  <a:latin typeface="Verdana" charset="0"/>
                  <a:ea typeface="Verdana" charset="0"/>
                  <a:cs typeface="Verdana" charset="0"/>
                </a:rPr>
                <a:t>when </a:t>
              </a:r>
              <a:r>
                <a:rPr sz="700" b="1" spc="-4">
                  <a:solidFill>
                    <a:srgbClr val="231F20"/>
                  </a:solidFill>
                  <a:latin typeface="Verdana" charset="0"/>
                  <a:ea typeface="Verdana" charset="0"/>
                  <a:cs typeface="Verdana" charset="0"/>
                </a:rPr>
                <a:t>she </a:t>
              </a:r>
              <a:r>
                <a:rPr sz="700" b="1" spc="-4" smtClean="0">
                  <a:solidFill>
                    <a:srgbClr val="231F20"/>
                  </a:solidFill>
                  <a:latin typeface="Verdana" charset="0"/>
                  <a:ea typeface="Verdana" charset="0"/>
                  <a:cs typeface="Verdana" charset="0"/>
                </a:rPr>
                <a:t>could </a:t>
              </a:r>
              <a:r>
                <a:rPr sz="700" b="1" spc="-4">
                  <a:solidFill>
                    <a:srgbClr val="231F20"/>
                  </a:solidFill>
                  <a:latin typeface="Verdana" charset="0"/>
                  <a:ea typeface="Verdana" charset="0"/>
                  <a:cs typeface="Verdana" charset="0"/>
                </a:rPr>
                <a:t>eat at</a:t>
              </a:r>
              <a:r>
                <a:rPr sz="700" b="1" spc="-77">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school.”</a:t>
              </a:r>
              <a:endParaRPr sz="700">
                <a:latin typeface="Verdana" charset="0"/>
                <a:ea typeface="Verdana" charset="0"/>
                <a:cs typeface="Verdana" charset="0"/>
              </a:endParaRPr>
            </a:p>
          </p:txBody>
        </p:sp>
        <p:sp>
          <p:nvSpPr>
            <p:cNvPr id="277" name="object 156"/>
            <p:cNvSpPr/>
            <p:nvPr/>
          </p:nvSpPr>
          <p:spPr>
            <a:xfrm>
              <a:off x="3715383" y="2714141"/>
              <a:ext cx="106442" cy="62453"/>
            </a:xfrm>
            <a:custGeom>
              <a:avLst/>
              <a:gdLst/>
              <a:ahLst/>
              <a:cxnLst/>
              <a:rect l="l" t="t" r="r" b="b"/>
              <a:pathLst>
                <a:path w="124460" h="73025">
                  <a:moveTo>
                    <a:pt x="62217" y="0"/>
                  </a:moveTo>
                  <a:lnTo>
                    <a:pt x="0" y="69215"/>
                  </a:lnTo>
                  <a:lnTo>
                    <a:pt x="124421" y="72402"/>
                  </a:lnTo>
                  <a:lnTo>
                    <a:pt x="62217" y="0"/>
                  </a:lnTo>
                  <a:close/>
                </a:path>
              </a:pathLst>
            </a:custGeom>
            <a:solidFill>
              <a:srgbClr val="FFFFFF"/>
            </a:solidFill>
          </p:spPr>
          <p:txBody>
            <a:bodyPr wrap="square" lIns="0" tIns="0" rIns="0" bIns="0" rtlCol="0"/>
            <a:lstStyle/>
            <a:p>
              <a:endParaRPr sz="1350"/>
            </a:p>
          </p:txBody>
        </p:sp>
        <p:sp>
          <p:nvSpPr>
            <p:cNvPr id="278" name="object 157"/>
            <p:cNvSpPr/>
            <p:nvPr/>
          </p:nvSpPr>
          <p:spPr>
            <a:xfrm>
              <a:off x="3715383" y="2714141"/>
              <a:ext cx="106442" cy="62453"/>
            </a:xfrm>
            <a:custGeom>
              <a:avLst/>
              <a:gdLst/>
              <a:ahLst/>
              <a:cxnLst/>
              <a:rect l="l" t="t" r="r" b="b"/>
              <a:pathLst>
                <a:path w="124460" h="73025">
                  <a:moveTo>
                    <a:pt x="124421" y="72402"/>
                  </a:moveTo>
                  <a:lnTo>
                    <a:pt x="62217" y="0"/>
                  </a:lnTo>
                  <a:lnTo>
                    <a:pt x="0" y="69215"/>
                  </a:lnTo>
                </a:path>
              </a:pathLst>
            </a:custGeom>
            <a:ln w="9525">
              <a:solidFill>
                <a:srgbClr val="231F20"/>
              </a:solidFill>
            </a:ln>
          </p:spPr>
          <p:txBody>
            <a:bodyPr wrap="square" lIns="0" tIns="0" rIns="0" bIns="0" rtlCol="0"/>
            <a:lstStyle/>
            <a:p>
              <a:endParaRPr sz="1350"/>
            </a:p>
          </p:txBody>
        </p:sp>
      </p:grpSp>
      <p:grpSp>
        <p:nvGrpSpPr>
          <p:cNvPr id="90" name="Group 89"/>
          <p:cNvGrpSpPr/>
          <p:nvPr/>
        </p:nvGrpSpPr>
        <p:grpSpPr>
          <a:xfrm>
            <a:off x="1909782" y="148929"/>
            <a:ext cx="4047721" cy="450818"/>
            <a:chOff x="1909782" y="148929"/>
            <a:chExt cx="3418105" cy="380694"/>
          </a:xfrm>
        </p:grpSpPr>
        <p:sp>
          <p:nvSpPr>
            <p:cNvPr id="279" name="bk object 17"/>
            <p:cNvSpPr/>
            <p:nvPr/>
          </p:nvSpPr>
          <p:spPr>
            <a:xfrm>
              <a:off x="1909782" y="154358"/>
              <a:ext cx="3418105" cy="375263"/>
            </a:xfrm>
            <a:custGeom>
              <a:avLst/>
              <a:gdLst/>
              <a:ahLst/>
              <a:cxnLst/>
              <a:rect l="l" t="t" r="r" b="b"/>
              <a:pathLst>
                <a:path w="3996690" h="438784">
                  <a:moveTo>
                    <a:pt x="0" y="438353"/>
                  </a:moveTo>
                  <a:lnTo>
                    <a:pt x="3996283" y="438353"/>
                  </a:lnTo>
                  <a:lnTo>
                    <a:pt x="3996283" y="0"/>
                  </a:lnTo>
                  <a:lnTo>
                    <a:pt x="0" y="0"/>
                  </a:lnTo>
                  <a:lnTo>
                    <a:pt x="0" y="438353"/>
                  </a:lnTo>
                  <a:close/>
                </a:path>
              </a:pathLst>
            </a:custGeom>
            <a:solidFill>
              <a:srgbClr val="CEEAF7"/>
            </a:solidFill>
          </p:spPr>
          <p:txBody>
            <a:bodyPr wrap="square" lIns="0" tIns="0" rIns="0" bIns="0" rtlCol="0"/>
            <a:lstStyle/>
            <a:p>
              <a:endParaRPr sz="1350"/>
            </a:p>
          </p:txBody>
        </p:sp>
        <p:sp>
          <p:nvSpPr>
            <p:cNvPr id="280" name="object 22"/>
            <p:cNvSpPr txBox="1"/>
            <p:nvPr/>
          </p:nvSpPr>
          <p:spPr>
            <a:xfrm>
              <a:off x="2406646" y="220832"/>
              <a:ext cx="387754" cy="191193"/>
            </a:xfrm>
            <a:prstGeom prst="rect">
              <a:avLst/>
            </a:prstGeom>
          </p:spPr>
          <p:txBody>
            <a:bodyPr vert="horz" wrap="square" lIns="0" tIns="10861" rIns="0" bIns="0" rtlCol="0">
              <a:spAutoFit/>
            </a:bodyPr>
            <a:lstStyle/>
            <a:p>
              <a:pPr marR="4344">
                <a:spcBef>
                  <a:spcPts val="86"/>
                </a:spcBef>
              </a:pPr>
              <a:r>
                <a:rPr sz="700" b="1">
                  <a:solidFill>
                    <a:srgbClr val="231F20"/>
                  </a:solidFill>
                  <a:latin typeface="Verdana" charset="0"/>
                  <a:ea typeface="Verdana" charset="0"/>
                  <a:cs typeface="Verdana" charset="0"/>
                </a:rPr>
                <a:t>Lives in  Fort</a:t>
              </a:r>
              <a:r>
                <a:rPr sz="700" b="1" spc="-86">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Dick</a:t>
              </a:r>
              <a:endParaRPr sz="700">
                <a:latin typeface="Verdana" charset="0"/>
                <a:ea typeface="Verdana" charset="0"/>
                <a:cs typeface="Verdana" charset="0"/>
              </a:endParaRPr>
            </a:p>
          </p:txBody>
        </p:sp>
        <p:sp>
          <p:nvSpPr>
            <p:cNvPr id="281" name="object 23"/>
            <p:cNvSpPr txBox="1"/>
            <p:nvPr/>
          </p:nvSpPr>
          <p:spPr>
            <a:xfrm>
              <a:off x="3326724" y="220832"/>
              <a:ext cx="1001667" cy="191193"/>
            </a:xfrm>
            <a:prstGeom prst="rect">
              <a:avLst/>
            </a:prstGeom>
          </p:spPr>
          <p:txBody>
            <a:bodyPr vert="horz" wrap="square" lIns="0" tIns="10861" rIns="0" bIns="0" rtlCol="0">
              <a:spAutoFit/>
            </a:bodyPr>
            <a:lstStyle/>
            <a:p>
              <a:pPr marR="4344">
                <a:spcBef>
                  <a:spcPts val="86"/>
                </a:spcBef>
              </a:pPr>
              <a:r>
                <a:rPr sz="700" b="1">
                  <a:solidFill>
                    <a:srgbClr val="231F20"/>
                  </a:solidFill>
                  <a:latin typeface="Verdana" charset="0"/>
                  <a:ea typeface="Verdana" charset="0"/>
                  <a:cs typeface="Verdana" charset="0"/>
                </a:rPr>
                <a:t>Grant works </a:t>
              </a:r>
              <a:r>
                <a:rPr sz="700" b="1" spc="-4">
                  <a:solidFill>
                    <a:srgbClr val="231F20"/>
                  </a:solidFill>
                  <a:latin typeface="Verdana" charset="0"/>
                  <a:ea typeface="Verdana" charset="0"/>
                  <a:cs typeface="Verdana" charset="0"/>
                </a:rPr>
                <a:t>full</a:t>
              </a:r>
              <a:r>
                <a:rPr sz="700" b="1" spc="-77">
                  <a:solidFill>
                    <a:srgbClr val="231F20"/>
                  </a:solidFill>
                  <a:latin typeface="Verdana" charset="0"/>
                  <a:ea typeface="Verdana" charset="0"/>
                  <a:cs typeface="Verdana" charset="0"/>
                </a:rPr>
                <a:t> </a:t>
              </a:r>
              <a:r>
                <a:rPr sz="700" b="1" spc="-4">
                  <a:solidFill>
                    <a:srgbClr val="231F20"/>
                  </a:solidFill>
                  <a:latin typeface="Verdana" charset="0"/>
                  <a:ea typeface="Verdana" charset="0"/>
                  <a:cs typeface="Verdana" charset="0"/>
                </a:rPr>
                <a:t>time  and </a:t>
              </a:r>
              <a:r>
                <a:rPr sz="700" b="1">
                  <a:solidFill>
                    <a:srgbClr val="231F20"/>
                  </a:solidFill>
                  <a:latin typeface="Verdana" charset="0"/>
                  <a:ea typeface="Verdana" charset="0"/>
                  <a:cs typeface="Verdana" charset="0"/>
                </a:rPr>
                <a:t>Sue</a:t>
              </a:r>
              <a:r>
                <a:rPr sz="700" b="1" spc="-81">
                  <a:solidFill>
                    <a:srgbClr val="231F20"/>
                  </a:solidFill>
                  <a:latin typeface="Verdana" charset="0"/>
                  <a:ea typeface="Verdana" charset="0"/>
                  <a:cs typeface="Verdana" charset="0"/>
                </a:rPr>
                <a:t> </a:t>
              </a:r>
              <a:r>
                <a:rPr sz="700" b="1">
                  <a:solidFill>
                    <a:srgbClr val="231F20"/>
                  </a:solidFill>
                  <a:latin typeface="Verdana" charset="0"/>
                  <a:ea typeface="Verdana" charset="0"/>
                  <a:cs typeface="Verdana" charset="0"/>
                </a:rPr>
                <a:t>part-time</a:t>
              </a:r>
              <a:endParaRPr sz="700">
                <a:latin typeface="Verdana" charset="0"/>
                <a:ea typeface="Verdana" charset="0"/>
                <a:cs typeface="Verdana" charset="0"/>
              </a:endParaRPr>
            </a:p>
          </p:txBody>
        </p:sp>
        <p:sp>
          <p:nvSpPr>
            <p:cNvPr id="282" name="object 24"/>
            <p:cNvSpPr txBox="1"/>
            <p:nvPr/>
          </p:nvSpPr>
          <p:spPr>
            <a:xfrm>
              <a:off x="4853848" y="220832"/>
              <a:ext cx="353540" cy="191193"/>
            </a:xfrm>
            <a:prstGeom prst="rect">
              <a:avLst/>
            </a:prstGeom>
          </p:spPr>
          <p:txBody>
            <a:bodyPr vert="horz" wrap="square" lIns="0" tIns="10861" rIns="0" bIns="0" rtlCol="0">
              <a:spAutoFit/>
            </a:bodyPr>
            <a:lstStyle/>
            <a:p>
              <a:pPr marR="4344">
                <a:spcBef>
                  <a:spcPts val="86"/>
                </a:spcBef>
              </a:pPr>
              <a:r>
                <a:rPr sz="700" b="1" spc="-4">
                  <a:solidFill>
                    <a:srgbClr val="231F20"/>
                  </a:solidFill>
                  <a:latin typeface="Verdana" charset="0"/>
                  <a:ea typeface="Verdana" charset="0"/>
                  <a:cs typeface="Verdana" charset="0"/>
                </a:rPr>
                <a:t>Blended  </a:t>
              </a:r>
              <a:r>
                <a:rPr sz="700" b="1">
                  <a:solidFill>
                    <a:srgbClr val="231F20"/>
                  </a:solidFill>
                  <a:latin typeface="Verdana" charset="0"/>
                  <a:ea typeface="Verdana" charset="0"/>
                  <a:cs typeface="Verdana" charset="0"/>
                </a:rPr>
                <a:t>family</a:t>
              </a:r>
              <a:endParaRPr sz="700">
                <a:latin typeface="Verdana" charset="0"/>
                <a:ea typeface="Verdana" charset="0"/>
                <a:cs typeface="Verdana" charset="0"/>
              </a:endParaRPr>
            </a:p>
          </p:txBody>
        </p:sp>
        <p:sp>
          <p:nvSpPr>
            <p:cNvPr id="283" name="object 81"/>
            <p:cNvSpPr/>
            <p:nvPr/>
          </p:nvSpPr>
          <p:spPr>
            <a:xfrm>
              <a:off x="2228761" y="328894"/>
              <a:ext cx="57023" cy="62453"/>
            </a:xfrm>
            <a:custGeom>
              <a:avLst/>
              <a:gdLst/>
              <a:ahLst/>
              <a:cxnLst/>
              <a:rect l="l" t="t" r="r" b="b"/>
              <a:pathLst>
                <a:path w="66675" h="73025">
                  <a:moveTo>
                    <a:pt x="64769" y="63525"/>
                  </a:moveTo>
                  <a:lnTo>
                    <a:pt x="1765" y="63525"/>
                  </a:lnTo>
                  <a:lnTo>
                    <a:pt x="0" y="65570"/>
                  </a:lnTo>
                  <a:lnTo>
                    <a:pt x="0" y="70637"/>
                  </a:lnTo>
                  <a:lnTo>
                    <a:pt x="1765" y="72682"/>
                  </a:lnTo>
                  <a:lnTo>
                    <a:pt x="64769" y="72682"/>
                  </a:lnTo>
                  <a:lnTo>
                    <a:pt x="66522" y="70637"/>
                  </a:lnTo>
                  <a:lnTo>
                    <a:pt x="66522" y="65570"/>
                  </a:lnTo>
                  <a:lnTo>
                    <a:pt x="64769" y="63525"/>
                  </a:lnTo>
                  <a:close/>
                </a:path>
                <a:path w="66675" h="73025">
                  <a:moveTo>
                    <a:pt x="56006" y="0"/>
                  </a:moveTo>
                  <a:lnTo>
                    <a:pt x="10020" y="0"/>
                  </a:lnTo>
                  <a:lnTo>
                    <a:pt x="8267" y="2044"/>
                  </a:lnTo>
                  <a:lnTo>
                    <a:pt x="8267" y="63525"/>
                  </a:lnTo>
                  <a:lnTo>
                    <a:pt x="16116" y="63525"/>
                  </a:lnTo>
                  <a:lnTo>
                    <a:pt x="16116" y="35382"/>
                  </a:lnTo>
                  <a:lnTo>
                    <a:pt x="57772" y="35382"/>
                  </a:lnTo>
                  <a:lnTo>
                    <a:pt x="57772" y="26238"/>
                  </a:lnTo>
                  <a:lnTo>
                    <a:pt x="16116" y="26238"/>
                  </a:lnTo>
                  <a:lnTo>
                    <a:pt x="16116" y="9143"/>
                  </a:lnTo>
                  <a:lnTo>
                    <a:pt x="57772" y="9143"/>
                  </a:lnTo>
                  <a:lnTo>
                    <a:pt x="57772" y="2044"/>
                  </a:lnTo>
                  <a:lnTo>
                    <a:pt x="56006" y="0"/>
                  </a:lnTo>
                  <a:close/>
                </a:path>
                <a:path w="66675" h="73025">
                  <a:moveTo>
                    <a:pt x="57772" y="35382"/>
                  </a:moveTo>
                  <a:lnTo>
                    <a:pt x="49923" y="35382"/>
                  </a:lnTo>
                  <a:lnTo>
                    <a:pt x="49923" y="63525"/>
                  </a:lnTo>
                  <a:lnTo>
                    <a:pt x="57772" y="63525"/>
                  </a:lnTo>
                  <a:lnTo>
                    <a:pt x="57772" y="35382"/>
                  </a:lnTo>
                  <a:close/>
                </a:path>
                <a:path w="66675" h="73025">
                  <a:moveTo>
                    <a:pt x="57772" y="9143"/>
                  </a:moveTo>
                  <a:lnTo>
                    <a:pt x="49923" y="9143"/>
                  </a:lnTo>
                  <a:lnTo>
                    <a:pt x="49923" y="26238"/>
                  </a:lnTo>
                  <a:lnTo>
                    <a:pt x="57772" y="26238"/>
                  </a:lnTo>
                  <a:lnTo>
                    <a:pt x="57772" y="9143"/>
                  </a:lnTo>
                  <a:close/>
                </a:path>
              </a:pathLst>
            </a:custGeom>
            <a:solidFill>
              <a:srgbClr val="231F20"/>
            </a:solidFill>
          </p:spPr>
          <p:txBody>
            <a:bodyPr wrap="square" lIns="0" tIns="0" rIns="0" bIns="0" rtlCol="0"/>
            <a:lstStyle/>
            <a:p>
              <a:endParaRPr sz="1350"/>
            </a:p>
          </p:txBody>
        </p:sp>
        <p:sp>
          <p:nvSpPr>
            <p:cNvPr id="284" name="object 82"/>
            <p:cNvSpPr/>
            <p:nvPr/>
          </p:nvSpPr>
          <p:spPr>
            <a:xfrm>
              <a:off x="2088500" y="328900"/>
              <a:ext cx="57023" cy="62453"/>
            </a:xfrm>
            <a:custGeom>
              <a:avLst/>
              <a:gdLst/>
              <a:ahLst/>
              <a:cxnLst/>
              <a:rect l="l" t="t" r="r" b="b"/>
              <a:pathLst>
                <a:path w="66675" h="73025">
                  <a:moveTo>
                    <a:pt x="64757" y="63525"/>
                  </a:moveTo>
                  <a:lnTo>
                    <a:pt x="1752" y="63525"/>
                  </a:lnTo>
                  <a:lnTo>
                    <a:pt x="0" y="65570"/>
                  </a:lnTo>
                  <a:lnTo>
                    <a:pt x="0" y="70637"/>
                  </a:lnTo>
                  <a:lnTo>
                    <a:pt x="1752" y="72682"/>
                  </a:lnTo>
                  <a:lnTo>
                    <a:pt x="64757" y="72682"/>
                  </a:lnTo>
                  <a:lnTo>
                    <a:pt x="66522" y="70637"/>
                  </a:lnTo>
                  <a:lnTo>
                    <a:pt x="66522" y="65570"/>
                  </a:lnTo>
                  <a:lnTo>
                    <a:pt x="64757" y="63525"/>
                  </a:lnTo>
                  <a:close/>
                </a:path>
                <a:path w="66675" h="73025">
                  <a:moveTo>
                    <a:pt x="56502" y="0"/>
                  </a:moveTo>
                  <a:lnTo>
                    <a:pt x="10515" y="0"/>
                  </a:lnTo>
                  <a:lnTo>
                    <a:pt x="8750" y="2044"/>
                  </a:lnTo>
                  <a:lnTo>
                    <a:pt x="8750" y="63525"/>
                  </a:lnTo>
                  <a:lnTo>
                    <a:pt x="16598" y="63525"/>
                  </a:lnTo>
                  <a:lnTo>
                    <a:pt x="16598" y="35382"/>
                  </a:lnTo>
                  <a:lnTo>
                    <a:pt x="58242" y="35382"/>
                  </a:lnTo>
                  <a:lnTo>
                    <a:pt x="58242" y="26225"/>
                  </a:lnTo>
                  <a:lnTo>
                    <a:pt x="16598" y="26225"/>
                  </a:lnTo>
                  <a:lnTo>
                    <a:pt x="16598" y="9131"/>
                  </a:lnTo>
                  <a:lnTo>
                    <a:pt x="58242" y="9131"/>
                  </a:lnTo>
                  <a:lnTo>
                    <a:pt x="58242" y="2044"/>
                  </a:lnTo>
                  <a:lnTo>
                    <a:pt x="56502" y="0"/>
                  </a:lnTo>
                  <a:close/>
                </a:path>
                <a:path w="66675" h="73025">
                  <a:moveTo>
                    <a:pt x="58242" y="35382"/>
                  </a:moveTo>
                  <a:lnTo>
                    <a:pt x="50406" y="35382"/>
                  </a:lnTo>
                  <a:lnTo>
                    <a:pt x="50406" y="63525"/>
                  </a:lnTo>
                  <a:lnTo>
                    <a:pt x="58242" y="63525"/>
                  </a:lnTo>
                  <a:lnTo>
                    <a:pt x="58242" y="35382"/>
                  </a:lnTo>
                  <a:close/>
                </a:path>
                <a:path w="66675" h="73025">
                  <a:moveTo>
                    <a:pt x="58242" y="9131"/>
                  </a:moveTo>
                  <a:lnTo>
                    <a:pt x="50406" y="9131"/>
                  </a:lnTo>
                  <a:lnTo>
                    <a:pt x="50406" y="26225"/>
                  </a:lnTo>
                  <a:lnTo>
                    <a:pt x="58242" y="26225"/>
                  </a:lnTo>
                  <a:lnTo>
                    <a:pt x="58242" y="9131"/>
                  </a:lnTo>
                  <a:close/>
                </a:path>
              </a:pathLst>
            </a:custGeom>
            <a:solidFill>
              <a:srgbClr val="231F20"/>
            </a:solidFill>
          </p:spPr>
          <p:txBody>
            <a:bodyPr wrap="square" lIns="0" tIns="0" rIns="0" bIns="0" rtlCol="0"/>
            <a:lstStyle/>
            <a:p>
              <a:endParaRPr sz="1350"/>
            </a:p>
          </p:txBody>
        </p:sp>
        <p:sp>
          <p:nvSpPr>
            <p:cNvPr id="285" name="object 83"/>
            <p:cNvSpPr/>
            <p:nvPr/>
          </p:nvSpPr>
          <p:spPr>
            <a:xfrm>
              <a:off x="2083756" y="426501"/>
              <a:ext cx="25524" cy="19008"/>
            </a:xfrm>
            <a:custGeom>
              <a:avLst/>
              <a:gdLst/>
              <a:ahLst/>
              <a:cxnLst/>
              <a:rect l="l" t="t" r="r" b="b"/>
              <a:pathLst>
                <a:path w="29844" h="22225">
                  <a:moveTo>
                    <a:pt x="28325" y="9144"/>
                  </a:moveTo>
                  <a:lnTo>
                    <a:pt x="20612" y="9144"/>
                  </a:lnTo>
                  <a:lnTo>
                    <a:pt x="21285" y="16230"/>
                  </a:lnTo>
                  <a:lnTo>
                    <a:pt x="21360" y="17602"/>
                  </a:lnTo>
                  <a:lnTo>
                    <a:pt x="21463" y="20142"/>
                  </a:lnTo>
                  <a:lnTo>
                    <a:pt x="23291" y="22098"/>
                  </a:lnTo>
                  <a:lnTo>
                    <a:pt x="27635" y="21818"/>
                  </a:lnTo>
                  <a:lnTo>
                    <a:pt x="29298" y="19672"/>
                  </a:lnTo>
                  <a:lnTo>
                    <a:pt x="28930" y="11214"/>
                  </a:lnTo>
                  <a:lnTo>
                    <a:pt x="28325" y="9144"/>
                  </a:lnTo>
                  <a:close/>
                </a:path>
                <a:path w="29844" h="22225">
                  <a:moveTo>
                    <a:pt x="25654" y="0"/>
                  </a:moveTo>
                  <a:lnTo>
                    <a:pt x="4838" y="0"/>
                  </a:lnTo>
                  <a:lnTo>
                    <a:pt x="914" y="10985"/>
                  </a:lnTo>
                  <a:lnTo>
                    <a:pt x="0" y="19316"/>
                  </a:lnTo>
                  <a:lnTo>
                    <a:pt x="1511" y="21602"/>
                  </a:lnTo>
                  <a:lnTo>
                    <a:pt x="4000" y="21958"/>
                  </a:lnTo>
                  <a:lnTo>
                    <a:pt x="6108" y="21958"/>
                  </a:lnTo>
                  <a:lnTo>
                    <a:pt x="7797" y="20269"/>
                  </a:lnTo>
                  <a:lnTo>
                    <a:pt x="8089" y="17602"/>
                  </a:lnTo>
                  <a:lnTo>
                    <a:pt x="9093" y="9144"/>
                  </a:lnTo>
                  <a:lnTo>
                    <a:pt x="28325" y="9144"/>
                  </a:lnTo>
                  <a:lnTo>
                    <a:pt x="25654" y="0"/>
                  </a:lnTo>
                  <a:close/>
                </a:path>
              </a:pathLst>
            </a:custGeom>
            <a:solidFill>
              <a:srgbClr val="231F20"/>
            </a:solidFill>
          </p:spPr>
          <p:txBody>
            <a:bodyPr wrap="square" lIns="0" tIns="0" rIns="0" bIns="0" rtlCol="0"/>
            <a:lstStyle/>
            <a:p>
              <a:endParaRPr sz="1350"/>
            </a:p>
          </p:txBody>
        </p:sp>
        <p:sp>
          <p:nvSpPr>
            <p:cNvPr id="286" name="object 84"/>
            <p:cNvSpPr/>
            <p:nvPr/>
          </p:nvSpPr>
          <p:spPr>
            <a:xfrm>
              <a:off x="2265342" y="426501"/>
              <a:ext cx="25524" cy="19008"/>
            </a:xfrm>
            <a:custGeom>
              <a:avLst/>
              <a:gdLst/>
              <a:ahLst/>
              <a:cxnLst/>
              <a:rect l="l" t="t" r="r" b="b"/>
              <a:pathLst>
                <a:path w="29844" h="22225">
                  <a:moveTo>
                    <a:pt x="24460" y="0"/>
                  </a:moveTo>
                  <a:lnTo>
                    <a:pt x="3644" y="0"/>
                  </a:lnTo>
                  <a:lnTo>
                    <a:pt x="368" y="11214"/>
                  </a:lnTo>
                  <a:lnTo>
                    <a:pt x="0" y="19672"/>
                  </a:lnTo>
                  <a:lnTo>
                    <a:pt x="1651" y="21805"/>
                  </a:lnTo>
                  <a:lnTo>
                    <a:pt x="5956" y="22098"/>
                  </a:lnTo>
                  <a:lnTo>
                    <a:pt x="7797" y="20167"/>
                  </a:lnTo>
                  <a:lnTo>
                    <a:pt x="8013" y="16230"/>
                  </a:lnTo>
                  <a:lnTo>
                    <a:pt x="8686" y="9156"/>
                  </a:lnTo>
                  <a:lnTo>
                    <a:pt x="27731" y="9156"/>
                  </a:lnTo>
                  <a:lnTo>
                    <a:pt x="24460" y="0"/>
                  </a:lnTo>
                  <a:close/>
                </a:path>
                <a:path w="29844" h="22225">
                  <a:moveTo>
                    <a:pt x="27731" y="9156"/>
                  </a:moveTo>
                  <a:lnTo>
                    <a:pt x="20015" y="9156"/>
                  </a:lnTo>
                  <a:lnTo>
                    <a:pt x="21145" y="17094"/>
                  </a:lnTo>
                  <a:lnTo>
                    <a:pt x="21501" y="20281"/>
                  </a:lnTo>
                  <a:lnTo>
                    <a:pt x="23190" y="21971"/>
                  </a:lnTo>
                  <a:lnTo>
                    <a:pt x="25463" y="21958"/>
                  </a:lnTo>
                  <a:lnTo>
                    <a:pt x="27774" y="21615"/>
                  </a:lnTo>
                  <a:lnTo>
                    <a:pt x="29298" y="19316"/>
                  </a:lnTo>
                  <a:lnTo>
                    <a:pt x="28384" y="10985"/>
                  </a:lnTo>
                  <a:lnTo>
                    <a:pt x="27731" y="9156"/>
                  </a:lnTo>
                  <a:close/>
                </a:path>
              </a:pathLst>
            </a:custGeom>
            <a:solidFill>
              <a:srgbClr val="231F20"/>
            </a:solidFill>
          </p:spPr>
          <p:txBody>
            <a:bodyPr wrap="square" lIns="0" tIns="0" rIns="0" bIns="0" rtlCol="0"/>
            <a:lstStyle/>
            <a:p>
              <a:endParaRPr sz="1350"/>
            </a:p>
          </p:txBody>
        </p:sp>
        <p:sp>
          <p:nvSpPr>
            <p:cNvPr id="287" name="object 85"/>
            <p:cNvSpPr/>
            <p:nvPr/>
          </p:nvSpPr>
          <p:spPr>
            <a:xfrm>
              <a:off x="2047977" y="211256"/>
              <a:ext cx="278597" cy="255788"/>
            </a:xfrm>
            <a:custGeom>
              <a:avLst/>
              <a:gdLst/>
              <a:ahLst/>
              <a:cxnLst/>
              <a:rect l="l" t="t" r="r" b="b"/>
              <a:pathLst>
                <a:path w="325755" h="299084">
                  <a:moveTo>
                    <a:pt x="165014" y="16446"/>
                  </a:moveTo>
                  <a:lnTo>
                    <a:pt x="160264" y="16446"/>
                  </a:lnTo>
                  <a:lnTo>
                    <a:pt x="159731" y="16573"/>
                  </a:lnTo>
                  <a:lnTo>
                    <a:pt x="12030" y="92455"/>
                  </a:lnTo>
                  <a:lnTo>
                    <a:pt x="11116" y="94106"/>
                  </a:lnTo>
                  <a:lnTo>
                    <a:pt x="11116" y="130975"/>
                  </a:lnTo>
                  <a:lnTo>
                    <a:pt x="12868" y="133019"/>
                  </a:lnTo>
                  <a:lnTo>
                    <a:pt x="34191" y="133019"/>
                  </a:lnTo>
                  <a:lnTo>
                    <a:pt x="34191" y="246735"/>
                  </a:lnTo>
                  <a:lnTo>
                    <a:pt x="30381" y="251320"/>
                  </a:lnTo>
                  <a:lnTo>
                    <a:pt x="28140" y="256400"/>
                  </a:lnTo>
                  <a:lnTo>
                    <a:pt x="27041" y="259486"/>
                  </a:lnTo>
                  <a:lnTo>
                    <a:pt x="17897" y="260070"/>
                  </a:lnTo>
                  <a:lnTo>
                    <a:pt x="0" y="292328"/>
                  </a:lnTo>
                  <a:lnTo>
                    <a:pt x="181" y="295033"/>
                  </a:lnTo>
                  <a:lnTo>
                    <a:pt x="460" y="297281"/>
                  </a:lnTo>
                  <a:lnTo>
                    <a:pt x="2111" y="298945"/>
                  </a:lnTo>
                  <a:lnTo>
                    <a:pt x="323180" y="298945"/>
                  </a:lnTo>
                  <a:lnTo>
                    <a:pt x="324831" y="297281"/>
                  </a:lnTo>
                  <a:lnTo>
                    <a:pt x="325110" y="295033"/>
                  </a:lnTo>
                  <a:lnTo>
                    <a:pt x="325291" y="292328"/>
                  </a:lnTo>
                  <a:lnTo>
                    <a:pt x="325187" y="289788"/>
                  </a:lnTo>
                  <a:lnTo>
                    <a:pt x="7839" y="289788"/>
                  </a:lnTo>
                  <a:lnTo>
                    <a:pt x="7991" y="286042"/>
                  </a:lnTo>
                  <a:lnTo>
                    <a:pt x="8804" y="280327"/>
                  </a:lnTo>
                  <a:lnTo>
                    <a:pt x="15776" y="271017"/>
                  </a:lnTo>
                  <a:lnTo>
                    <a:pt x="21720" y="268554"/>
                  </a:lnTo>
                  <a:lnTo>
                    <a:pt x="31577" y="268541"/>
                  </a:lnTo>
                  <a:lnTo>
                    <a:pt x="33099" y="267169"/>
                  </a:lnTo>
                  <a:lnTo>
                    <a:pt x="35398" y="257784"/>
                  </a:lnTo>
                  <a:lnTo>
                    <a:pt x="45139" y="247281"/>
                  </a:lnTo>
                  <a:lnTo>
                    <a:pt x="50676" y="244894"/>
                  </a:lnTo>
                  <a:lnTo>
                    <a:pt x="77869" y="244894"/>
                  </a:lnTo>
                  <a:lnTo>
                    <a:pt x="77465" y="244381"/>
                  </a:lnTo>
                  <a:lnTo>
                    <a:pt x="71017" y="239877"/>
                  </a:lnTo>
                  <a:lnTo>
                    <a:pt x="42027" y="239877"/>
                  </a:lnTo>
                  <a:lnTo>
                    <a:pt x="42027" y="123863"/>
                  </a:lnTo>
                  <a:lnTo>
                    <a:pt x="18951" y="123863"/>
                  </a:lnTo>
                  <a:lnTo>
                    <a:pt x="18951" y="98907"/>
                  </a:lnTo>
                  <a:lnTo>
                    <a:pt x="161636" y="25590"/>
                  </a:lnTo>
                  <a:lnTo>
                    <a:pt x="183100" y="25590"/>
                  </a:lnTo>
                  <a:lnTo>
                    <a:pt x="165548" y="16573"/>
                  </a:lnTo>
                  <a:lnTo>
                    <a:pt x="165014" y="16446"/>
                  </a:lnTo>
                  <a:close/>
                </a:path>
                <a:path w="325755" h="299084">
                  <a:moveTo>
                    <a:pt x="114804" y="265023"/>
                  </a:moveTo>
                  <a:lnTo>
                    <a:pt x="96853" y="265023"/>
                  </a:lnTo>
                  <a:lnTo>
                    <a:pt x="110798" y="271843"/>
                  </a:lnTo>
                  <a:lnTo>
                    <a:pt x="115123" y="278828"/>
                  </a:lnTo>
                  <a:lnTo>
                    <a:pt x="117999" y="289788"/>
                  </a:lnTo>
                  <a:lnTo>
                    <a:pt x="127016" y="289788"/>
                  </a:lnTo>
                  <a:lnTo>
                    <a:pt x="127016" y="271373"/>
                  </a:lnTo>
                  <a:lnTo>
                    <a:pt x="119180" y="271373"/>
                  </a:lnTo>
                  <a:lnTo>
                    <a:pt x="116145" y="266331"/>
                  </a:lnTo>
                  <a:lnTo>
                    <a:pt x="114804" y="265023"/>
                  </a:lnTo>
                  <a:close/>
                </a:path>
                <a:path w="325755" h="299084">
                  <a:moveTo>
                    <a:pt x="206099" y="146697"/>
                  </a:moveTo>
                  <a:lnTo>
                    <a:pt x="198263" y="146697"/>
                  </a:lnTo>
                  <a:lnTo>
                    <a:pt x="198263" y="289788"/>
                  </a:lnTo>
                  <a:lnTo>
                    <a:pt x="207292" y="289788"/>
                  </a:lnTo>
                  <a:lnTo>
                    <a:pt x="210178" y="278803"/>
                  </a:lnTo>
                  <a:lnTo>
                    <a:pt x="214455" y="271881"/>
                  </a:lnTo>
                  <a:lnTo>
                    <a:pt x="215484" y="271373"/>
                  </a:lnTo>
                  <a:lnTo>
                    <a:pt x="206099" y="271373"/>
                  </a:lnTo>
                  <a:lnTo>
                    <a:pt x="206099" y="146697"/>
                  </a:lnTo>
                  <a:close/>
                </a:path>
                <a:path w="325755" h="299084">
                  <a:moveTo>
                    <a:pt x="291100" y="244894"/>
                  </a:moveTo>
                  <a:lnTo>
                    <a:pt x="274615" y="244894"/>
                  </a:lnTo>
                  <a:lnTo>
                    <a:pt x="280152" y="247281"/>
                  </a:lnTo>
                  <a:lnTo>
                    <a:pt x="289893" y="257784"/>
                  </a:lnTo>
                  <a:lnTo>
                    <a:pt x="291709" y="265175"/>
                  </a:lnTo>
                  <a:lnTo>
                    <a:pt x="292167" y="267169"/>
                  </a:lnTo>
                  <a:lnTo>
                    <a:pt x="293729" y="268541"/>
                  </a:lnTo>
                  <a:lnTo>
                    <a:pt x="317452" y="289788"/>
                  </a:lnTo>
                  <a:lnTo>
                    <a:pt x="325187" y="289788"/>
                  </a:lnTo>
                  <a:lnTo>
                    <a:pt x="298250" y="259486"/>
                  </a:lnTo>
                  <a:lnTo>
                    <a:pt x="297120" y="256311"/>
                  </a:lnTo>
                  <a:lnTo>
                    <a:pt x="294910" y="251320"/>
                  </a:lnTo>
                  <a:lnTo>
                    <a:pt x="291100" y="246735"/>
                  </a:lnTo>
                  <a:lnTo>
                    <a:pt x="291100" y="244894"/>
                  </a:lnTo>
                  <a:close/>
                </a:path>
                <a:path w="325755" h="299084">
                  <a:moveTo>
                    <a:pt x="77869" y="244894"/>
                  </a:moveTo>
                  <a:lnTo>
                    <a:pt x="57242" y="244894"/>
                  </a:lnTo>
                  <a:lnTo>
                    <a:pt x="68987" y="248467"/>
                  </a:lnTo>
                  <a:lnTo>
                    <a:pt x="76629" y="256400"/>
                  </a:lnTo>
                  <a:lnTo>
                    <a:pt x="80813" y="264514"/>
                  </a:lnTo>
                  <a:lnTo>
                    <a:pt x="82185" y="268630"/>
                  </a:lnTo>
                  <a:lnTo>
                    <a:pt x="82528" y="270001"/>
                  </a:lnTo>
                  <a:lnTo>
                    <a:pt x="83404" y="271106"/>
                  </a:lnTo>
                  <a:lnTo>
                    <a:pt x="85677" y="272122"/>
                  </a:lnTo>
                  <a:lnTo>
                    <a:pt x="86960" y="271995"/>
                  </a:lnTo>
                  <a:lnTo>
                    <a:pt x="96853" y="265023"/>
                  </a:lnTo>
                  <a:lnTo>
                    <a:pt x="114804" y="265023"/>
                  </a:lnTo>
                  <a:lnTo>
                    <a:pt x="112462" y="262737"/>
                  </a:lnTo>
                  <a:lnTo>
                    <a:pt x="109111" y="261099"/>
                  </a:lnTo>
                  <a:lnTo>
                    <a:pt x="88116" y="261099"/>
                  </a:lnTo>
                  <a:lnTo>
                    <a:pt x="83929" y="252589"/>
                  </a:lnTo>
                  <a:lnTo>
                    <a:pt x="77869" y="244894"/>
                  </a:lnTo>
                  <a:close/>
                </a:path>
                <a:path w="325755" h="299084">
                  <a:moveTo>
                    <a:pt x="244315" y="265036"/>
                  </a:moveTo>
                  <a:lnTo>
                    <a:pt x="228311" y="265036"/>
                  </a:lnTo>
                  <a:lnTo>
                    <a:pt x="237290" y="271246"/>
                  </a:lnTo>
                  <a:lnTo>
                    <a:pt x="238331" y="271995"/>
                  </a:lnTo>
                  <a:lnTo>
                    <a:pt x="239614" y="272122"/>
                  </a:lnTo>
                  <a:lnTo>
                    <a:pt x="241887" y="271106"/>
                  </a:lnTo>
                  <a:lnTo>
                    <a:pt x="242764" y="270001"/>
                  </a:lnTo>
                  <a:lnTo>
                    <a:pt x="243136" y="268541"/>
                  </a:lnTo>
                  <a:lnTo>
                    <a:pt x="244315" y="265036"/>
                  </a:lnTo>
                  <a:close/>
                </a:path>
                <a:path w="325755" h="299084">
                  <a:moveTo>
                    <a:pt x="204346" y="137553"/>
                  </a:moveTo>
                  <a:lnTo>
                    <a:pt x="120932" y="137553"/>
                  </a:lnTo>
                  <a:lnTo>
                    <a:pt x="119180" y="139598"/>
                  </a:lnTo>
                  <a:lnTo>
                    <a:pt x="119180" y="271373"/>
                  </a:lnTo>
                  <a:lnTo>
                    <a:pt x="127016" y="271373"/>
                  </a:lnTo>
                  <a:lnTo>
                    <a:pt x="127016" y="146697"/>
                  </a:lnTo>
                  <a:lnTo>
                    <a:pt x="206099" y="146697"/>
                  </a:lnTo>
                  <a:lnTo>
                    <a:pt x="206099" y="139598"/>
                  </a:lnTo>
                  <a:lnTo>
                    <a:pt x="204346" y="137553"/>
                  </a:lnTo>
                  <a:close/>
                </a:path>
                <a:path w="325755" h="299084">
                  <a:moveTo>
                    <a:pt x="224869" y="256857"/>
                  </a:moveTo>
                  <a:lnTo>
                    <a:pt x="212817" y="262750"/>
                  </a:lnTo>
                  <a:lnTo>
                    <a:pt x="209147" y="266331"/>
                  </a:lnTo>
                  <a:lnTo>
                    <a:pt x="206099" y="271373"/>
                  </a:lnTo>
                  <a:lnTo>
                    <a:pt x="215484" y="271373"/>
                  </a:lnTo>
                  <a:lnTo>
                    <a:pt x="228311" y="265036"/>
                  </a:lnTo>
                  <a:lnTo>
                    <a:pt x="244315" y="265036"/>
                  </a:lnTo>
                  <a:lnTo>
                    <a:pt x="244387" y="264819"/>
                  </a:lnTo>
                  <a:lnTo>
                    <a:pt x="246290" y="261099"/>
                  </a:lnTo>
                  <a:lnTo>
                    <a:pt x="237163" y="261099"/>
                  </a:lnTo>
                  <a:lnTo>
                    <a:pt x="232533" y="259003"/>
                  </a:lnTo>
                  <a:lnTo>
                    <a:pt x="224869" y="256857"/>
                  </a:lnTo>
                  <a:close/>
                </a:path>
                <a:path w="325755" h="299084">
                  <a:moveTo>
                    <a:pt x="100409" y="256844"/>
                  </a:moveTo>
                  <a:lnTo>
                    <a:pt x="92685" y="259016"/>
                  </a:lnTo>
                  <a:lnTo>
                    <a:pt x="88116" y="261099"/>
                  </a:lnTo>
                  <a:lnTo>
                    <a:pt x="109111" y="261099"/>
                  </a:lnTo>
                  <a:lnTo>
                    <a:pt x="100409" y="256844"/>
                  </a:lnTo>
                  <a:close/>
                </a:path>
                <a:path w="325755" h="299084">
                  <a:moveTo>
                    <a:pt x="273675" y="235750"/>
                  </a:moveTo>
                  <a:lnTo>
                    <a:pt x="268037" y="235750"/>
                  </a:lnTo>
                  <a:lnTo>
                    <a:pt x="256672" y="238196"/>
                  </a:lnTo>
                  <a:lnTo>
                    <a:pt x="247818" y="244386"/>
                  </a:lnTo>
                  <a:lnTo>
                    <a:pt x="241355" y="252595"/>
                  </a:lnTo>
                  <a:lnTo>
                    <a:pt x="237163" y="261099"/>
                  </a:lnTo>
                  <a:lnTo>
                    <a:pt x="246290" y="261099"/>
                  </a:lnTo>
                  <a:lnTo>
                    <a:pt x="248553" y="256671"/>
                  </a:lnTo>
                  <a:lnTo>
                    <a:pt x="256231" y="248568"/>
                  </a:lnTo>
                  <a:lnTo>
                    <a:pt x="268049" y="244894"/>
                  </a:lnTo>
                  <a:lnTo>
                    <a:pt x="291100" y="244894"/>
                  </a:lnTo>
                  <a:lnTo>
                    <a:pt x="291100" y="239877"/>
                  </a:lnTo>
                  <a:lnTo>
                    <a:pt x="283264" y="239877"/>
                  </a:lnTo>
                  <a:lnTo>
                    <a:pt x="278768" y="237147"/>
                  </a:lnTo>
                  <a:lnTo>
                    <a:pt x="273675" y="235750"/>
                  </a:lnTo>
                  <a:close/>
                </a:path>
                <a:path w="325755" h="299084">
                  <a:moveTo>
                    <a:pt x="57242" y="235750"/>
                  </a:moveTo>
                  <a:lnTo>
                    <a:pt x="51603" y="235750"/>
                  </a:lnTo>
                  <a:lnTo>
                    <a:pt x="46523" y="237147"/>
                  </a:lnTo>
                  <a:lnTo>
                    <a:pt x="42027" y="239877"/>
                  </a:lnTo>
                  <a:lnTo>
                    <a:pt x="71017" y="239877"/>
                  </a:lnTo>
                  <a:lnTo>
                    <a:pt x="68608" y="238194"/>
                  </a:lnTo>
                  <a:lnTo>
                    <a:pt x="57242" y="235750"/>
                  </a:lnTo>
                  <a:close/>
                </a:path>
                <a:path w="325755" h="299084">
                  <a:moveTo>
                    <a:pt x="183470" y="50558"/>
                  </a:moveTo>
                  <a:lnTo>
                    <a:pt x="163655" y="50558"/>
                  </a:lnTo>
                  <a:lnTo>
                    <a:pt x="283264" y="110769"/>
                  </a:lnTo>
                  <a:lnTo>
                    <a:pt x="283264" y="239877"/>
                  </a:lnTo>
                  <a:lnTo>
                    <a:pt x="291100" y="239877"/>
                  </a:lnTo>
                  <a:lnTo>
                    <a:pt x="291100" y="133019"/>
                  </a:lnTo>
                  <a:lnTo>
                    <a:pt x="312423" y="133019"/>
                  </a:lnTo>
                  <a:lnTo>
                    <a:pt x="314165" y="130975"/>
                  </a:lnTo>
                  <a:lnTo>
                    <a:pt x="314176" y="123875"/>
                  </a:lnTo>
                  <a:lnTo>
                    <a:pt x="291100" y="123875"/>
                  </a:lnTo>
                  <a:lnTo>
                    <a:pt x="291093" y="105917"/>
                  </a:lnTo>
                  <a:lnTo>
                    <a:pt x="290173" y="104279"/>
                  </a:lnTo>
                  <a:lnTo>
                    <a:pt x="183470" y="50558"/>
                  </a:lnTo>
                  <a:close/>
                </a:path>
                <a:path w="325755" h="299084">
                  <a:moveTo>
                    <a:pt x="183100" y="25590"/>
                  </a:moveTo>
                  <a:lnTo>
                    <a:pt x="163643" y="25590"/>
                  </a:lnTo>
                  <a:lnTo>
                    <a:pt x="306340" y="98907"/>
                  </a:lnTo>
                  <a:lnTo>
                    <a:pt x="306340" y="123875"/>
                  </a:lnTo>
                  <a:lnTo>
                    <a:pt x="314176" y="123875"/>
                  </a:lnTo>
                  <a:lnTo>
                    <a:pt x="314176" y="94106"/>
                  </a:lnTo>
                  <a:lnTo>
                    <a:pt x="313261" y="92455"/>
                  </a:lnTo>
                  <a:lnTo>
                    <a:pt x="282083" y="76441"/>
                  </a:lnTo>
                  <a:lnTo>
                    <a:pt x="282083" y="72415"/>
                  </a:lnTo>
                  <a:lnTo>
                    <a:pt x="274247" y="72415"/>
                  </a:lnTo>
                  <a:lnTo>
                    <a:pt x="248313" y="59093"/>
                  </a:lnTo>
                  <a:lnTo>
                    <a:pt x="248313" y="55067"/>
                  </a:lnTo>
                  <a:lnTo>
                    <a:pt x="240478" y="55067"/>
                  </a:lnTo>
                  <a:lnTo>
                    <a:pt x="183100" y="25590"/>
                  </a:lnTo>
                  <a:close/>
                </a:path>
                <a:path w="325755" h="299084">
                  <a:moveTo>
                    <a:pt x="165001" y="41401"/>
                  </a:moveTo>
                  <a:lnTo>
                    <a:pt x="160277" y="41401"/>
                  </a:lnTo>
                  <a:lnTo>
                    <a:pt x="159744" y="41528"/>
                  </a:lnTo>
                  <a:lnTo>
                    <a:pt x="35111" y="104279"/>
                  </a:lnTo>
                  <a:lnTo>
                    <a:pt x="34179" y="105917"/>
                  </a:lnTo>
                  <a:lnTo>
                    <a:pt x="34179" y="123863"/>
                  </a:lnTo>
                  <a:lnTo>
                    <a:pt x="42027" y="123863"/>
                  </a:lnTo>
                  <a:lnTo>
                    <a:pt x="42027" y="110769"/>
                  </a:lnTo>
                  <a:lnTo>
                    <a:pt x="161623" y="50558"/>
                  </a:lnTo>
                  <a:lnTo>
                    <a:pt x="183470" y="50558"/>
                  </a:lnTo>
                  <a:lnTo>
                    <a:pt x="165535" y="41528"/>
                  </a:lnTo>
                  <a:lnTo>
                    <a:pt x="165001" y="41401"/>
                  </a:lnTo>
                  <a:close/>
                </a:path>
                <a:path w="325755" h="299084">
                  <a:moveTo>
                    <a:pt x="282083" y="38722"/>
                  </a:moveTo>
                  <a:lnTo>
                    <a:pt x="274247" y="38722"/>
                  </a:lnTo>
                  <a:lnTo>
                    <a:pt x="274247" y="72415"/>
                  </a:lnTo>
                  <a:lnTo>
                    <a:pt x="282083" y="72415"/>
                  </a:lnTo>
                  <a:lnTo>
                    <a:pt x="282083" y="38722"/>
                  </a:lnTo>
                  <a:close/>
                </a:path>
                <a:path w="325755" h="299084">
                  <a:moveTo>
                    <a:pt x="248313" y="38722"/>
                  </a:moveTo>
                  <a:lnTo>
                    <a:pt x="240478" y="38722"/>
                  </a:lnTo>
                  <a:lnTo>
                    <a:pt x="240478" y="55067"/>
                  </a:lnTo>
                  <a:lnTo>
                    <a:pt x="248313" y="55067"/>
                  </a:lnTo>
                  <a:lnTo>
                    <a:pt x="248313" y="38722"/>
                  </a:lnTo>
                  <a:close/>
                </a:path>
                <a:path w="325755" h="299084">
                  <a:moveTo>
                    <a:pt x="288077" y="0"/>
                  </a:moveTo>
                  <a:lnTo>
                    <a:pt x="234496" y="0"/>
                  </a:lnTo>
                  <a:lnTo>
                    <a:pt x="232743" y="2057"/>
                  </a:lnTo>
                  <a:lnTo>
                    <a:pt x="232743" y="36677"/>
                  </a:lnTo>
                  <a:lnTo>
                    <a:pt x="234496" y="38722"/>
                  </a:lnTo>
                  <a:lnTo>
                    <a:pt x="288077" y="38722"/>
                  </a:lnTo>
                  <a:lnTo>
                    <a:pt x="289830" y="36677"/>
                  </a:lnTo>
                  <a:lnTo>
                    <a:pt x="289830" y="29578"/>
                  </a:lnTo>
                  <a:lnTo>
                    <a:pt x="240579" y="29578"/>
                  </a:lnTo>
                  <a:lnTo>
                    <a:pt x="240579" y="9156"/>
                  </a:lnTo>
                  <a:lnTo>
                    <a:pt x="289830" y="9156"/>
                  </a:lnTo>
                  <a:lnTo>
                    <a:pt x="289830" y="2057"/>
                  </a:lnTo>
                  <a:lnTo>
                    <a:pt x="288077" y="0"/>
                  </a:lnTo>
                  <a:close/>
                </a:path>
                <a:path w="325755" h="299084">
                  <a:moveTo>
                    <a:pt x="289830" y="9156"/>
                  </a:moveTo>
                  <a:lnTo>
                    <a:pt x="281981" y="9156"/>
                  </a:lnTo>
                  <a:lnTo>
                    <a:pt x="281981" y="29578"/>
                  </a:lnTo>
                  <a:lnTo>
                    <a:pt x="289830" y="29578"/>
                  </a:lnTo>
                  <a:lnTo>
                    <a:pt x="289830" y="9156"/>
                  </a:lnTo>
                  <a:close/>
                </a:path>
              </a:pathLst>
            </a:custGeom>
            <a:solidFill>
              <a:srgbClr val="231F20"/>
            </a:solidFill>
          </p:spPr>
          <p:txBody>
            <a:bodyPr wrap="square" lIns="0" tIns="0" rIns="0" bIns="0" rtlCol="0"/>
            <a:lstStyle/>
            <a:p>
              <a:endParaRPr sz="1350"/>
            </a:p>
          </p:txBody>
        </p:sp>
        <p:sp>
          <p:nvSpPr>
            <p:cNvPr id="288" name="object 86"/>
            <p:cNvSpPr/>
            <p:nvPr/>
          </p:nvSpPr>
          <p:spPr>
            <a:xfrm>
              <a:off x="3045336" y="235522"/>
              <a:ext cx="166724" cy="207454"/>
            </a:xfrm>
            <a:custGeom>
              <a:avLst/>
              <a:gdLst/>
              <a:ahLst/>
              <a:cxnLst/>
              <a:rect l="l" t="t" r="r" b="b"/>
              <a:pathLst>
                <a:path w="194945" h="242570">
                  <a:moveTo>
                    <a:pt x="173228" y="0"/>
                  </a:moveTo>
                  <a:lnTo>
                    <a:pt x="22428" y="0"/>
                  </a:lnTo>
                  <a:lnTo>
                    <a:pt x="13694" y="1763"/>
                  </a:lnTo>
                  <a:lnTo>
                    <a:pt x="6565" y="6572"/>
                  </a:lnTo>
                  <a:lnTo>
                    <a:pt x="1761" y="13705"/>
                  </a:lnTo>
                  <a:lnTo>
                    <a:pt x="0" y="22440"/>
                  </a:lnTo>
                  <a:lnTo>
                    <a:pt x="0" y="219760"/>
                  </a:lnTo>
                  <a:lnTo>
                    <a:pt x="1761" y="228496"/>
                  </a:lnTo>
                  <a:lnTo>
                    <a:pt x="6565" y="235629"/>
                  </a:lnTo>
                  <a:lnTo>
                    <a:pt x="13694" y="240438"/>
                  </a:lnTo>
                  <a:lnTo>
                    <a:pt x="22428" y="242201"/>
                  </a:lnTo>
                  <a:lnTo>
                    <a:pt x="173850" y="242201"/>
                  </a:lnTo>
                  <a:lnTo>
                    <a:pt x="181810" y="240596"/>
                  </a:lnTo>
                  <a:lnTo>
                    <a:pt x="188318" y="236218"/>
                  </a:lnTo>
                  <a:lnTo>
                    <a:pt x="191301" y="231813"/>
                  </a:lnTo>
                  <a:lnTo>
                    <a:pt x="15773" y="231813"/>
                  </a:lnTo>
                  <a:lnTo>
                    <a:pt x="10375" y="226415"/>
                  </a:lnTo>
                  <a:lnTo>
                    <a:pt x="10375" y="15786"/>
                  </a:lnTo>
                  <a:lnTo>
                    <a:pt x="15773" y="10388"/>
                  </a:lnTo>
                  <a:lnTo>
                    <a:pt x="190978" y="10388"/>
                  </a:lnTo>
                  <a:lnTo>
                    <a:pt x="188150" y="6197"/>
                  </a:lnTo>
                  <a:lnTo>
                    <a:pt x="181442" y="1671"/>
                  </a:lnTo>
                  <a:lnTo>
                    <a:pt x="173228" y="0"/>
                  </a:lnTo>
                  <a:close/>
                </a:path>
                <a:path w="194945" h="242570">
                  <a:moveTo>
                    <a:pt x="189217" y="216509"/>
                  </a:moveTo>
                  <a:lnTo>
                    <a:pt x="186283" y="216509"/>
                  </a:lnTo>
                  <a:lnTo>
                    <a:pt x="183959" y="218833"/>
                  </a:lnTo>
                  <a:lnTo>
                    <a:pt x="183959" y="227291"/>
                  </a:lnTo>
                  <a:lnTo>
                    <a:pt x="179438" y="231813"/>
                  </a:lnTo>
                  <a:lnTo>
                    <a:pt x="191301" y="231813"/>
                  </a:lnTo>
                  <a:lnTo>
                    <a:pt x="192716" y="229723"/>
                  </a:lnTo>
                  <a:lnTo>
                    <a:pt x="194348" y="221767"/>
                  </a:lnTo>
                  <a:lnTo>
                    <a:pt x="194312" y="218833"/>
                  </a:lnTo>
                  <a:lnTo>
                    <a:pt x="192087" y="216547"/>
                  </a:lnTo>
                  <a:lnTo>
                    <a:pt x="189217" y="216509"/>
                  </a:lnTo>
                  <a:close/>
                </a:path>
                <a:path w="194945" h="242570">
                  <a:moveTo>
                    <a:pt x="190978" y="10388"/>
                  </a:moveTo>
                  <a:lnTo>
                    <a:pt x="179158" y="10388"/>
                  </a:lnTo>
                  <a:lnTo>
                    <a:pt x="183959" y="15189"/>
                  </a:lnTo>
                  <a:lnTo>
                    <a:pt x="183959" y="23990"/>
                  </a:lnTo>
                  <a:lnTo>
                    <a:pt x="186296" y="26314"/>
                  </a:lnTo>
                  <a:lnTo>
                    <a:pt x="192024" y="26301"/>
                  </a:lnTo>
                  <a:lnTo>
                    <a:pt x="194335" y="23990"/>
                  </a:lnTo>
                  <a:lnTo>
                    <a:pt x="194348" y="21120"/>
                  </a:lnTo>
                  <a:lnTo>
                    <a:pt x="192676" y="12905"/>
                  </a:lnTo>
                  <a:lnTo>
                    <a:pt x="190978" y="10388"/>
                  </a:lnTo>
                  <a:close/>
                </a:path>
              </a:pathLst>
            </a:custGeom>
            <a:solidFill>
              <a:srgbClr val="231F20"/>
            </a:solidFill>
          </p:spPr>
          <p:txBody>
            <a:bodyPr wrap="square" lIns="0" tIns="0" rIns="0" bIns="0" rtlCol="0"/>
            <a:lstStyle/>
            <a:p>
              <a:endParaRPr sz="1350"/>
            </a:p>
          </p:txBody>
        </p:sp>
        <p:sp>
          <p:nvSpPr>
            <p:cNvPr id="289" name="object 87"/>
            <p:cNvSpPr/>
            <p:nvPr/>
          </p:nvSpPr>
          <p:spPr>
            <a:xfrm>
              <a:off x="3137293" y="269188"/>
              <a:ext cx="140113" cy="140113"/>
            </a:xfrm>
            <a:custGeom>
              <a:avLst/>
              <a:gdLst/>
              <a:ahLst/>
              <a:cxnLst/>
              <a:rect l="l" t="t" r="r" b="b"/>
              <a:pathLst>
                <a:path w="163829" h="163829">
                  <a:moveTo>
                    <a:pt x="81630" y="0"/>
                  </a:moveTo>
                  <a:lnTo>
                    <a:pt x="49854" y="6415"/>
                  </a:lnTo>
                  <a:lnTo>
                    <a:pt x="23905" y="23910"/>
                  </a:lnTo>
                  <a:lnTo>
                    <a:pt x="6410" y="49859"/>
                  </a:lnTo>
                  <a:lnTo>
                    <a:pt x="0" y="81661"/>
                  </a:lnTo>
                  <a:lnTo>
                    <a:pt x="6421" y="113425"/>
                  </a:lnTo>
                  <a:lnTo>
                    <a:pt x="23917" y="139361"/>
                  </a:lnTo>
                  <a:lnTo>
                    <a:pt x="49865" y="156847"/>
                  </a:lnTo>
                  <a:lnTo>
                    <a:pt x="81630" y="163258"/>
                  </a:lnTo>
                  <a:lnTo>
                    <a:pt x="113400" y="156845"/>
                  </a:lnTo>
                  <a:lnTo>
                    <a:pt x="119242" y="152908"/>
                  </a:lnTo>
                  <a:lnTo>
                    <a:pt x="81630" y="152908"/>
                  </a:lnTo>
                  <a:lnTo>
                    <a:pt x="53899" y="147310"/>
                  </a:lnTo>
                  <a:lnTo>
                    <a:pt x="31252" y="132043"/>
                  </a:lnTo>
                  <a:lnTo>
                    <a:pt x="15979" y="109379"/>
                  </a:lnTo>
                  <a:lnTo>
                    <a:pt x="10388" y="81635"/>
                  </a:lnTo>
                  <a:lnTo>
                    <a:pt x="15982" y="53930"/>
                  </a:lnTo>
                  <a:lnTo>
                    <a:pt x="31252" y="31283"/>
                  </a:lnTo>
                  <a:lnTo>
                    <a:pt x="53899" y="16013"/>
                  </a:lnTo>
                  <a:lnTo>
                    <a:pt x="81630" y="10414"/>
                  </a:lnTo>
                  <a:lnTo>
                    <a:pt x="119272" y="10413"/>
                  </a:lnTo>
                  <a:lnTo>
                    <a:pt x="113395" y="6448"/>
                  </a:lnTo>
                  <a:lnTo>
                    <a:pt x="81630" y="0"/>
                  </a:lnTo>
                  <a:close/>
                </a:path>
                <a:path w="163829" h="163829">
                  <a:moveTo>
                    <a:pt x="119272" y="10413"/>
                  </a:moveTo>
                  <a:lnTo>
                    <a:pt x="81630" y="10414"/>
                  </a:lnTo>
                  <a:lnTo>
                    <a:pt x="109361" y="16013"/>
                  </a:lnTo>
                  <a:lnTo>
                    <a:pt x="132008" y="31283"/>
                  </a:lnTo>
                  <a:lnTo>
                    <a:pt x="147277" y="53930"/>
                  </a:lnTo>
                  <a:lnTo>
                    <a:pt x="152877" y="81661"/>
                  </a:lnTo>
                  <a:lnTo>
                    <a:pt x="147235" y="109397"/>
                  </a:lnTo>
                  <a:lnTo>
                    <a:pt x="131974" y="132014"/>
                  </a:lnTo>
                  <a:lnTo>
                    <a:pt x="109341" y="147285"/>
                  </a:lnTo>
                  <a:lnTo>
                    <a:pt x="81630" y="152908"/>
                  </a:lnTo>
                  <a:lnTo>
                    <a:pt x="119242" y="152908"/>
                  </a:lnTo>
                  <a:lnTo>
                    <a:pt x="139346" y="139353"/>
                  </a:lnTo>
                  <a:lnTo>
                    <a:pt x="156841" y="113409"/>
                  </a:lnTo>
                  <a:lnTo>
                    <a:pt x="163260" y="81635"/>
                  </a:lnTo>
                  <a:lnTo>
                    <a:pt x="156832" y="49895"/>
                  </a:lnTo>
                  <a:lnTo>
                    <a:pt x="139336" y="23952"/>
                  </a:lnTo>
                  <a:lnTo>
                    <a:pt x="119272" y="10413"/>
                  </a:lnTo>
                  <a:close/>
                </a:path>
              </a:pathLst>
            </a:custGeom>
            <a:solidFill>
              <a:srgbClr val="231F20"/>
            </a:solidFill>
          </p:spPr>
          <p:txBody>
            <a:bodyPr wrap="square" lIns="0" tIns="0" rIns="0" bIns="0" rtlCol="0"/>
            <a:lstStyle/>
            <a:p>
              <a:endParaRPr sz="1350"/>
            </a:p>
          </p:txBody>
        </p:sp>
        <p:sp>
          <p:nvSpPr>
            <p:cNvPr id="290" name="object 88"/>
            <p:cNvSpPr/>
            <p:nvPr/>
          </p:nvSpPr>
          <p:spPr>
            <a:xfrm>
              <a:off x="3202664" y="292252"/>
              <a:ext cx="32041" cy="51592"/>
            </a:xfrm>
            <a:custGeom>
              <a:avLst/>
              <a:gdLst/>
              <a:ahLst/>
              <a:cxnLst/>
              <a:rect l="l" t="t" r="r" b="b"/>
              <a:pathLst>
                <a:path w="37464" h="60325">
                  <a:moveTo>
                    <a:pt x="8064" y="0"/>
                  </a:moveTo>
                  <a:lnTo>
                    <a:pt x="2324" y="0"/>
                  </a:lnTo>
                  <a:lnTo>
                    <a:pt x="0" y="2324"/>
                  </a:lnTo>
                  <a:lnTo>
                    <a:pt x="0" y="57569"/>
                  </a:lnTo>
                  <a:lnTo>
                    <a:pt x="2324" y="59893"/>
                  </a:lnTo>
                  <a:lnTo>
                    <a:pt x="34582" y="59893"/>
                  </a:lnTo>
                  <a:lnTo>
                    <a:pt x="36906" y="57569"/>
                  </a:lnTo>
                  <a:lnTo>
                    <a:pt x="36906" y="51828"/>
                  </a:lnTo>
                  <a:lnTo>
                    <a:pt x="34582" y="49504"/>
                  </a:lnTo>
                  <a:lnTo>
                    <a:pt x="10388" y="49504"/>
                  </a:lnTo>
                  <a:lnTo>
                    <a:pt x="10388" y="2324"/>
                  </a:lnTo>
                  <a:lnTo>
                    <a:pt x="8064" y="0"/>
                  </a:lnTo>
                  <a:close/>
                </a:path>
              </a:pathLst>
            </a:custGeom>
            <a:solidFill>
              <a:srgbClr val="231F20"/>
            </a:solidFill>
          </p:spPr>
          <p:txBody>
            <a:bodyPr wrap="square" lIns="0" tIns="0" rIns="0" bIns="0" rtlCol="0"/>
            <a:lstStyle/>
            <a:p>
              <a:endParaRPr sz="1350"/>
            </a:p>
          </p:txBody>
        </p:sp>
        <p:sp>
          <p:nvSpPr>
            <p:cNvPr id="291" name="object 89"/>
            <p:cNvSpPr/>
            <p:nvPr/>
          </p:nvSpPr>
          <p:spPr>
            <a:xfrm>
              <a:off x="3075232" y="266226"/>
              <a:ext cx="82004" cy="9232"/>
            </a:xfrm>
            <a:custGeom>
              <a:avLst/>
              <a:gdLst/>
              <a:ahLst/>
              <a:cxnLst/>
              <a:rect l="l" t="t" r="r" b="b"/>
              <a:pathLst>
                <a:path w="95885" h="10795">
                  <a:moveTo>
                    <a:pt x="92951" y="0"/>
                  </a:moveTo>
                  <a:lnTo>
                    <a:pt x="2324" y="0"/>
                  </a:lnTo>
                  <a:lnTo>
                    <a:pt x="0" y="2324"/>
                  </a:lnTo>
                  <a:lnTo>
                    <a:pt x="12" y="8064"/>
                  </a:lnTo>
                  <a:lnTo>
                    <a:pt x="2311" y="10388"/>
                  </a:lnTo>
                  <a:lnTo>
                    <a:pt x="92951" y="10388"/>
                  </a:lnTo>
                  <a:lnTo>
                    <a:pt x="95275" y="8064"/>
                  </a:lnTo>
                  <a:lnTo>
                    <a:pt x="95275" y="2324"/>
                  </a:lnTo>
                  <a:lnTo>
                    <a:pt x="92951" y="0"/>
                  </a:lnTo>
                  <a:close/>
                </a:path>
              </a:pathLst>
            </a:custGeom>
            <a:solidFill>
              <a:srgbClr val="231F20"/>
            </a:solidFill>
          </p:spPr>
          <p:txBody>
            <a:bodyPr wrap="square" lIns="0" tIns="0" rIns="0" bIns="0" rtlCol="0"/>
            <a:lstStyle/>
            <a:p>
              <a:endParaRPr sz="1350"/>
            </a:p>
          </p:txBody>
        </p:sp>
        <p:sp>
          <p:nvSpPr>
            <p:cNvPr id="292" name="object 90"/>
            <p:cNvSpPr/>
            <p:nvPr/>
          </p:nvSpPr>
          <p:spPr>
            <a:xfrm>
              <a:off x="3075231" y="286359"/>
              <a:ext cx="66255" cy="9232"/>
            </a:xfrm>
            <a:custGeom>
              <a:avLst/>
              <a:gdLst/>
              <a:ahLst/>
              <a:cxnLst/>
              <a:rect l="l" t="t" r="r" b="b"/>
              <a:pathLst>
                <a:path w="77470" h="10795">
                  <a:moveTo>
                    <a:pt x="75018" y="0"/>
                  </a:moveTo>
                  <a:lnTo>
                    <a:pt x="2324" y="0"/>
                  </a:lnTo>
                  <a:lnTo>
                    <a:pt x="0" y="2324"/>
                  </a:lnTo>
                  <a:lnTo>
                    <a:pt x="0" y="8064"/>
                  </a:lnTo>
                  <a:lnTo>
                    <a:pt x="2324" y="10388"/>
                  </a:lnTo>
                  <a:lnTo>
                    <a:pt x="75018" y="10388"/>
                  </a:lnTo>
                  <a:lnTo>
                    <a:pt x="77342" y="8064"/>
                  </a:lnTo>
                  <a:lnTo>
                    <a:pt x="77342" y="2324"/>
                  </a:lnTo>
                  <a:lnTo>
                    <a:pt x="75018" y="0"/>
                  </a:lnTo>
                  <a:close/>
                </a:path>
              </a:pathLst>
            </a:custGeom>
            <a:solidFill>
              <a:srgbClr val="231F20"/>
            </a:solidFill>
          </p:spPr>
          <p:txBody>
            <a:bodyPr wrap="square" lIns="0" tIns="0" rIns="0" bIns="0" rtlCol="0"/>
            <a:lstStyle/>
            <a:p>
              <a:endParaRPr sz="1350"/>
            </a:p>
          </p:txBody>
        </p:sp>
        <p:sp>
          <p:nvSpPr>
            <p:cNvPr id="293" name="object 91"/>
            <p:cNvSpPr/>
            <p:nvPr/>
          </p:nvSpPr>
          <p:spPr>
            <a:xfrm>
              <a:off x="3075236" y="306523"/>
              <a:ext cx="49962" cy="9232"/>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sz="1350"/>
            </a:p>
          </p:txBody>
        </p:sp>
        <p:sp>
          <p:nvSpPr>
            <p:cNvPr id="294" name="object 92"/>
            <p:cNvSpPr/>
            <p:nvPr/>
          </p:nvSpPr>
          <p:spPr>
            <a:xfrm>
              <a:off x="3075236" y="326656"/>
              <a:ext cx="49962" cy="9232"/>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sz="1350"/>
            </a:p>
          </p:txBody>
        </p:sp>
        <p:sp>
          <p:nvSpPr>
            <p:cNvPr id="295" name="object 93"/>
            <p:cNvSpPr/>
            <p:nvPr/>
          </p:nvSpPr>
          <p:spPr>
            <a:xfrm>
              <a:off x="3075236" y="346788"/>
              <a:ext cx="49962" cy="9232"/>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sz="1350"/>
            </a:p>
          </p:txBody>
        </p:sp>
        <p:sp>
          <p:nvSpPr>
            <p:cNvPr id="296" name="object 94"/>
            <p:cNvSpPr/>
            <p:nvPr/>
          </p:nvSpPr>
          <p:spPr>
            <a:xfrm>
              <a:off x="3075236" y="366921"/>
              <a:ext cx="49962" cy="9232"/>
            </a:xfrm>
            <a:custGeom>
              <a:avLst/>
              <a:gdLst/>
              <a:ahLst/>
              <a:cxnLst/>
              <a:rect l="l" t="t" r="r" b="b"/>
              <a:pathLst>
                <a:path w="58420" h="10795">
                  <a:moveTo>
                    <a:pt x="56083" y="0"/>
                  </a:moveTo>
                  <a:lnTo>
                    <a:pt x="2324" y="0"/>
                  </a:lnTo>
                  <a:lnTo>
                    <a:pt x="0" y="2324"/>
                  </a:lnTo>
                  <a:lnTo>
                    <a:pt x="0" y="8064"/>
                  </a:lnTo>
                  <a:lnTo>
                    <a:pt x="2324" y="10388"/>
                  </a:lnTo>
                  <a:lnTo>
                    <a:pt x="56083" y="10388"/>
                  </a:lnTo>
                  <a:lnTo>
                    <a:pt x="58407" y="8064"/>
                  </a:lnTo>
                  <a:lnTo>
                    <a:pt x="58407" y="2324"/>
                  </a:lnTo>
                  <a:lnTo>
                    <a:pt x="56083" y="0"/>
                  </a:lnTo>
                  <a:close/>
                </a:path>
              </a:pathLst>
            </a:custGeom>
            <a:solidFill>
              <a:srgbClr val="231F20"/>
            </a:solidFill>
          </p:spPr>
          <p:txBody>
            <a:bodyPr wrap="square" lIns="0" tIns="0" rIns="0" bIns="0" rtlCol="0"/>
            <a:lstStyle/>
            <a:p>
              <a:endParaRPr sz="1350"/>
            </a:p>
          </p:txBody>
        </p:sp>
        <p:sp>
          <p:nvSpPr>
            <p:cNvPr id="297" name="object 95"/>
            <p:cNvSpPr/>
            <p:nvPr/>
          </p:nvSpPr>
          <p:spPr>
            <a:xfrm>
              <a:off x="3075233" y="387056"/>
              <a:ext cx="66255" cy="9232"/>
            </a:xfrm>
            <a:custGeom>
              <a:avLst/>
              <a:gdLst/>
              <a:ahLst/>
              <a:cxnLst/>
              <a:rect l="l" t="t" r="r" b="b"/>
              <a:pathLst>
                <a:path w="77470" h="10795">
                  <a:moveTo>
                    <a:pt x="75018" y="0"/>
                  </a:moveTo>
                  <a:lnTo>
                    <a:pt x="2324" y="0"/>
                  </a:lnTo>
                  <a:lnTo>
                    <a:pt x="0" y="2324"/>
                  </a:lnTo>
                  <a:lnTo>
                    <a:pt x="0" y="8064"/>
                  </a:lnTo>
                  <a:lnTo>
                    <a:pt x="2324" y="10388"/>
                  </a:lnTo>
                  <a:lnTo>
                    <a:pt x="75018" y="10388"/>
                  </a:lnTo>
                  <a:lnTo>
                    <a:pt x="77342" y="8064"/>
                  </a:lnTo>
                  <a:lnTo>
                    <a:pt x="77342" y="2324"/>
                  </a:lnTo>
                  <a:lnTo>
                    <a:pt x="75018" y="0"/>
                  </a:lnTo>
                  <a:close/>
                </a:path>
              </a:pathLst>
            </a:custGeom>
            <a:solidFill>
              <a:srgbClr val="231F20"/>
            </a:solidFill>
          </p:spPr>
          <p:txBody>
            <a:bodyPr wrap="square" lIns="0" tIns="0" rIns="0" bIns="0" rtlCol="0"/>
            <a:lstStyle/>
            <a:p>
              <a:endParaRPr sz="1350"/>
            </a:p>
          </p:txBody>
        </p:sp>
        <p:sp>
          <p:nvSpPr>
            <p:cNvPr id="298" name="object 96"/>
            <p:cNvSpPr/>
            <p:nvPr/>
          </p:nvSpPr>
          <p:spPr>
            <a:xfrm>
              <a:off x="3075237" y="407189"/>
              <a:ext cx="82004" cy="9232"/>
            </a:xfrm>
            <a:custGeom>
              <a:avLst/>
              <a:gdLst/>
              <a:ahLst/>
              <a:cxnLst/>
              <a:rect l="l" t="t" r="r" b="b"/>
              <a:pathLst>
                <a:path w="95885" h="10795">
                  <a:moveTo>
                    <a:pt x="92951" y="0"/>
                  </a:moveTo>
                  <a:lnTo>
                    <a:pt x="2324" y="0"/>
                  </a:lnTo>
                  <a:lnTo>
                    <a:pt x="0" y="2324"/>
                  </a:lnTo>
                  <a:lnTo>
                    <a:pt x="0" y="8064"/>
                  </a:lnTo>
                  <a:lnTo>
                    <a:pt x="2324" y="10388"/>
                  </a:lnTo>
                  <a:lnTo>
                    <a:pt x="92951" y="10388"/>
                  </a:lnTo>
                  <a:lnTo>
                    <a:pt x="95275" y="8064"/>
                  </a:lnTo>
                  <a:lnTo>
                    <a:pt x="95275" y="2324"/>
                  </a:lnTo>
                  <a:lnTo>
                    <a:pt x="92951" y="0"/>
                  </a:lnTo>
                  <a:close/>
                </a:path>
              </a:pathLst>
            </a:custGeom>
            <a:solidFill>
              <a:srgbClr val="231F20"/>
            </a:solidFill>
          </p:spPr>
          <p:txBody>
            <a:bodyPr wrap="square" lIns="0" tIns="0" rIns="0" bIns="0" rtlCol="0"/>
            <a:lstStyle/>
            <a:p>
              <a:endParaRPr sz="1350"/>
            </a:p>
          </p:txBody>
        </p:sp>
        <p:sp>
          <p:nvSpPr>
            <p:cNvPr id="299" name="object 97"/>
            <p:cNvSpPr/>
            <p:nvPr/>
          </p:nvSpPr>
          <p:spPr>
            <a:xfrm>
              <a:off x="2956177" y="148929"/>
              <a:ext cx="0" cy="380694"/>
            </a:xfrm>
            <a:custGeom>
              <a:avLst/>
              <a:gdLst/>
              <a:ahLst/>
              <a:cxnLst/>
              <a:rect l="l" t="t" r="r" b="b"/>
              <a:pathLst>
                <a:path h="445134">
                  <a:moveTo>
                    <a:pt x="0" y="0"/>
                  </a:moveTo>
                  <a:lnTo>
                    <a:pt x="0" y="444703"/>
                  </a:lnTo>
                </a:path>
              </a:pathLst>
            </a:custGeom>
            <a:ln w="25400">
              <a:solidFill>
                <a:srgbClr val="5EB8E7"/>
              </a:solidFill>
            </a:ln>
          </p:spPr>
          <p:txBody>
            <a:bodyPr wrap="square" lIns="0" tIns="0" rIns="0" bIns="0" rtlCol="0"/>
            <a:lstStyle/>
            <a:p>
              <a:endParaRPr sz="1350"/>
            </a:p>
          </p:txBody>
        </p:sp>
        <p:sp>
          <p:nvSpPr>
            <p:cNvPr id="300" name="object 98"/>
            <p:cNvSpPr/>
            <p:nvPr/>
          </p:nvSpPr>
          <p:spPr>
            <a:xfrm>
              <a:off x="1915214" y="148929"/>
              <a:ext cx="0" cy="380694"/>
            </a:xfrm>
            <a:custGeom>
              <a:avLst/>
              <a:gdLst/>
              <a:ahLst/>
              <a:cxnLst/>
              <a:rect l="l" t="t" r="r" b="b"/>
              <a:pathLst>
                <a:path h="445134">
                  <a:moveTo>
                    <a:pt x="0" y="0"/>
                  </a:moveTo>
                  <a:lnTo>
                    <a:pt x="0" y="444703"/>
                  </a:lnTo>
                </a:path>
              </a:pathLst>
            </a:custGeom>
            <a:ln w="25400">
              <a:solidFill>
                <a:srgbClr val="5EB8E7"/>
              </a:solidFill>
            </a:ln>
          </p:spPr>
          <p:txBody>
            <a:bodyPr wrap="square" lIns="0" tIns="0" rIns="0" bIns="0" rtlCol="0"/>
            <a:lstStyle/>
            <a:p>
              <a:endParaRPr sz="1350"/>
            </a:p>
          </p:txBody>
        </p:sp>
        <p:sp>
          <p:nvSpPr>
            <p:cNvPr id="301" name="object 99"/>
            <p:cNvSpPr/>
            <p:nvPr/>
          </p:nvSpPr>
          <p:spPr>
            <a:xfrm>
              <a:off x="4358452" y="148929"/>
              <a:ext cx="0" cy="380694"/>
            </a:xfrm>
            <a:custGeom>
              <a:avLst/>
              <a:gdLst/>
              <a:ahLst/>
              <a:cxnLst/>
              <a:rect l="l" t="t" r="r" b="b"/>
              <a:pathLst>
                <a:path h="445134">
                  <a:moveTo>
                    <a:pt x="0" y="0"/>
                  </a:moveTo>
                  <a:lnTo>
                    <a:pt x="0" y="444703"/>
                  </a:lnTo>
                </a:path>
              </a:pathLst>
            </a:custGeom>
            <a:ln w="25400">
              <a:solidFill>
                <a:srgbClr val="5EB8E7"/>
              </a:solidFill>
            </a:ln>
          </p:spPr>
          <p:txBody>
            <a:bodyPr wrap="square" lIns="0" tIns="0" rIns="0" bIns="0" rtlCol="0"/>
            <a:lstStyle/>
            <a:p>
              <a:endParaRPr sz="1350"/>
            </a:p>
          </p:txBody>
        </p:sp>
        <p:sp>
          <p:nvSpPr>
            <p:cNvPr id="302" name="object 100"/>
            <p:cNvSpPr/>
            <p:nvPr/>
          </p:nvSpPr>
          <p:spPr>
            <a:xfrm>
              <a:off x="5323096" y="148929"/>
              <a:ext cx="0" cy="380694"/>
            </a:xfrm>
            <a:custGeom>
              <a:avLst/>
              <a:gdLst/>
              <a:ahLst/>
              <a:cxnLst/>
              <a:rect l="l" t="t" r="r" b="b"/>
              <a:pathLst>
                <a:path h="445134">
                  <a:moveTo>
                    <a:pt x="0" y="0"/>
                  </a:moveTo>
                  <a:lnTo>
                    <a:pt x="0" y="444703"/>
                  </a:lnTo>
                </a:path>
              </a:pathLst>
            </a:custGeom>
            <a:ln w="25400">
              <a:solidFill>
                <a:srgbClr val="5EB8E7"/>
              </a:solidFill>
            </a:ln>
          </p:spPr>
          <p:txBody>
            <a:bodyPr wrap="square" lIns="0" tIns="0" rIns="0" bIns="0" rtlCol="0"/>
            <a:lstStyle/>
            <a:p>
              <a:endParaRPr sz="1350"/>
            </a:p>
          </p:txBody>
        </p:sp>
        <p:sp>
          <p:nvSpPr>
            <p:cNvPr id="303" name="object 168"/>
            <p:cNvSpPr/>
            <p:nvPr/>
          </p:nvSpPr>
          <p:spPr>
            <a:xfrm>
              <a:off x="4426018" y="232807"/>
              <a:ext cx="360090" cy="19313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grpSp>
    </p:spTree>
    <p:extLst>
      <p:ext uri="{BB962C8B-B14F-4D97-AF65-F5344CB8AC3E}">
        <p14:creationId xmlns:p14="http://schemas.microsoft.com/office/powerpoint/2010/main" val="101991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427512" y="1597441"/>
            <a:ext cx="8247784" cy="561112"/>
          </a:xfrm>
          <a:prstGeom prst="rect">
            <a:avLst/>
          </a:prstGeom>
        </p:spPr>
      </p:pic>
      <p:sp>
        <p:nvSpPr>
          <p:cNvPr id="6" name="Title 1"/>
          <p:cNvSpPr>
            <a:spLocks noGrp="1"/>
          </p:cNvSpPr>
          <p:nvPr>
            <p:ph type="title"/>
          </p:nvPr>
        </p:nvSpPr>
        <p:spPr>
          <a:xfrm>
            <a:off x="223837" y="404813"/>
            <a:ext cx="7886701" cy="501559"/>
          </a:xfrm>
        </p:spPr>
        <p:txBody>
          <a:bodyPr>
            <a:noAutofit/>
          </a:bodyPr>
          <a:lstStyle/>
          <a:p>
            <a:r>
              <a:rPr lang="en-AU" sz="2400" b="1" dirty="0" smtClean="0">
                <a:latin typeface="Verdana" charset="0"/>
                <a:ea typeface="Verdana" charset="0"/>
                <a:cs typeface="Verdana" charset="0"/>
              </a:rPr>
              <a:t>The process</a:t>
            </a:r>
            <a:endParaRPr lang="en-AU" sz="2400" b="1" dirty="0">
              <a:latin typeface="Verdana" charset="0"/>
              <a:ea typeface="Verdana" charset="0"/>
              <a:cs typeface="Verdana" charset="0"/>
            </a:endParaRPr>
          </a:p>
        </p:txBody>
      </p:sp>
      <p:grpSp>
        <p:nvGrpSpPr>
          <p:cNvPr id="38" name="Group 37"/>
          <p:cNvGrpSpPr/>
          <p:nvPr/>
        </p:nvGrpSpPr>
        <p:grpSpPr>
          <a:xfrm>
            <a:off x="273134" y="1652366"/>
            <a:ext cx="1458411" cy="1337160"/>
            <a:chOff x="333565" y="1964283"/>
            <a:chExt cx="1458411" cy="1337160"/>
          </a:xfrm>
        </p:grpSpPr>
        <p:sp>
          <p:nvSpPr>
            <p:cNvPr id="15" name="Rectangle 14"/>
            <p:cNvSpPr/>
            <p:nvPr/>
          </p:nvSpPr>
          <p:spPr>
            <a:xfrm>
              <a:off x="856758" y="2031332"/>
              <a:ext cx="409903" cy="43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7" name="Group 16"/>
            <p:cNvGrpSpPr/>
            <p:nvPr/>
          </p:nvGrpSpPr>
          <p:grpSpPr>
            <a:xfrm>
              <a:off x="333565" y="1964283"/>
              <a:ext cx="1458411" cy="1337160"/>
              <a:chOff x="566760" y="1939340"/>
              <a:chExt cx="1458411" cy="1337160"/>
            </a:xfrm>
          </p:grpSpPr>
          <p:pic>
            <p:nvPicPr>
              <p:cNvPr id="18" name="Picture 17"/>
              <p:cNvPicPr>
                <a:picLocks noChangeAspect="1"/>
              </p:cNvPicPr>
              <p:nvPr/>
            </p:nvPicPr>
            <p:blipFill>
              <a:blip r:embed="rId3"/>
              <a:stretch>
                <a:fillRect/>
              </a:stretch>
            </p:blipFill>
            <p:spPr>
              <a:xfrm>
                <a:off x="1074101" y="1939340"/>
                <a:ext cx="443730" cy="591640"/>
              </a:xfrm>
              <a:prstGeom prst="rect">
                <a:avLst/>
              </a:prstGeom>
            </p:spPr>
          </p:pic>
          <p:sp>
            <p:nvSpPr>
              <p:cNvPr id="19" name="TextBox 18"/>
              <p:cNvSpPr txBox="1"/>
              <p:nvPr/>
            </p:nvSpPr>
            <p:spPr>
              <a:xfrm>
                <a:off x="566760" y="2568614"/>
                <a:ext cx="1458411" cy="707886"/>
              </a:xfrm>
              <a:prstGeom prst="rect">
                <a:avLst/>
              </a:prstGeom>
              <a:noFill/>
            </p:spPr>
            <p:txBody>
              <a:bodyPr wrap="square" rtlCol="0">
                <a:spAutoFit/>
              </a:bodyPr>
              <a:lstStyle/>
              <a:p>
                <a:pPr algn="ctr"/>
                <a:r>
                  <a:rPr lang="en-AU" sz="1000" dirty="0" smtClean="0">
                    <a:solidFill>
                      <a:srgbClr val="636466"/>
                    </a:solidFill>
                    <a:latin typeface="Verdana" charset="0"/>
                    <a:ea typeface="Verdana" charset="0"/>
                    <a:cs typeface="Verdana" charset="0"/>
                  </a:rPr>
                  <a:t>Creating an interview protocol packet and training interviewers</a:t>
                </a:r>
                <a:endParaRPr lang="en-AU" sz="1000" dirty="0">
                  <a:solidFill>
                    <a:srgbClr val="636466"/>
                  </a:solidFill>
                  <a:latin typeface="Verdana" charset="0"/>
                  <a:ea typeface="Verdana" charset="0"/>
                  <a:cs typeface="Verdana" charset="0"/>
                </a:endParaRPr>
              </a:p>
            </p:txBody>
          </p:sp>
        </p:grpSp>
      </p:grpSp>
      <p:sp>
        <p:nvSpPr>
          <p:cNvPr id="13" name="Rectangle 12"/>
          <p:cNvSpPr/>
          <p:nvPr/>
        </p:nvSpPr>
        <p:spPr>
          <a:xfrm>
            <a:off x="3999913" y="1673050"/>
            <a:ext cx="632943" cy="43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0" name="Group 59"/>
          <p:cNvGrpSpPr/>
          <p:nvPr/>
        </p:nvGrpSpPr>
        <p:grpSpPr>
          <a:xfrm>
            <a:off x="1731365" y="1526681"/>
            <a:ext cx="1458411" cy="1456079"/>
            <a:chOff x="1645160" y="1748704"/>
            <a:chExt cx="1458411" cy="1456079"/>
          </a:xfrm>
        </p:grpSpPr>
        <p:sp>
          <p:nvSpPr>
            <p:cNvPr id="25" name="TextBox 24"/>
            <p:cNvSpPr txBox="1"/>
            <p:nvPr/>
          </p:nvSpPr>
          <p:spPr>
            <a:xfrm>
              <a:off x="1645160" y="2496897"/>
              <a:ext cx="1458411" cy="707886"/>
            </a:xfrm>
            <a:prstGeom prst="rect">
              <a:avLst/>
            </a:prstGeom>
            <a:noFill/>
          </p:spPr>
          <p:txBody>
            <a:bodyPr wrap="square" rtlCol="0">
              <a:spAutoFit/>
            </a:bodyPr>
            <a:lstStyle/>
            <a:p>
              <a:pPr algn="ctr"/>
              <a:r>
                <a:rPr lang="en-AU" sz="1000" dirty="0" smtClean="0">
                  <a:solidFill>
                    <a:srgbClr val="636466"/>
                  </a:solidFill>
                  <a:latin typeface="Verdana" charset="0"/>
                  <a:ea typeface="Verdana" charset="0"/>
                  <a:cs typeface="Verdana" charset="0"/>
                </a:rPr>
                <a:t>Recruiting interviewees and conducting interviews</a:t>
              </a:r>
              <a:endParaRPr lang="en-AU" sz="1000" dirty="0">
                <a:solidFill>
                  <a:srgbClr val="636466"/>
                </a:solidFill>
                <a:latin typeface="Verdana" charset="0"/>
                <a:ea typeface="Verdana" charset="0"/>
                <a:cs typeface="Verdana" charset="0"/>
              </a:endParaRPr>
            </a:p>
          </p:txBody>
        </p:sp>
        <p:pic>
          <p:nvPicPr>
            <p:cNvPr id="27" name="Picture 26"/>
            <p:cNvPicPr>
              <a:picLocks noChangeAspect="1"/>
            </p:cNvPicPr>
            <p:nvPr/>
          </p:nvPicPr>
          <p:blipFill>
            <a:blip r:embed="rId4"/>
            <a:stretch>
              <a:fillRect/>
            </a:stretch>
          </p:blipFill>
          <p:spPr>
            <a:xfrm>
              <a:off x="2041786" y="1748704"/>
              <a:ext cx="665158" cy="665156"/>
            </a:xfrm>
            <a:prstGeom prst="rect">
              <a:avLst/>
            </a:prstGeom>
          </p:spPr>
        </p:pic>
      </p:grpSp>
      <p:cxnSp>
        <p:nvCxnSpPr>
          <p:cNvPr id="32" name="Straight Connector 31"/>
          <p:cNvCxnSpPr/>
          <p:nvPr/>
        </p:nvCxnSpPr>
        <p:spPr>
          <a:xfrm>
            <a:off x="304006" y="3446952"/>
            <a:ext cx="8516144" cy="0"/>
          </a:xfrm>
          <a:prstGeom prst="line">
            <a:avLst/>
          </a:prstGeom>
          <a:ln>
            <a:solidFill>
              <a:srgbClr val="1E8792"/>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3252872" y="1348784"/>
            <a:ext cx="1458411" cy="1198804"/>
            <a:chOff x="3040144" y="1526054"/>
            <a:chExt cx="1458411" cy="1198804"/>
          </a:xfrm>
        </p:grpSpPr>
        <p:sp>
          <p:nvSpPr>
            <p:cNvPr id="54" name="Rectangle 53"/>
            <p:cNvSpPr/>
            <p:nvPr/>
          </p:nvSpPr>
          <p:spPr>
            <a:xfrm>
              <a:off x="3524645" y="1634221"/>
              <a:ext cx="489408" cy="43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p:cNvSpPr/>
            <p:nvPr/>
          </p:nvSpPr>
          <p:spPr>
            <a:xfrm>
              <a:off x="3524645" y="1712761"/>
              <a:ext cx="489408" cy="43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TextBox 30"/>
            <p:cNvSpPr txBox="1"/>
            <p:nvPr/>
          </p:nvSpPr>
          <p:spPr>
            <a:xfrm>
              <a:off x="3040144" y="2170860"/>
              <a:ext cx="1458411" cy="553998"/>
            </a:xfrm>
            <a:prstGeom prst="rect">
              <a:avLst/>
            </a:prstGeom>
            <a:noFill/>
          </p:spPr>
          <p:txBody>
            <a:bodyPr wrap="square" rtlCol="0">
              <a:spAutoFit/>
            </a:bodyPr>
            <a:lstStyle/>
            <a:p>
              <a:pPr algn="ctr"/>
              <a:r>
                <a:rPr lang="en-AU" sz="1000" dirty="0" smtClean="0">
                  <a:solidFill>
                    <a:srgbClr val="636466"/>
                  </a:solidFill>
                  <a:latin typeface="Verdana" charset="0"/>
                  <a:ea typeface="Verdana" charset="0"/>
                  <a:cs typeface="Verdana" charset="0"/>
                </a:rPr>
                <a:t>Analyzing what we heard and mapping the system</a:t>
              </a:r>
              <a:endParaRPr lang="en-AU" sz="1000" dirty="0">
                <a:solidFill>
                  <a:srgbClr val="636466"/>
                </a:solidFill>
                <a:latin typeface="Verdana" charset="0"/>
                <a:ea typeface="Verdana" charset="0"/>
                <a:cs typeface="Verdana" charset="0"/>
              </a:endParaRPr>
            </a:p>
          </p:txBody>
        </p:sp>
        <p:pic>
          <p:nvPicPr>
            <p:cNvPr id="53" name="Picture 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4458" y="1526054"/>
              <a:ext cx="669782" cy="669782"/>
            </a:xfrm>
            <a:prstGeom prst="rect">
              <a:avLst/>
            </a:prstGeom>
          </p:spPr>
        </p:pic>
      </p:grpSp>
      <p:grpSp>
        <p:nvGrpSpPr>
          <p:cNvPr id="58" name="Group 57"/>
          <p:cNvGrpSpPr/>
          <p:nvPr/>
        </p:nvGrpSpPr>
        <p:grpSpPr>
          <a:xfrm>
            <a:off x="4663287" y="1456951"/>
            <a:ext cx="1882711" cy="1144199"/>
            <a:chOff x="4544608" y="1646862"/>
            <a:chExt cx="1882711" cy="1144199"/>
          </a:xfrm>
        </p:grpSpPr>
        <p:sp>
          <p:nvSpPr>
            <p:cNvPr id="41" name="Rectangle 40"/>
            <p:cNvSpPr/>
            <p:nvPr/>
          </p:nvSpPr>
          <p:spPr>
            <a:xfrm>
              <a:off x="5170067" y="1753050"/>
              <a:ext cx="631793" cy="43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TextBox 42"/>
            <p:cNvSpPr txBox="1"/>
            <p:nvPr/>
          </p:nvSpPr>
          <p:spPr>
            <a:xfrm>
              <a:off x="4544608" y="2390951"/>
              <a:ext cx="1882711" cy="400110"/>
            </a:xfrm>
            <a:prstGeom prst="rect">
              <a:avLst/>
            </a:prstGeom>
            <a:noFill/>
          </p:spPr>
          <p:txBody>
            <a:bodyPr wrap="square" rtlCol="0">
              <a:spAutoFit/>
            </a:bodyPr>
            <a:lstStyle/>
            <a:p>
              <a:pPr algn="ctr"/>
              <a:r>
                <a:rPr lang="en-AU" sz="1000" dirty="0" smtClean="0">
                  <a:solidFill>
                    <a:srgbClr val="636466"/>
                  </a:solidFill>
                  <a:latin typeface="Verdana" charset="0"/>
                  <a:ea typeface="Verdana" charset="0"/>
                  <a:cs typeface="Verdana" charset="0"/>
                </a:rPr>
                <a:t>Creating profiles and mapping their experience</a:t>
              </a:r>
              <a:endParaRPr lang="en-AU" sz="1000" dirty="0">
                <a:solidFill>
                  <a:srgbClr val="636466"/>
                </a:solidFill>
                <a:latin typeface="Verdana" charset="0"/>
                <a:ea typeface="Verdana" charset="0"/>
                <a:cs typeface="Verdana" charset="0"/>
              </a:endParaRPr>
            </a:p>
          </p:txBody>
        </p:sp>
        <p:pic>
          <p:nvPicPr>
            <p:cNvPr id="55" name="Picture 5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2180" y="1646862"/>
              <a:ext cx="687567" cy="687567"/>
            </a:xfrm>
            <a:prstGeom prst="rect">
              <a:avLst/>
            </a:prstGeom>
          </p:spPr>
        </p:pic>
      </p:grpSp>
      <p:grpSp>
        <p:nvGrpSpPr>
          <p:cNvPr id="2" name="Group 1"/>
          <p:cNvGrpSpPr/>
          <p:nvPr/>
        </p:nvGrpSpPr>
        <p:grpSpPr>
          <a:xfrm>
            <a:off x="6408228" y="1683616"/>
            <a:ext cx="2035128" cy="1230854"/>
            <a:chOff x="6482445" y="1664696"/>
            <a:chExt cx="2035128" cy="1230854"/>
          </a:xfrm>
        </p:grpSpPr>
        <p:sp>
          <p:nvSpPr>
            <p:cNvPr id="46" name="Rectangle 45"/>
            <p:cNvSpPr/>
            <p:nvPr/>
          </p:nvSpPr>
          <p:spPr>
            <a:xfrm>
              <a:off x="7150522" y="1756447"/>
              <a:ext cx="698974" cy="43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TextBox 47"/>
            <p:cNvSpPr txBox="1"/>
            <p:nvPr/>
          </p:nvSpPr>
          <p:spPr>
            <a:xfrm>
              <a:off x="6482445" y="2341552"/>
              <a:ext cx="2035128" cy="553998"/>
            </a:xfrm>
            <a:prstGeom prst="rect">
              <a:avLst/>
            </a:prstGeom>
            <a:noFill/>
          </p:spPr>
          <p:txBody>
            <a:bodyPr wrap="square" rtlCol="0">
              <a:spAutoFit/>
            </a:bodyPr>
            <a:lstStyle/>
            <a:p>
              <a:pPr algn="ctr"/>
              <a:r>
                <a:rPr lang="en-AU" sz="1000" dirty="0">
                  <a:solidFill>
                    <a:srgbClr val="636466"/>
                  </a:solidFill>
                  <a:latin typeface="Verdana" charset="0"/>
                  <a:ea typeface="Verdana" charset="0"/>
                  <a:cs typeface="Verdana" charset="0"/>
                </a:rPr>
                <a:t>Generating ideas and prototyping new ways to improve the user experience</a:t>
              </a:r>
            </a:p>
          </p:txBody>
        </p:sp>
        <p:pic>
          <p:nvPicPr>
            <p:cNvPr id="56" name="Picture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35338" y="1664696"/>
              <a:ext cx="729343" cy="729343"/>
            </a:xfrm>
            <a:prstGeom prst="rect">
              <a:avLst/>
            </a:prstGeom>
          </p:spPr>
        </p:pic>
      </p:grpSp>
      <p:sp>
        <p:nvSpPr>
          <p:cNvPr id="61" name="Content Placeholder 2"/>
          <p:cNvSpPr txBox="1">
            <a:spLocks/>
          </p:cNvSpPr>
          <p:nvPr/>
        </p:nvSpPr>
        <p:spPr>
          <a:xfrm>
            <a:off x="304006" y="3679888"/>
            <a:ext cx="8516144" cy="3010472"/>
          </a:xfrm>
          <a:prstGeom prst="rect">
            <a:avLst/>
          </a:prstGeom>
        </p:spPr>
        <p:txBody>
          <a:bodyPr/>
          <a:lstStyle>
            <a:lvl1pPr marL="195493" indent="-195493" algn="l" defTabSz="781973" rtl="0" eaLnBrk="1" latinLnBrk="0" hangingPunct="1">
              <a:lnSpc>
                <a:spcPct val="90000"/>
              </a:lnSpc>
              <a:spcBef>
                <a:spcPts val="855"/>
              </a:spcBef>
              <a:buFont typeface="Arial"/>
              <a:buChar char="•"/>
              <a:defRPr sz="2395" kern="1200">
                <a:solidFill>
                  <a:schemeClr val="tx1"/>
                </a:solidFill>
                <a:latin typeface="+mn-lt"/>
                <a:ea typeface="+mn-ea"/>
                <a:cs typeface="+mn-cs"/>
              </a:defRPr>
            </a:lvl1pPr>
            <a:lvl2pPr marL="586479" indent="-195493" algn="l" defTabSz="781973" rtl="0" eaLnBrk="1" latinLnBrk="0" hangingPunct="1">
              <a:lnSpc>
                <a:spcPct val="90000"/>
              </a:lnSpc>
              <a:spcBef>
                <a:spcPts val="428"/>
              </a:spcBef>
              <a:buFont typeface="Arial"/>
              <a:buChar char="•"/>
              <a:defRPr sz="2052" kern="1200">
                <a:solidFill>
                  <a:schemeClr val="tx1"/>
                </a:solidFill>
                <a:latin typeface="+mn-lt"/>
                <a:ea typeface="+mn-ea"/>
                <a:cs typeface="+mn-cs"/>
              </a:defRPr>
            </a:lvl2pPr>
            <a:lvl3pPr marL="977465" indent="-195493" algn="l" defTabSz="781973" rtl="0" eaLnBrk="1" latinLnBrk="0" hangingPunct="1">
              <a:lnSpc>
                <a:spcPct val="90000"/>
              </a:lnSpc>
              <a:spcBef>
                <a:spcPts val="428"/>
              </a:spcBef>
              <a:buFont typeface="Arial"/>
              <a:buChar char="•"/>
              <a:defRPr sz="1710" kern="1200">
                <a:solidFill>
                  <a:schemeClr val="tx1"/>
                </a:solidFill>
                <a:latin typeface="+mn-lt"/>
                <a:ea typeface="+mn-ea"/>
                <a:cs typeface="+mn-cs"/>
              </a:defRPr>
            </a:lvl3pPr>
            <a:lvl4pPr marL="1368451"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4pPr>
            <a:lvl5pPr marL="1759436"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5pPr>
            <a:lvl6pPr marL="2150423"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6pPr>
            <a:lvl7pPr marL="2541409"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7pPr>
            <a:lvl8pPr marL="2932395"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8pPr>
            <a:lvl9pPr marL="3323381" indent="-195493" algn="l" defTabSz="781973" rtl="0" eaLnBrk="1" latinLnBrk="0" hangingPunct="1">
              <a:lnSpc>
                <a:spcPct val="90000"/>
              </a:lnSpc>
              <a:spcBef>
                <a:spcPts val="428"/>
              </a:spcBef>
              <a:buFont typeface="Arial"/>
              <a:buChar char="•"/>
              <a:defRPr sz="1539" kern="1200">
                <a:solidFill>
                  <a:schemeClr val="tx1"/>
                </a:solidFill>
                <a:latin typeface="+mn-lt"/>
                <a:ea typeface="+mn-ea"/>
                <a:cs typeface="+mn-cs"/>
              </a:defRPr>
            </a:lvl9pPr>
          </a:lstStyle>
          <a:p>
            <a:pPr marL="0" indent="0">
              <a:lnSpc>
                <a:spcPts val="1520"/>
              </a:lnSpc>
              <a:spcBef>
                <a:spcPts val="0"/>
              </a:spcBef>
              <a:buNone/>
            </a:pPr>
            <a:r>
              <a:rPr lang="en-AU" sz="1200" dirty="0">
                <a:solidFill>
                  <a:srgbClr val="1E8792"/>
                </a:solidFill>
                <a:latin typeface="Verdana" charset="0"/>
                <a:ea typeface="Verdana" charset="0"/>
                <a:cs typeface="Verdana" charset="0"/>
              </a:rPr>
              <a:t>To understand the experience of food security in Del Norte, our team utilized an empathy </a:t>
            </a:r>
            <a:r>
              <a:rPr lang="en-AU" sz="1200" dirty="0" smtClean="0">
                <a:solidFill>
                  <a:srgbClr val="1E8792"/>
                </a:solidFill>
                <a:latin typeface="Verdana" charset="0"/>
                <a:ea typeface="Verdana" charset="0"/>
                <a:cs typeface="Verdana" charset="0"/>
              </a:rPr>
              <a:t>approach. This </a:t>
            </a:r>
            <a:r>
              <a:rPr lang="en-AU" sz="1200" dirty="0">
                <a:solidFill>
                  <a:srgbClr val="1E8792"/>
                </a:solidFill>
                <a:latin typeface="Verdana" charset="0"/>
                <a:ea typeface="Verdana" charset="0"/>
                <a:cs typeface="Verdana" charset="0"/>
              </a:rPr>
              <a:t>approach involved designing a robust research approach, conducting empathy interviews with people using Del Norte’s food security system and those working in the system, and analyzing the interview data. From the interview analysis, we developed personas to bring to life the characteristics of the people we spoke to, mapped the food security experience for these personas and identified the system shifts required to make a new food security experience a reality for people interacting with, and working in, the system. </a:t>
            </a:r>
            <a:r>
              <a:rPr lang="en-AU" sz="1200" dirty="0" smtClean="0">
                <a:solidFill>
                  <a:srgbClr val="1E8792"/>
                </a:solidFill>
                <a:latin typeface="Verdana" charset="0"/>
                <a:ea typeface="Verdana" charset="0"/>
                <a:cs typeface="Verdana" charset="0"/>
              </a:rPr>
              <a:t>Our </a:t>
            </a:r>
            <a:r>
              <a:rPr lang="en-AU" sz="1200" dirty="0">
                <a:solidFill>
                  <a:srgbClr val="1E8792"/>
                </a:solidFill>
                <a:latin typeface="Verdana" charset="0"/>
                <a:ea typeface="Verdana" charset="0"/>
                <a:cs typeface="Verdana" charset="0"/>
              </a:rPr>
              <a:t>final step was to generate ideas to create this future experience and prototyped ways to improve the food access experience for our personas. This process enabled us to understand Del Norte’s food security system from a user perspective and address their pain points. </a:t>
            </a:r>
            <a:endParaRPr lang="en-GB" sz="1200" dirty="0">
              <a:solidFill>
                <a:srgbClr val="1E8792"/>
              </a:solidFill>
              <a:latin typeface="Verdana" charset="0"/>
              <a:ea typeface="Verdana" charset="0"/>
              <a:cs typeface="Verdana" charset="0"/>
            </a:endParaRPr>
          </a:p>
        </p:txBody>
      </p:sp>
      <p:sp>
        <p:nvSpPr>
          <p:cNvPr id="30" name="Slide Number Placeholder 9"/>
          <p:cNvSpPr>
            <a:spLocks noGrp="1"/>
          </p:cNvSpPr>
          <p:nvPr>
            <p:ph type="sldNum" sz="quarter" idx="4"/>
          </p:nvPr>
        </p:nvSpPr>
        <p:spPr>
          <a:xfrm>
            <a:off x="6886575" y="6489498"/>
            <a:ext cx="1933575" cy="208481"/>
          </a:xfrm>
        </p:spPr>
        <p:txBody>
          <a:bodyPr/>
          <a:lstStyle/>
          <a:p>
            <a:r>
              <a:rPr lang="en-AU" dirty="0" smtClean="0"/>
              <a:t>3</a:t>
            </a:r>
            <a:endParaRPr lang="en-AU" dirty="0"/>
          </a:p>
        </p:txBody>
      </p:sp>
    </p:spTree>
    <p:extLst>
      <p:ext uri="{BB962C8B-B14F-4D97-AF65-F5344CB8AC3E}">
        <p14:creationId xmlns:p14="http://schemas.microsoft.com/office/powerpoint/2010/main" val="112402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pPr/>
              <a:t>30</a:t>
            </a:fld>
            <a:endParaRPr lang="en-AU" dirty="0"/>
          </a:p>
        </p:txBody>
      </p:sp>
      <p:sp>
        <p:nvSpPr>
          <p:cNvPr id="4" name="TextBox 3"/>
          <p:cNvSpPr txBox="1"/>
          <p:nvPr/>
        </p:nvSpPr>
        <p:spPr>
          <a:xfrm>
            <a:off x="232049" y="4454570"/>
            <a:ext cx="4268513" cy="1821011"/>
          </a:xfrm>
          <a:prstGeom prst="rect">
            <a:avLst/>
          </a:prstGeom>
          <a:noFill/>
        </p:spPr>
        <p:txBody>
          <a:bodyPr wrap="square" rtlCol="0">
            <a:spAutoFit/>
          </a:bodyPr>
          <a:lstStyle/>
          <a:p>
            <a:r>
              <a:rPr lang="en-US" sz="1400" b="1" dirty="0">
                <a:solidFill>
                  <a:srgbClr val="1E8792"/>
                </a:solidFill>
                <a:latin typeface="Verdana" charset="0"/>
                <a:ea typeface="Verdana" charset="0"/>
                <a:cs typeface="Verdana" charset="0"/>
              </a:rPr>
              <a:t>Concepts</a:t>
            </a:r>
          </a:p>
          <a:p>
            <a:pPr>
              <a:lnSpc>
                <a:spcPts val="1400"/>
              </a:lnSpc>
              <a:spcBef>
                <a:spcPts val="600"/>
              </a:spcBef>
            </a:pPr>
            <a:r>
              <a:rPr lang="en-US" sz="1000" dirty="0">
                <a:solidFill>
                  <a:srgbClr val="636466"/>
                </a:solidFill>
                <a:latin typeface="Verdana" charset="0"/>
                <a:ea typeface="Verdana" charset="0"/>
                <a:cs typeface="Verdana" charset="0"/>
              </a:rPr>
              <a:t>Through the empathy research, insight mining and persona development process many ideas emerged. </a:t>
            </a:r>
            <a:r>
              <a:rPr lang="en-US" sz="1000" dirty="0" smtClean="0">
                <a:solidFill>
                  <a:srgbClr val="636466"/>
                </a:solidFill>
                <a:latin typeface="Verdana" charset="0"/>
                <a:ea typeface="Verdana" charset="0"/>
                <a:cs typeface="Verdana" charset="0"/>
              </a:rPr>
              <a:t>We </a:t>
            </a:r>
            <a:r>
              <a:rPr lang="en-US" sz="1000" dirty="0">
                <a:solidFill>
                  <a:srgbClr val="636466"/>
                </a:solidFill>
                <a:latin typeface="Verdana" charset="0"/>
                <a:ea typeface="Verdana" charset="0"/>
                <a:cs typeface="Verdana" charset="0"/>
              </a:rPr>
              <a:t>prioritized all the ideas and considered them through the lens of what ideas would improve or evolve the Del Norte food system, and what ideas will invent and transform the Del Norte food system in the future. </a:t>
            </a:r>
            <a:r>
              <a:rPr lang="en-US" sz="1000" dirty="0" smtClean="0">
                <a:solidFill>
                  <a:srgbClr val="636466"/>
                </a:solidFill>
                <a:latin typeface="Verdana" charset="0"/>
                <a:ea typeface="Verdana" charset="0"/>
                <a:cs typeface="Verdana" charset="0"/>
              </a:rPr>
              <a:t>Through </a:t>
            </a:r>
            <a:r>
              <a:rPr lang="en-US" sz="1000" dirty="0">
                <a:solidFill>
                  <a:srgbClr val="636466"/>
                </a:solidFill>
                <a:latin typeface="Verdana" charset="0"/>
                <a:ea typeface="Verdana" charset="0"/>
                <a:cs typeface="Verdana" charset="0"/>
              </a:rPr>
              <a:t>this process we have identified six concepts that could be critical to achieving a new future experience for those interacting with the food system.</a:t>
            </a:r>
          </a:p>
        </p:txBody>
      </p:sp>
      <p:sp>
        <p:nvSpPr>
          <p:cNvPr id="7" name="Title 1"/>
          <p:cNvSpPr txBox="1">
            <a:spLocks/>
          </p:cNvSpPr>
          <p:nvPr/>
        </p:nvSpPr>
        <p:spPr>
          <a:xfrm>
            <a:off x="214229" y="758405"/>
            <a:ext cx="6981701" cy="1324939"/>
          </a:xfrm>
          <a:prstGeom prst="rect">
            <a:avLst/>
          </a:prstGeom>
        </p:spPr>
        <p:txBody>
          <a:bodyPr vert="horz" lIns="90000" tIns="0" rIns="91440" bIns="0" rtlCol="0" anchor="t" anchorCtr="0">
            <a:normAutofit/>
          </a:bodyPr>
          <a:lstStyle>
            <a:lvl1pPr algn="l" defTabSz="781973" rtl="0" eaLnBrk="1" latinLnBrk="0" hangingPunct="1">
              <a:lnSpc>
                <a:spcPct val="90000"/>
              </a:lnSpc>
              <a:spcBef>
                <a:spcPct val="0"/>
              </a:spcBef>
              <a:buNone/>
              <a:defRPr sz="2395" b="1" i="0" kern="1200">
                <a:solidFill>
                  <a:schemeClr val="tx1">
                    <a:lumMod val="65000"/>
                    <a:lumOff val="35000"/>
                  </a:schemeClr>
                </a:solidFill>
                <a:latin typeface="Verdana" charset="0"/>
                <a:ea typeface="Verdana" charset="0"/>
                <a:cs typeface="Verdana" charset="0"/>
              </a:defRPr>
            </a:lvl1pPr>
          </a:lstStyle>
          <a:p>
            <a:r>
              <a:rPr lang="en-AU" sz="1800" dirty="0" smtClean="0"/>
              <a:t>Generating ideas</a:t>
            </a:r>
            <a:endParaRPr lang="en-AU" sz="1800" dirty="0"/>
          </a:p>
        </p:txBody>
      </p:sp>
      <p:sp>
        <p:nvSpPr>
          <p:cNvPr id="8" name="Rectangle 7"/>
          <p:cNvSpPr/>
          <p:nvPr/>
        </p:nvSpPr>
        <p:spPr>
          <a:xfrm>
            <a:off x="4643437" y="4454570"/>
            <a:ext cx="3457575" cy="1308050"/>
          </a:xfrm>
          <a:prstGeom prst="rect">
            <a:avLst/>
          </a:prstGeom>
        </p:spPr>
        <p:txBody>
          <a:bodyPr wrap="square">
            <a:spAutoFit/>
          </a:bodyPr>
          <a:lstStyle/>
          <a:p>
            <a:r>
              <a:rPr lang="en-US" sz="1400" b="1" dirty="0">
                <a:solidFill>
                  <a:srgbClr val="1E8792"/>
                </a:solidFill>
                <a:latin typeface="Verdana" charset="0"/>
                <a:ea typeface="Verdana" charset="0"/>
                <a:cs typeface="Verdana" charset="0"/>
              </a:rPr>
              <a:t>Prototyping</a:t>
            </a:r>
          </a:p>
          <a:p>
            <a:pPr>
              <a:spcBef>
                <a:spcPts val="600"/>
              </a:spcBef>
            </a:pPr>
            <a:r>
              <a:rPr lang="en-US" sz="1000" dirty="0">
                <a:solidFill>
                  <a:srgbClr val="636466"/>
                </a:solidFill>
                <a:latin typeface="Verdana" charset="0"/>
                <a:ea typeface="Verdana" charset="0"/>
                <a:cs typeface="Verdana" charset="0"/>
              </a:rPr>
              <a:t>Prototyping is about making our ideas visible and sharing them with those interacting with the food security system and delivering the food system to learn more. A principle of prototyping is that we ‘test fast to learn fast’. Our concepts are not well formed for this purpose.</a:t>
            </a:r>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93129" y="1406026"/>
            <a:ext cx="3005258" cy="2743814"/>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3575" y="1286994"/>
            <a:ext cx="2736850" cy="2993568"/>
          </a:xfrm>
          <a:prstGeom prst="rect">
            <a:avLst/>
          </a:prstGeom>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84889" y="1275303"/>
            <a:ext cx="2735262" cy="3005259"/>
          </a:xfrm>
          <a:prstGeom prst="rect">
            <a:avLst/>
          </a:prstGeom>
        </p:spPr>
      </p:pic>
    </p:spTree>
    <p:extLst>
      <p:ext uri="{BB962C8B-B14F-4D97-AF65-F5344CB8AC3E}">
        <p14:creationId xmlns:p14="http://schemas.microsoft.com/office/powerpoint/2010/main" val="137198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solidFill>
                  <a:prstClr val="black">
                    <a:tint val="75000"/>
                  </a:prstClr>
                </a:solidFill>
              </a:rPr>
              <a:pPr/>
              <a:t>31</a:t>
            </a:fld>
            <a:endParaRPr lang="en-AU" dirty="0">
              <a:solidFill>
                <a:prstClr val="black">
                  <a:tint val="75000"/>
                </a:prstClr>
              </a:solidFill>
            </a:endParaRPr>
          </a:p>
        </p:txBody>
      </p:sp>
      <p:sp>
        <p:nvSpPr>
          <p:cNvPr id="5" name="Title 1"/>
          <p:cNvSpPr>
            <a:spLocks noGrp="1"/>
          </p:cNvSpPr>
          <p:nvPr>
            <p:ph type="title"/>
          </p:nvPr>
        </p:nvSpPr>
        <p:spPr>
          <a:xfrm>
            <a:off x="2387068" y="617173"/>
            <a:ext cx="2555993" cy="692400"/>
          </a:xfrm>
        </p:spPr>
        <p:txBody>
          <a:bodyPr>
            <a:normAutofit/>
          </a:bodyPr>
          <a:lstStyle/>
          <a:p>
            <a:r>
              <a:rPr lang="en-GB" sz="1600" dirty="0" smtClean="0">
                <a:solidFill>
                  <a:srgbClr val="FFC100"/>
                </a:solidFill>
              </a:rPr>
              <a:t>Improved transport options</a:t>
            </a:r>
            <a:endParaRPr lang="en-GB" sz="1600" dirty="0">
              <a:solidFill>
                <a:srgbClr val="FFC100"/>
              </a:solidFill>
            </a:endParaRPr>
          </a:p>
        </p:txBody>
      </p:sp>
      <p:graphicFrame>
        <p:nvGraphicFramePr>
          <p:cNvPr id="7" name="Table 6"/>
          <p:cNvGraphicFramePr>
            <a:graphicFrameLocks noGrp="1"/>
          </p:cNvGraphicFramePr>
          <p:nvPr/>
        </p:nvGraphicFramePr>
        <p:xfrm>
          <a:off x="1061849" y="1442295"/>
          <a:ext cx="6318438" cy="681006"/>
        </p:xfrm>
        <a:graphic>
          <a:graphicData uri="http://schemas.openxmlformats.org/drawingml/2006/table">
            <a:tbl>
              <a:tblPr firstRow="1" bandRow="1">
                <a:tableStyleId>{912C8C85-51F0-491E-9774-3900AFEF0FD7}</a:tableStyleId>
              </a:tblPr>
              <a:tblGrid>
                <a:gridCol w="6318438"/>
              </a:tblGrid>
              <a:tr h="681006">
                <a:tc>
                  <a:txBody>
                    <a:bodyPr/>
                    <a:lstStyle/>
                    <a:p>
                      <a:pPr algn="l">
                        <a:lnSpc>
                          <a:spcPts val="1500"/>
                        </a:lnSpc>
                      </a:pPr>
                      <a:r>
                        <a:rPr lang="en-US" sz="1200" dirty="0" smtClean="0">
                          <a:solidFill>
                            <a:srgbClr val="636466"/>
                          </a:solidFill>
                          <a:latin typeface="Verdana" charset="0"/>
                          <a:ea typeface="Verdana" charset="0"/>
                          <a:cs typeface="Verdana" charset="0"/>
                        </a:rPr>
                        <a:t>It is hard for families</a:t>
                      </a:r>
                      <a:r>
                        <a:rPr lang="en-US" sz="1200" baseline="0" dirty="0" smtClean="0">
                          <a:solidFill>
                            <a:srgbClr val="636466"/>
                          </a:solidFill>
                          <a:latin typeface="Verdana" charset="0"/>
                          <a:ea typeface="Verdana" charset="0"/>
                          <a:cs typeface="Verdana" charset="0"/>
                        </a:rPr>
                        <a:t> and </a:t>
                      </a:r>
                      <a:r>
                        <a:rPr lang="en-US" sz="1200" dirty="0" smtClean="0">
                          <a:solidFill>
                            <a:srgbClr val="636466"/>
                          </a:solidFill>
                          <a:latin typeface="Verdana" charset="0"/>
                          <a:ea typeface="Verdana" charset="0"/>
                          <a:cs typeface="Verdana" charset="0"/>
                        </a:rPr>
                        <a:t>individuals to access and</a:t>
                      </a:r>
                      <a:r>
                        <a:rPr lang="en-US" sz="1200" baseline="0" dirty="0" smtClean="0">
                          <a:solidFill>
                            <a:srgbClr val="636466"/>
                          </a:solidFill>
                          <a:latin typeface="Verdana" charset="0"/>
                          <a:ea typeface="Verdana" charset="0"/>
                          <a:cs typeface="Verdana" charset="0"/>
                        </a:rPr>
                        <a:t> </a:t>
                      </a:r>
                      <a:r>
                        <a:rPr lang="en-US" sz="1200" dirty="0" smtClean="0">
                          <a:solidFill>
                            <a:srgbClr val="636466"/>
                          </a:solidFill>
                          <a:latin typeface="Verdana" charset="0"/>
                          <a:ea typeface="Verdana" charset="0"/>
                          <a:cs typeface="Verdana" charset="0"/>
                        </a:rPr>
                        <a:t>coordinate transport to the multiple times/locations for food access</a:t>
                      </a:r>
                      <a:endParaRPr lang="en-US" sz="1200" dirty="0">
                        <a:solidFill>
                          <a:srgbClr val="636466"/>
                        </a:solidFill>
                        <a:latin typeface="Verdana" charset="0"/>
                        <a:ea typeface="Verdana" charset="0"/>
                        <a:cs typeface="Verdana" charset="0"/>
                      </a:endParaRP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5" name="Picture 14"/>
          <p:cNvPicPr>
            <a:picLocks noChangeAspect="1"/>
          </p:cNvPicPr>
          <p:nvPr/>
        </p:nvPicPr>
        <p:blipFill>
          <a:blip r:embed="rId2"/>
          <a:stretch>
            <a:fillRect/>
          </a:stretch>
        </p:blipFill>
        <p:spPr>
          <a:xfrm>
            <a:off x="1109249" y="478313"/>
            <a:ext cx="1177768" cy="698537"/>
          </a:xfrm>
          <a:prstGeom prst="rect">
            <a:avLst/>
          </a:prstGeom>
        </p:spPr>
      </p:pic>
      <p:sp>
        <p:nvSpPr>
          <p:cNvPr id="17" name="Rectangle 16"/>
          <p:cNvSpPr/>
          <p:nvPr/>
        </p:nvSpPr>
        <p:spPr>
          <a:xfrm>
            <a:off x="1044574" y="227415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Free grocery store/farmers market shuttle service</a:t>
            </a:r>
          </a:p>
        </p:txBody>
      </p:sp>
      <p:sp>
        <p:nvSpPr>
          <p:cNvPr id="18" name="Rectangle 17"/>
          <p:cNvSpPr/>
          <p:nvPr/>
        </p:nvSpPr>
        <p:spPr>
          <a:xfrm>
            <a:off x="3205162" y="227415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Align food bank and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farmers market schedules with bus schedules</a:t>
            </a:r>
          </a:p>
        </p:txBody>
      </p:sp>
      <p:sp>
        <p:nvSpPr>
          <p:cNvPr id="19" name="Rectangle 18"/>
          <p:cNvSpPr/>
          <p:nvPr/>
        </p:nvSpPr>
        <p:spPr>
          <a:xfrm>
            <a:off x="5364162" y="227415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Mobile farmers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market/food bank, going out into the community</a:t>
            </a:r>
          </a:p>
        </p:txBody>
      </p:sp>
      <p:sp>
        <p:nvSpPr>
          <p:cNvPr id="20" name="Rectangle 19"/>
          <p:cNvSpPr/>
          <p:nvPr/>
        </p:nvSpPr>
        <p:spPr>
          <a:xfrm>
            <a:off x="1044574" y="348007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City provides bikes that </a:t>
            </a:r>
            <a:br>
              <a:rPr lang="en-AU" sz="1000" dirty="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can used by people to access services and appointments</a:t>
            </a:r>
            <a:endParaRPr lang="en-AU" sz="1000" dirty="0">
              <a:solidFill>
                <a:srgbClr val="636466"/>
              </a:solidFill>
              <a:latin typeface="Verdana" charset="0"/>
              <a:ea typeface="Verdana" charset="0"/>
              <a:cs typeface="Verdana" charset="0"/>
            </a:endParaRPr>
          </a:p>
        </p:txBody>
      </p:sp>
      <p:sp>
        <p:nvSpPr>
          <p:cNvPr id="21" name="Rectangle 20"/>
          <p:cNvSpPr/>
          <p:nvPr/>
        </p:nvSpPr>
        <p:spPr>
          <a:xfrm>
            <a:off x="3205162" y="348007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Senior’s Program has volunteers to offer to drive to grocery store once per </a:t>
            </a:r>
            <a:r>
              <a:rPr lang="en-AU" sz="1000" dirty="0" smtClean="0">
                <a:solidFill>
                  <a:srgbClr val="636466"/>
                </a:solidFill>
                <a:latin typeface="Verdana" charset="0"/>
                <a:ea typeface="Verdana" charset="0"/>
                <a:cs typeface="Verdana" charset="0"/>
              </a:rPr>
              <a:t>week for people who have transport challenges</a:t>
            </a:r>
            <a:endParaRPr lang="en-AU" sz="1000" dirty="0">
              <a:solidFill>
                <a:srgbClr val="636466"/>
              </a:solidFill>
              <a:latin typeface="Verdana" charset="0"/>
              <a:ea typeface="Verdana" charset="0"/>
              <a:cs typeface="Verdana" charset="0"/>
            </a:endParaRPr>
          </a:p>
        </p:txBody>
      </p:sp>
      <p:sp>
        <p:nvSpPr>
          <p:cNvPr id="22" name="Rectangle 21"/>
          <p:cNvSpPr/>
          <p:nvPr/>
        </p:nvSpPr>
        <p:spPr>
          <a:xfrm>
            <a:off x="5364162" y="348007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Tolowa tribal transit system for community</a:t>
            </a:r>
          </a:p>
        </p:txBody>
      </p:sp>
      <p:sp>
        <p:nvSpPr>
          <p:cNvPr id="23" name="Rectangle 22"/>
          <p:cNvSpPr/>
          <p:nvPr/>
        </p:nvSpPr>
        <p:spPr>
          <a:xfrm>
            <a:off x="1044162" y="468599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smtClean="0">
                <a:solidFill>
                  <a:srgbClr val="636466"/>
                </a:solidFill>
                <a:latin typeface="Verdana" charset="0"/>
                <a:ea typeface="Verdana" charset="0"/>
                <a:cs typeface="Verdana" charset="0"/>
              </a:rPr>
              <a:t>Neighborhood-based carpooling</a:t>
            </a:r>
            <a:endParaRPr lang="en-AU" sz="1000" dirty="0">
              <a:solidFill>
                <a:srgbClr val="636466"/>
              </a:solidFill>
              <a:latin typeface="Verdana" charset="0"/>
              <a:ea typeface="Verdana" charset="0"/>
              <a:cs typeface="Verdana" charset="0"/>
            </a:endParaRPr>
          </a:p>
        </p:txBody>
      </p:sp>
    </p:spTree>
    <p:extLst>
      <p:ext uri="{BB962C8B-B14F-4D97-AF65-F5344CB8AC3E}">
        <p14:creationId xmlns:p14="http://schemas.microsoft.com/office/powerpoint/2010/main" val="1333076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solidFill>
                  <a:prstClr val="black">
                    <a:tint val="75000"/>
                  </a:prstClr>
                </a:solidFill>
              </a:rPr>
              <a:pPr/>
              <a:t>32</a:t>
            </a:fld>
            <a:endParaRPr lang="en-AU" dirty="0">
              <a:solidFill>
                <a:prstClr val="black">
                  <a:tint val="75000"/>
                </a:prstClr>
              </a:solidFill>
            </a:endParaRPr>
          </a:p>
        </p:txBody>
      </p:sp>
      <p:sp>
        <p:nvSpPr>
          <p:cNvPr id="5" name="Title 1"/>
          <p:cNvSpPr>
            <a:spLocks noGrp="1"/>
          </p:cNvSpPr>
          <p:nvPr>
            <p:ph type="title"/>
          </p:nvPr>
        </p:nvSpPr>
        <p:spPr>
          <a:xfrm>
            <a:off x="2546093" y="749894"/>
            <a:ext cx="4658967" cy="589885"/>
          </a:xfrm>
        </p:spPr>
        <p:txBody>
          <a:bodyPr>
            <a:normAutofit/>
          </a:bodyPr>
          <a:lstStyle/>
          <a:p>
            <a:r>
              <a:rPr lang="en-GB" sz="1600" dirty="0">
                <a:solidFill>
                  <a:srgbClr val="FFC100"/>
                </a:solidFill>
              </a:rPr>
              <a:t>Promoting cooking, gardening, nutrition, and budgeting education</a:t>
            </a:r>
          </a:p>
        </p:txBody>
      </p:sp>
      <p:graphicFrame>
        <p:nvGraphicFramePr>
          <p:cNvPr id="7" name="Table 6"/>
          <p:cNvGraphicFramePr>
            <a:graphicFrameLocks noGrp="1"/>
          </p:cNvGraphicFramePr>
          <p:nvPr/>
        </p:nvGraphicFramePr>
        <p:xfrm>
          <a:off x="1061849" y="1614572"/>
          <a:ext cx="6318438" cy="845820"/>
        </p:xfrm>
        <a:graphic>
          <a:graphicData uri="http://schemas.openxmlformats.org/drawingml/2006/table">
            <a:tbl>
              <a:tblPr firstRow="1" bandRow="1">
                <a:tableStyleId>{912C8C85-51F0-491E-9774-3900AFEF0FD7}</a:tableStyleId>
              </a:tblPr>
              <a:tblGrid>
                <a:gridCol w="6318438"/>
              </a:tblGrid>
              <a:tr h="840481">
                <a:tc>
                  <a:txBody>
                    <a:bodyPr/>
                    <a:lstStyle/>
                    <a:p>
                      <a:pPr algn="l">
                        <a:lnSpc>
                          <a:spcPts val="1500"/>
                        </a:lnSpc>
                      </a:pPr>
                      <a:r>
                        <a:rPr lang="en-US" sz="1200" dirty="0" smtClean="0">
                          <a:solidFill>
                            <a:srgbClr val="636466"/>
                          </a:solidFill>
                          <a:latin typeface="Verdana" charset="0"/>
                          <a:ea typeface="Verdana" charset="0"/>
                          <a:cs typeface="Verdana" charset="0"/>
                        </a:rPr>
                        <a:t>While a lot of food is available in Crescent City to those who need it, education around nutrition and how to prepare healthy, affordable meals is needed</a:t>
                      </a: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Rectangle 7"/>
          <p:cNvSpPr/>
          <p:nvPr/>
        </p:nvSpPr>
        <p:spPr>
          <a:xfrm>
            <a:off x="1044575"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Nutrition and cooking education in school ensures all </a:t>
            </a:r>
            <a:r>
              <a:rPr lang="en-AU" sz="1000" dirty="0" smtClean="0">
                <a:solidFill>
                  <a:srgbClr val="636466"/>
                </a:solidFill>
                <a:latin typeface="Verdana" charset="0"/>
                <a:ea typeface="Verdana" charset="0"/>
                <a:cs typeface="Verdana" charset="0"/>
              </a:rPr>
              <a:t>children grow </a:t>
            </a:r>
            <a:r>
              <a:rPr lang="en-AU" sz="1000" dirty="0">
                <a:solidFill>
                  <a:srgbClr val="636466"/>
                </a:solidFill>
                <a:latin typeface="Verdana" charset="0"/>
                <a:ea typeface="Verdana" charset="0"/>
                <a:cs typeface="Verdana" charset="0"/>
              </a:rPr>
              <a:t>up learning how to cook</a:t>
            </a:r>
          </a:p>
        </p:txBody>
      </p:sp>
      <p:sp>
        <p:nvSpPr>
          <p:cNvPr id="9" name="Rectangle 8"/>
          <p:cNvSpPr/>
          <p:nvPr/>
        </p:nvSpPr>
        <p:spPr>
          <a:xfrm>
            <a:off x="3205163"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Food Box at food banks come with recipes/guidance about cooking</a:t>
            </a:r>
          </a:p>
        </p:txBody>
      </p:sp>
      <p:sp>
        <p:nvSpPr>
          <p:cNvPr id="10" name="Rectangle 9"/>
          <p:cNvSpPr/>
          <p:nvPr/>
        </p:nvSpPr>
        <p:spPr>
          <a:xfrm>
            <a:off x="5364163"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“Peer teaching” </a:t>
            </a:r>
            <a:r>
              <a:rPr lang="mr-IN" sz="1000" dirty="0">
                <a:solidFill>
                  <a:srgbClr val="636466"/>
                </a:solidFill>
                <a:latin typeface="Verdana" charset="0"/>
                <a:ea typeface="Verdana" charset="0"/>
                <a:cs typeface="Verdana" charset="0"/>
              </a:rPr>
              <a:t>–</a:t>
            </a:r>
            <a:r>
              <a:rPr lang="en-AU" sz="1000" dirty="0">
                <a:solidFill>
                  <a:srgbClr val="636466"/>
                </a:solidFill>
                <a:latin typeface="Verdana" charset="0"/>
                <a:ea typeface="Verdana" charset="0"/>
                <a:cs typeface="Verdana" charset="0"/>
              </a:rPr>
              <a:t>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offer incentives for recipients to teach each other </a:t>
            </a:r>
            <a:r>
              <a:rPr lang="en-AU" sz="1000" dirty="0" smtClean="0">
                <a:solidFill>
                  <a:srgbClr val="636466"/>
                </a:solidFill>
                <a:latin typeface="Verdana" charset="0"/>
                <a:ea typeface="Verdana" charset="0"/>
                <a:cs typeface="Verdana" charset="0"/>
              </a:rPr>
              <a:t>how to prepare </a:t>
            </a:r>
            <a:r>
              <a:rPr lang="en-AU" sz="1000" dirty="0">
                <a:solidFill>
                  <a:srgbClr val="636466"/>
                </a:solidFill>
                <a:latin typeface="Verdana" charset="0"/>
                <a:ea typeface="Verdana" charset="0"/>
                <a:cs typeface="Verdana" charset="0"/>
              </a:rPr>
              <a:t>food</a:t>
            </a:r>
          </a:p>
        </p:txBody>
      </p:sp>
      <p:sp>
        <p:nvSpPr>
          <p:cNvPr id="11" name="Rectangle 10"/>
          <p:cNvSpPr/>
          <p:nvPr/>
        </p:nvSpPr>
        <p:spPr>
          <a:xfrm>
            <a:off x="1044575"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smtClean="0">
                <a:solidFill>
                  <a:srgbClr val="636466"/>
                </a:solidFill>
                <a:latin typeface="Verdana" charset="0"/>
                <a:ea typeface="Verdana" charset="0"/>
                <a:cs typeface="Verdana" charset="0"/>
              </a:rPr>
              <a:t>Food education </a:t>
            </a:r>
            <a:r>
              <a:rPr lang="en-AU" sz="1000" dirty="0">
                <a:solidFill>
                  <a:srgbClr val="636466"/>
                </a:solidFill>
                <a:latin typeface="Verdana" charset="0"/>
                <a:ea typeface="Verdana" charset="0"/>
                <a:cs typeface="Verdana" charset="0"/>
              </a:rPr>
              <a:t>and budgeting classes allow </a:t>
            </a:r>
            <a:r>
              <a:rPr lang="en-AU" sz="1000" dirty="0" smtClean="0">
                <a:solidFill>
                  <a:srgbClr val="636466"/>
                </a:solidFill>
                <a:latin typeface="Verdana" charset="0"/>
                <a:ea typeface="Verdana" charset="0"/>
                <a:cs typeface="Verdana" charset="0"/>
              </a:rPr>
              <a:t>people to </a:t>
            </a:r>
            <a:r>
              <a:rPr lang="en-AU" sz="1000" dirty="0">
                <a:solidFill>
                  <a:srgbClr val="636466"/>
                </a:solidFill>
                <a:latin typeface="Verdana" charset="0"/>
                <a:ea typeface="Verdana" charset="0"/>
                <a:cs typeface="Verdana" charset="0"/>
              </a:rPr>
              <a:t>save money on </a:t>
            </a:r>
            <a:r>
              <a:rPr lang="en-AU" sz="1000" dirty="0" smtClean="0">
                <a:solidFill>
                  <a:srgbClr val="636466"/>
                </a:solidFill>
                <a:latin typeface="Verdana" charset="0"/>
                <a:ea typeface="Verdana" charset="0"/>
                <a:cs typeface="Verdana" charset="0"/>
              </a:rPr>
              <a:t>food, and put it away in case of emergencies</a:t>
            </a:r>
            <a:endParaRPr lang="en-AU" sz="1000" dirty="0">
              <a:solidFill>
                <a:srgbClr val="636466"/>
              </a:solidFill>
              <a:latin typeface="Verdana" charset="0"/>
              <a:ea typeface="Verdana" charset="0"/>
              <a:cs typeface="Verdana" charset="0"/>
            </a:endParaRPr>
          </a:p>
        </p:txBody>
      </p:sp>
      <p:sp>
        <p:nvSpPr>
          <p:cNvPr id="13" name="Rectangle 12"/>
          <p:cNvSpPr/>
          <p:nvPr/>
        </p:nvSpPr>
        <p:spPr>
          <a:xfrm>
            <a:off x="1044574" y="5043801"/>
            <a:ext cx="4176714"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Foster </a:t>
            </a:r>
            <a:r>
              <a:rPr lang="en-AU" sz="1000" dirty="0" smtClean="0">
                <a:solidFill>
                  <a:srgbClr val="636466"/>
                </a:solidFill>
                <a:latin typeface="Verdana" charset="0"/>
                <a:ea typeface="Verdana" charset="0"/>
                <a:cs typeface="Verdana" charset="0"/>
              </a:rPr>
              <a:t>a grandparent </a:t>
            </a:r>
            <a:r>
              <a:rPr lang="en-AU" sz="1000" dirty="0">
                <a:solidFill>
                  <a:srgbClr val="636466"/>
                </a:solidFill>
                <a:latin typeface="Verdana" charset="0"/>
                <a:ea typeface="Verdana" charset="0"/>
                <a:cs typeface="Verdana" charset="0"/>
              </a:rPr>
              <a:t>program connects elders with school gardens. Program can include harvesting traditional plants. Tribal Elders teach traditional foods/cooking/budgeting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to tribal youth. Connect with school </a:t>
            </a:r>
            <a:r>
              <a:rPr lang="en-AU" sz="1000" dirty="0" smtClean="0">
                <a:solidFill>
                  <a:srgbClr val="636466"/>
                </a:solidFill>
                <a:latin typeface="Verdana" charset="0"/>
                <a:ea typeface="Verdana" charset="0"/>
                <a:cs typeface="Verdana" charset="0"/>
              </a:rPr>
              <a:t>children </a:t>
            </a:r>
            <a:r>
              <a:rPr lang="en-AU" sz="1000" dirty="0">
                <a:solidFill>
                  <a:srgbClr val="636466"/>
                </a:solidFill>
                <a:latin typeface="Verdana" charset="0"/>
                <a:ea typeface="Verdana" charset="0"/>
                <a:cs typeface="Verdana" charset="0"/>
              </a:rPr>
              <a:t>to do </a:t>
            </a:r>
            <a:r>
              <a:rPr lang="en-AU" sz="1000" dirty="0" smtClean="0">
                <a:solidFill>
                  <a:srgbClr val="636466"/>
                </a:solidFill>
                <a:latin typeface="Verdana" charset="0"/>
                <a:ea typeface="Verdana" charset="0"/>
                <a:cs typeface="Verdana" charset="0"/>
              </a:rPr>
              <a:t/>
            </a:r>
            <a:br>
              <a:rPr lang="en-AU" sz="1000" dirty="0" smtClean="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gathering as </a:t>
            </a:r>
            <a:r>
              <a:rPr lang="en-AU" sz="1000" dirty="0">
                <a:solidFill>
                  <a:srgbClr val="636466"/>
                </a:solidFill>
                <a:latin typeface="Verdana" charset="0"/>
                <a:ea typeface="Verdana" charset="0"/>
                <a:cs typeface="Verdana" charset="0"/>
              </a:rPr>
              <a:t>a </a:t>
            </a:r>
            <a:r>
              <a:rPr lang="en-AU" sz="1000" dirty="0" smtClean="0">
                <a:solidFill>
                  <a:srgbClr val="636466"/>
                </a:solidFill>
                <a:latin typeface="Verdana" charset="0"/>
                <a:ea typeface="Verdana" charset="0"/>
                <a:cs typeface="Verdana" charset="0"/>
              </a:rPr>
              <a:t>project</a:t>
            </a:r>
            <a:endParaRPr lang="en-AU" sz="1000" dirty="0">
              <a:solidFill>
                <a:srgbClr val="636466"/>
              </a:solidFill>
              <a:latin typeface="Verdana" charset="0"/>
              <a:ea typeface="Verdana" charset="0"/>
              <a:cs typeface="Verdana" charset="0"/>
            </a:endParaRPr>
          </a:p>
        </p:txBody>
      </p:sp>
      <p:sp>
        <p:nvSpPr>
          <p:cNvPr id="14" name="Rectangle 13"/>
          <p:cNvSpPr/>
          <p:nvPr/>
        </p:nvSpPr>
        <p:spPr>
          <a:xfrm>
            <a:off x="3205162"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Education around what “food-based trauma” is, for foster parents, teachers, </a:t>
            </a:r>
            <a:r>
              <a:rPr lang="en-AU" sz="1000" dirty="0" smtClean="0">
                <a:solidFill>
                  <a:srgbClr val="636466"/>
                </a:solidFill>
                <a:latin typeface="Verdana" charset="0"/>
                <a:ea typeface="Verdana" charset="0"/>
                <a:cs typeface="Verdana" charset="0"/>
              </a:rPr>
              <a:t>biological-parents</a:t>
            </a:r>
            <a:r>
              <a:rPr lang="en-AU" sz="1000" dirty="0">
                <a:solidFill>
                  <a:srgbClr val="636466"/>
                </a:solidFill>
                <a:latin typeface="Verdana" charset="0"/>
                <a:ea typeface="Verdana" charset="0"/>
                <a:cs typeface="Verdana" charset="0"/>
              </a:rPr>
              <a:t>, </a:t>
            </a:r>
            <a:r>
              <a:rPr lang="en-AU" sz="1000" dirty="0" smtClean="0">
                <a:solidFill>
                  <a:srgbClr val="636466"/>
                </a:solidFill>
                <a:latin typeface="Verdana" charset="0"/>
                <a:ea typeface="Verdana" charset="0"/>
                <a:cs typeface="Verdana" charset="0"/>
              </a:rPr>
              <a:t>etc</a:t>
            </a:r>
            <a:endParaRPr lang="en-AU" sz="1000" dirty="0">
              <a:solidFill>
                <a:srgbClr val="636466"/>
              </a:solidFill>
              <a:latin typeface="Verdana" charset="0"/>
              <a:ea typeface="Verdana" charset="0"/>
              <a:cs typeface="Verdana" charset="0"/>
            </a:endParaRPr>
          </a:p>
        </p:txBody>
      </p:sp>
      <p:pic>
        <p:nvPicPr>
          <p:cNvPr id="16" name="Picture 15"/>
          <p:cNvPicPr>
            <a:picLocks noChangeAspect="1"/>
          </p:cNvPicPr>
          <p:nvPr/>
        </p:nvPicPr>
        <p:blipFill>
          <a:blip r:embed="rId2"/>
          <a:stretch>
            <a:fillRect/>
          </a:stretch>
        </p:blipFill>
        <p:spPr>
          <a:xfrm>
            <a:off x="1042988" y="447935"/>
            <a:ext cx="1310290" cy="936443"/>
          </a:xfrm>
          <a:prstGeom prst="rect">
            <a:avLst/>
          </a:prstGeom>
        </p:spPr>
      </p:pic>
      <p:sp>
        <p:nvSpPr>
          <p:cNvPr id="17" name="Rectangle 16"/>
          <p:cNvSpPr/>
          <p:nvPr/>
        </p:nvSpPr>
        <p:spPr>
          <a:xfrm>
            <a:off x="5364163"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Ensure providers are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aware of each person’s cooking </a:t>
            </a:r>
            <a:r>
              <a:rPr lang="en-AU" sz="1000" dirty="0" smtClean="0">
                <a:solidFill>
                  <a:srgbClr val="636466"/>
                </a:solidFill>
                <a:latin typeface="Verdana" charset="0"/>
                <a:ea typeface="Verdana" charset="0"/>
                <a:cs typeface="Verdana" charset="0"/>
              </a:rPr>
              <a:t>facilities so food boxes etc can be tailored to people’s circumstances</a:t>
            </a:r>
            <a:endParaRPr lang="en-AU" sz="1000" dirty="0">
              <a:solidFill>
                <a:srgbClr val="636466"/>
              </a:solidFill>
              <a:latin typeface="Verdana" charset="0"/>
              <a:ea typeface="Verdana" charset="0"/>
              <a:cs typeface="Verdana" charset="0"/>
            </a:endParaRPr>
          </a:p>
        </p:txBody>
      </p:sp>
    </p:spTree>
    <p:extLst>
      <p:ext uri="{BB962C8B-B14F-4D97-AF65-F5344CB8AC3E}">
        <p14:creationId xmlns:p14="http://schemas.microsoft.com/office/powerpoint/2010/main" val="327123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solidFill>
                  <a:prstClr val="black">
                    <a:tint val="75000"/>
                  </a:prstClr>
                </a:solidFill>
              </a:rPr>
              <a:pPr/>
              <a:t>33</a:t>
            </a:fld>
            <a:endParaRPr lang="en-AU" dirty="0">
              <a:solidFill>
                <a:prstClr val="black">
                  <a:tint val="75000"/>
                </a:prstClr>
              </a:solidFill>
            </a:endParaRPr>
          </a:p>
        </p:txBody>
      </p:sp>
      <p:sp>
        <p:nvSpPr>
          <p:cNvPr id="5" name="Title 1"/>
          <p:cNvSpPr>
            <a:spLocks noGrp="1"/>
          </p:cNvSpPr>
          <p:nvPr>
            <p:ph type="title"/>
          </p:nvPr>
        </p:nvSpPr>
        <p:spPr>
          <a:xfrm>
            <a:off x="1838067" y="749894"/>
            <a:ext cx="4658967" cy="589885"/>
          </a:xfrm>
        </p:spPr>
        <p:txBody>
          <a:bodyPr>
            <a:normAutofit/>
          </a:bodyPr>
          <a:lstStyle/>
          <a:p>
            <a:r>
              <a:rPr lang="en-GB" sz="1600" dirty="0" smtClean="0">
                <a:solidFill>
                  <a:srgbClr val="FFC100"/>
                </a:solidFill>
              </a:rPr>
              <a:t>Well-designed access points </a:t>
            </a:r>
            <a:br>
              <a:rPr lang="en-GB" sz="1600" dirty="0" smtClean="0">
                <a:solidFill>
                  <a:srgbClr val="FFC100"/>
                </a:solidFill>
              </a:rPr>
            </a:br>
            <a:r>
              <a:rPr lang="en-GB" sz="1600" dirty="0" smtClean="0">
                <a:solidFill>
                  <a:srgbClr val="FFC100"/>
                </a:solidFill>
              </a:rPr>
              <a:t>and services provided</a:t>
            </a:r>
            <a:endParaRPr lang="en-GB" sz="1600" dirty="0">
              <a:solidFill>
                <a:srgbClr val="FFC100"/>
              </a:solidFill>
            </a:endParaRPr>
          </a:p>
        </p:txBody>
      </p:sp>
      <p:graphicFrame>
        <p:nvGraphicFramePr>
          <p:cNvPr id="7" name="Table 6"/>
          <p:cNvGraphicFramePr>
            <a:graphicFrameLocks noGrp="1"/>
          </p:cNvGraphicFramePr>
          <p:nvPr/>
        </p:nvGraphicFramePr>
        <p:xfrm>
          <a:off x="353823" y="1614572"/>
          <a:ext cx="6318438" cy="845820"/>
        </p:xfrm>
        <a:graphic>
          <a:graphicData uri="http://schemas.openxmlformats.org/drawingml/2006/table">
            <a:tbl>
              <a:tblPr firstRow="1" bandRow="1">
                <a:tableStyleId>{912C8C85-51F0-491E-9774-3900AFEF0FD7}</a:tableStyleId>
              </a:tblPr>
              <a:tblGrid>
                <a:gridCol w="6318438"/>
              </a:tblGrid>
              <a:tr h="840481">
                <a:tc>
                  <a:txBody>
                    <a:bodyPr/>
                    <a:lstStyle/>
                    <a:p>
                      <a:pPr algn="l">
                        <a:lnSpc>
                          <a:spcPts val="1500"/>
                        </a:lnSpc>
                      </a:pPr>
                      <a:r>
                        <a:rPr lang="en-US" sz="1200" dirty="0" smtClean="0">
                          <a:solidFill>
                            <a:srgbClr val="636466"/>
                          </a:solidFill>
                          <a:latin typeface="Verdana" charset="0"/>
                          <a:ea typeface="Verdana" charset="0"/>
                          <a:cs typeface="Verdana" charset="0"/>
                        </a:rPr>
                        <a:t>Food assistance services are complicated and difficult to access, leaving people hungry at the end of the month when they run </a:t>
                      </a:r>
                      <a:br>
                        <a:rPr lang="en-US" sz="1200" dirty="0" smtClean="0">
                          <a:solidFill>
                            <a:srgbClr val="636466"/>
                          </a:solidFill>
                          <a:latin typeface="Verdana" charset="0"/>
                          <a:ea typeface="Verdana" charset="0"/>
                          <a:cs typeface="Verdana" charset="0"/>
                        </a:rPr>
                      </a:br>
                      <a:r>
                        <a:rPr lang="en-US" sz="1200" dirty="0" smtClean="0">
                          <a:solidFill>
                            <a:srgbClr val="636466"/>
                          </a:solidFill>
                          <a:latin typeface="Verdana" charset="0"/>
                          <a:ea typeface="Verdana" charset="0"/>
                          <a:cs typeface="Verdana" charset="0"/>
                        </a:rPr>
                        <a:t>out of food resources </a:t>
                      </a: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Rectangle 7"/>
          <p:cNvSpPr/>
          <p:nvPr/>
        </p:nvSpPr>
        <p:spPr>
          <a:xfrm>
            <a:off x="336549"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Affordable housing with kitchens available </a:t>
            </a:r>
          </a:p>
        </p:txBody>
      </p:sp>
      <p:sp>
        <p:nvSpPr>
          <p:cNvPr id="9" name="Rectangle 8"/>
          <p:cNvSpPr/>
          <p:nvPr/>
        </p:nvSpPr>
        <p:spPr>
          <a:xfrm>
            <a:off x="2497137"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Food </a:t>
            </a:r>
            <a:r>
              <a:rPr lang="en-AU" sz="1000" dirty="0" smtClean="0">
                <a:solidFill>
                  <a:srgbClr val="636466"/>
                </a:solidFill>
                <a:latin typeface="Verdana" charset="0"/>
                <a:ea typeface="Verdana" charset="0"/>
                <a:cs typeface="Verdana" charset="0"/>
              </a:rPr>
              <a:t>services </a:t>
            </a:r>
            <a:r>
              <a:rPr lang="en-AU" sz="1000" dirty="0">
                <a:solidFill>
                  <a:srgbClr val="636466"/>
                </a:solidFill>
                <a:latin typeface="Verdana" charset="0"/>
                <a:ea typeface="Verdana" charset="0"/>
                <a:cs typeface="Verdana" charset="0"/>
              </a:rPr>
              <a:t>app with reminders and information</a:t>
            </a:r>
          </a:p>
        </p:txBody>
      </p:sp>
      <p:sp>
        <p:nvSpPr>
          <p:cNvPr id="10" name="Rectangle 9"/>
          <p:cNvSpPr/>
          <p:nvPr/>
        </p:nvSpPr>
        <p:spPr>
          <a:xfrm>
            <a:off x="4656137"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Post office, food bank, or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an empty building in Crescent City providing a place to store belongings</a:t>
            </a:r>
          </a:p>
        </p:txBody>
      </p:sp>
      <p:sp>
        <p:nvSpPr>
          <p:cNvPr id="11" name="Rectangle 10"/>
          <p:cNvSpPr/>
          <p:nvPr/>
        </p:nvSpPr>
        <p:spPr>
          <a:xfrm>
            <a:off x="336549"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Open a homeless shelter </a:t>
            </a:r>
            <a:r>
              <a:rPr lang="en-AU" sz="1000" dirty="0" smtClean="0">
                <a:solidFill>
                  <a:srgbClr val="636466"/>
                </a:solidFill>
                <a:latin typeface="Verdana" charset="0"/>
                <a:ea typeface="Verdana" charset="0"/>
                <a:cs typeface="Verdana" charset="0"/>
              </a:rPr>
              <a:t>(religion-free </a:t>
            </a:r>
            <a:r>
              <a:rPr lang="en-AU" sz="1000" dirty="0">
                <a:solidFill>
                  <a:srgbClr val="636466"/>
                </a:solidFill>
                <a:latin typeface="Verdana" charset="0"/>
                <a:ea typeface="Verdana" charset="0"/>
                <a:cs typeface="Verdana" charset="0"/>
              </a:rPr>
              <a:t>space)</a:t>
            </a:r>
          </a:p>
        </p:txBody>
      </p:sp>
      <p:sp>
        <p:nvSpPr>
          <p:cNvPr id="12" name="Rectangle 11"/>
          <p:cNvSpPr/>
          <p:nvPr/>
        </p:nvSpPr>
        <p:spPr>
          <a:xfrm>
            <a:off x="2497137"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Resources in </a:t>
            </a:r>
            <a:r>
              <a:rPr lang="en-AU" sz="1000" dirty="0" smtClean="0">
                <a:solidFill>
                  <a:srgbClr val="636466"/>
                </a:solidFill>
                <a:latin typeface="Verdana" charset="0"/>
                <a:ea typeface="Verdana" charset="0"/>
                <a:cs typeface="Verdana" charset="0"/>
              </a:rPr>
              <a:t>the community </a:t>
            </a:r>
            <a:r>
              <a:rPr lang="en-AU" sz="1000" dirty="0">
                <a:solidFill>
                  <a:srgbClr val="636466"/>
                </a:solidFill>
                <a:latin typeface="Verdana" charset="0"/>
                <a:ea typeface="Verdana" charset="0"/>
                <a:cs typeface="Verdana" charset="0"/>
              </a:rPr>
              <a:t>(hotels, community members) for temporarily housing people in need</a:t>
            </a:r>
          </a:p>
        </p:txBody>
      </p:sp>
      <p:sp>
        <p:nvSpPr>
          <p:cNvPr id="14" name="Rectangle 13"/>
          <p:cNvSpPr/>
          <p:nvPr/>
        </p:nvSpPr>
        <p:spPr>
          <a:xfrm>
            <a:off x="4656136"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“Tools library” where people can borrow a can opener, pots/pans, etc.</a:t>
            </a:r>
          </a:p>
        </p:txBody>
      </p:sp>
      <p:sp>
        <p:nvSpPr>
          <p:cNvPr id="15" name="Rectangle 14"/>
          <p:cNvSpPr/>
          <p:nvPr/>
        </p:nvSpPr>
        <p:spPr>
          <a:xfrm>
            <a:off x="336549" y="504380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Head Start parent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support group</a:t>
            </a:r>
          </a:p>
        </p:txBody>
      </p:sp>
      <p:sp>
        <p:nvSpPr>
          <p:cNvPr id="17" name="Rectangle 16"/>
          <p:cNvSpPr/>
          <p:nvPr/>
        </p:nvSpPr>
        <p:spPr>
          <a:xfrm>
            <a:off x="2497137" y="504380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Workplace flexibility and/or out of work opening hours for services</a:t>
            </a:r>
          </a:p>
        </p:txBody>
      </p:sp>
      <p:sp>
        <p:nvSpPr>
          <p:cNvPr id="18" name="Rectangle 17"/>
          <p:cNvSpPr/>
          <p:nvPr/>
        </p:nvSpPr>
        <p:spPr>
          <a:xfrm>
            <a:off x="4656136" y="504380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Peer support group. Specialized group for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foster </a:t>
            </a:r>
            <a:r>
              <a:rPr lang="en-AU" sz="1000" dirty="0" smtClean="0">
                <a:solidFill>
                  <a:srgbClr val="636466"/>
                </a:solidFill>
                <a:latin typeface="Verdana" charset="0"/>
                <a:ea typeface="Verdana" charset="0"/>
                <a:cs typeface="Verdana" charset="0"/>
              </a:rPr>
              <a:t>children</a:t>
            </a:r>
            <a:endParaRPr lang="en-AU" sz="1000" dirty="0">
              <a:solidFill>
                <a:srgbClr val="636466"/>
              </a:solidFill>
              <a:latin typeface="Verdana" charset="0"/>
              <a:ea typeface="Verdana" charset="0"/>
              <a:cs typeface="Verdana" charset="0"/>
            </a:endParaRPr>
          </a:p>
        </p:txBody>
      </p:sp>
      <p:sp>
        <p:nvSpPr>
          <p:cNvPr id="19" name="Rectangle 18"/>
          <p:cNvSpPr/>
          <p:nvPr/>
        </p:nvSpPr>
        <p:spPr>
          <a:xfrm>
            <a:off x="6804025"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Securing elk hunting permission from CA DFW. Work with State and National Parks to allow foraging by tribal members</a:t>
            </a:r>
          </a:p>
        </p:txBody>
      </p:sp>
      <p:sp>
        <p:nvSpPr>
          <p:cNvPr id="20" name="Rectangle 19"/>
          <p:cNvSpPr/>
          <p:nvPr/>
        </p:nvSpPr>
        <p:spPr>
          <a:xfrm>
            <a:off x="6804025" y="383788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Food Bank offers “no cook” box option. Including small cooking tools that could help </a:t>
            </a:r>
            <a:r>
              <a:rPr lang="en-AU" sz="1000" dirty="0" smtClean="0">
                <a:solidFill>
                  <a:srgbClr val="636466"/>
                </a:solidFill>
                <a:latin typeface="Verdana" charset="0"/>
                <a:ea typeface="Verdana" charset="0"/>
                <a:cs typeface="Verdana" charset="0"/>
              </a:rPr>
              <a:t>prepare the food</a:t>
            </a:r>
            <a:endParaRPr lang="en-AU" sz="1000" dirty="0">
              <a:solidFill>
                <a:srgbClr val="636466"/>
              </a:solidFill>
              <a:latin typeface="Verdana" charset="0"/>
              <a:ea typeface="Verdana" charset="0"/>
              <a:cs typeface="Verdana" charset="0"/>
            </a:endParaRPr>
          </a:p>
        </p:txBody>
      </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2280" y="500640"/>
            <a:ext cx="1192972" cy="831031"/>
          </a:xfrm>
          <a:prstGeom prst="rect">
            <a:avLst/>
          </a:prstGeom>
        </p:spPr>
      </p:pic>
    </p:spTree>
    <p:extLst>
      <p:ext uri="{BB962C8B-B14F-4D97-AF65-F5344CB8AC3E}">
        <p14:creationId xmlns:p14="http://schemas.microsoft.com/office/powerpoint/2010/main" val="411234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solidFill>
                  <a:prstClr val="black">
                    <a:tint val="75000"/>
                  </a:prstClr>
                </a:solidFill>
              </a:rPr>
              <a:pPr/>
              <a:t>34</a:t>
            </a:fld>
            <a:endParaRPr lang="en-AU" dirty="0">
              <a:solidFill>
                <a:prstClr val="black">
                  <a:tint val="75000"/>
                </a:prstClr>
              </a:solidFill>
            </a:endParaRPr>
          </a:p>
        </p:txBody>
      </p:sp>
      <p:sp>
        <p:nvSpPr>
          <p:cNvPr id="5" name="Title 1"/>
          <p:cNvSpPr>
            <a:spLocks noGrp="1"/>
          </p:cNvSpPr>
          <p:nvPr>
            <p:ph type="title"/>
          </p:nvPr>
        </p:nvSpPr>
        <p:spPr>
          <a:xfrm>
            <a:off x="1891584" y="749894"/>
            <a:ext cx="4658967" cy="589885"/>
          </a:xfrm>
        </p:spPr>
        <p:txBody>
          <a:bodyPr>
            <a:normAutofit/>
          </a:bodyPr>
          <a:lstStyle/>
          <a:p>
            <a:r>
              <a:rPr lang="en-GB" sz="1600" dirty="0" smtClean="0">
                <a:solidFill>
                  <a:srgbClr val="FFC100"/>
                </a:solidFill>
              </a:rPr>
              <a:t>Enduring provider capability</a:t>
            </a:r>
            <a:endParaRPr lang="en-GB" sz="1600" dirty="0">
              <a:solidFill>
                <a:srgbClr val="FFC100"/>
              </a:solidFill>
            </a:endParaRPr>
          </a:p>
        </p:txBody>
      </p:sp>
      <p:graphicFrame>
        <p:nvGraphicFramePr>
          <p:cNvPr id="7" name="Table 6"/>
          <p:cNvGraphicFramePr>
            <a:graphicFrameLocks noGrp="1"/>
          </p:cNvGraphicFramePr>
          <p:nvPr/>
        </p:nvGraphicFramePr>
        <p:xfrm>
          <a:off x="1061849" y="1614572"/>
          <a:ext cx="6318438" cy="840481"/>
        </p:xfrm>
        <a:graphic>
          <a:graphicData uri="http://schemas.openxmlformats.org/drawingml/2006/table">
            <a:tbl>
              <a:tblPr firstRow="1" bandRow="1">
                <a:tableStyleId>{912C8C85-51F0-491E-9774-3900AFEF0FD7}</a:tableStyleId>
              </a:tblPr>
              <a:tblGrid>
                <a:gridCol w="6318438"/>
              </a:tblGrid>
              <a:tr h="840481">
                <a:tc>
                  <a:txBody>
                    <a:bodyPr/>
                    <a:lstStyle/>
                    <a:p>
                      <a:pPr algn="l">
                        <a:lnSpc>
                          <a:spcPts val="1500"/>
                        </a:lnSpc>
                      </a:pPr>
                      <a:r>
                        <a:rPr lang="en-US" sz="1200" dirty="0" smtClean="0">
                          <a:solidFill>
                            <a:srgbClr val="636466"/>
                          </a:solidFill>
                          <a:latin typeface="Verdana" charset="0"/>
                          <a:ea typeface="Verdana" charset="0"/>
                          <a:cs typeface="Verdana" charset="0"/>
                        </a:rPr>
                        <a:t>Local food services struggle to sustainably </a:t>
                      </a:r>
                      <a:br>
                        <a:rPr lang="en-US" sz="1200" dirty="0" smtClean="0">
                          <a:solidFill>
                            <a:srgbClr val="636466"/>
                          </a:solidFill>
                          <a:latin typeface="Verdana" charset="0"/>
                          <a:ea typeface="Verdana" charset="0"/>
                          <a:cs typeface="Verdana" charset="0"/>
                        </a:rPr>
                      </a:br>
                      <a:r>
                        <a:rPr lang="en-US" sz="1200" dirty="0" smtClean="0">
                          <a:solidFill>
                            <a:srgbClr val="636466"/>
                          </a:solidFill>
                          <a:latin typeface="Verdana" charset="0"/>
                          <a:ea typeface="Verdana" charset="0"/>
                          <a:cs typeface="Verdana" charset="0"/>
                        </a:rPr>
                        <a:t>maintain volunteer support and funding.</a:t>
                      </a: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8" name="Rectangle 7"/>
          <p:cNvSpPr/>
          <p:nvPr/>
        </p:nvSpPr>
        <p:spPr>
          <a:xfrm>
            <a:off x="1044575"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Food Security Taskforce group is formed where leaders of all food security groups come together to meet quarterly</a:t>
            </a:r>
          </a:p>
        </p:txBody>
      </p:sp>
      <p:sp>
        <p:nvSpPr>
          <p:cNvPr id="10" name="Rectangle 9"/>
          <p:cNvSpPr/>
          <p:nvPr/>
        </p:nvSpPr>
        <p:spPr>
          <a:xfrm>
            <a:off x="5364163"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Food Security Taskforce is able to lobby </a:t>
            </a:r>
            <a:r>
              <a:rPr lang="en-AU" sz="1000" dirty="0" smtClean="0">
                <a:solidFill>
                  <a:srgbClr val="636466"/>
                </a:solidFill>
                <a:latin typeface="Verdana" charset="0"/>
                <a:ea typeface="Verdana" charset="0"/>
                <a:cs typeface="Verdana" charset="0"/>
              </a:rPr>
              <a:t>the state and federal governments continued support for food security programs</a:t>
            </a:r>
            <a:endParaRPr lang="en-AU" sz="1000" dirty="0">
              <a:solidFill>
                <a:srgbClr val="636466"/>
              </a:solidFill>
              <a:latin typeface="Verdana" charset="0"/>
              <a:ea typeface="Verdana" charset="0"/>
              <a:cs typeface="Verdana" charset="0"/>
            </a:endParaRPr>
          </a:p>
        </p:txBody>
      </p:sp>
      <p:sp>
        <p:nvSpPr>
          <p:cNvPr id="12" name="Rectangle 11"/>
          <p:cNvSpPr/>
          <p:nvPr/>
        </p:nvSpPr>
        <p:spPr>
          <a:xfrm>
            <a:off x="3205163" y="2631961"/>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Food Security Taskforce is able to lobby the city of Crescent City and Del </a:t>
            </a:r>
            <a:r>
              <a:rPr lang="en-AU" sz="1000" dirty="0" err="1">
                <a:solidFill>
                  <a:srgbClr val="636466"/>
                </a:solidFill>
                <a:latin typeface="Verdana" charset="0"/>
                <a:ea typeface="Verdana" charset="0"/>
                <a:cs typeface="Verdana" charset="0"/>
              </a:rPr>
              <a:t>Norte</a:t>
            </a:r>
            <a:r>
              <a:rPr lang="en-AU" sz="1000" dirty="0">
                <a:solidFill>
                  <a:srgbClr val="636466"/>
                </a:solidFill>
                <a:latin typeface="Verdana" charset="0"/>
                <a:ea typeface="Verdana" charset="0"/>
                <a:cs typeface="Verdana" charset="0"/>
              </a:rPr>
              <a:t> County for continued funding and staff support</a:t>
            </a:r>
          </a:p>
        </p:txBody>
      </p:sp>
      <p:pic>
        <p:nvPicPr>
          <p:cNvPr id="17" name="Picture 16"/>
          <p:cNvPicPr>
            <a:picLocks noChangeAspect="1"/>
          </p:cNvPicPr>
          <p:nvPr/>
        </p:nvPicPr>
        <p:blipFill>
          <a:blip r:embed="rId2"/>
          <a:stretch>
            <a:fillRect/>
          </a:stretch>
        </p:blipFill>
        <p:spPr>
          <a:xfrm>
            <a:off x="1061849" y="404813"/>
            <a:ext cx="743542" cy="967957"/>
          </a:xfrm>
          <a:prstGeom prst="rect">
            <a:avLst/>
          </a:prstGeom>
        </p:spPr>
      </p:pic>
      <p:sp>
        <p:nvSpPr>
          <p:cNvPr id="11" name="Rectangle 10"/>
          <p:cNvSpPr/>
          <p:nvPr/>
        </p:nvSpPr>
        <p:spPr>
          <a:xfrm>
            <a:off x="1044575" y="381337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smtClean="0">
                <a:solidFill>
                  <a:srgbClr val="636466"/>
                </a:solidFill>
                <a:latin typeface="Verdana" charset="0"/>
                <a:ea typeface="Verdana" charset="0"/>
                <a:cs typeface="Verdana" charset="0"/>
              </a:rPr>
              <a:t>Food security groups working in Del </a:t>
            </a:r>
            <a:r>
              <a:rPr lang="en-AU" sz="1000" dirty="0" err="1" smtClean="0">
                <a:solidFill>
                  <a:srgbClr val="636466"/>
                </a:solidFill>
                <a:latin typeface="Verdana" charset="0"/>
                <a:ea typeface="Verdana" charset="0"/>
                <a:cs typeface="Verdana" charset="0"/>
              </a:rPr>
              <a:t>Norte</a:t>
            </a:r>
            <a:r>
              <a:rPr lang="en-AU" sz="1000" dirty="0" smtClean="0">
                <a:solidFill>
                  <a:srgbClr val="636466"/>
                </a:solidFill>
                <a:latin typeface="Verdana" charset="0"/>
                <a:ea typeface="Verdana" charset="0"/>
                <a:cs typeface="Verdana" charset="0"/>
              </a:rPr>
              <a:t> are able to share with one another when they have excess food</a:t>
            </a:r>
            <a:endParaRPr lang="en-AU" sz="1000" dirty="0">
              <a:solidFill>
                <a:srgbClr val="636466"/>
              </a:solidFill>
              <a:latin typeface="Verdana" charset="0"/>
              <a:ea typeface="Verdana" charset="0"/>
              <a:cs typeface="Verdana" charset="0"/>
            </a:endParaRPr>
          </a:p>
        </p:txBody>
      </p:sp>
      <p:sp>
        <p:nvSpPr>
          <p:cNvPr id="13" name="Rectangle 12"/>
          <p:cNvSpPr/>
          <p:nvPr/>
        </p:nvSpPr>
        <p:spPr>
          <a:xfrm>
            <a:off x="3205163" y="381337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smtClean="0">
                <a:solidFill>
                  <a:srgbClr val="636466"/>
                </a:solidFill>
                <a:latin typeface="Verdana" charset="0"/>
                <a:ea typeface="Verdana" charset="0"/>
                <a:cs typeface="Verdana" charset="0"/>
              </a:rPr>
              <a:t>Food Security Taskforce is able to coordinate food pick ups for multiple organizations</a:t>
            </a:r>
            <a:endParaRPr lang="en-AU" sz="1000" dirty="0">
              <a:solidFill>
                <a:srgbClr val="636466"/>
              </a:solidFill>
              <a:latin typeface="Verdana" charset="0"/>
              <a:ea typeface="Verdana" charset="0"/>
              <a:cs typeface="Verdana" charset="0"/>
            </a:endParaRPr>
          </a:p>
        </p:txBody>
      </p:sp>
      <p:sp>
        <p:nvSpPr>
          <p:cNvPr id="14" name="Rectangle 13"/>
          <p:cNvSpPr/>
          <p:nvPr/>
        </p:nvSpPr>
        <p:spPr>
          <a:xfrm>
            <a:off x="5364162" y="3813373"/>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smtClean="0">
                <a:solidFill>
                  <a:srgbClr val="636466"/>
                </a:solidFill>
                <a:latin typeface="Verdana" charset="0"/>
                <a:ea typeface="Verdana" charset="0"/>
                <a:cs typeface="Verdana" charset="0"/>
              </a:rPr>
              <a:t>Transportation to pick up large food orders is coordinated amongst multiple food security groups working in Del </a:t>
            </a:r>
            <a:r>
              <a:rPr lang="en-AU" sz="1000" dirty="0" err="1" smtClean="0">
                <a:solidFill>
                  <a:srgbClr val="636466"/>
                </a:solidFill>
                <a:latin typeface="Verdana" charset="0"/>
                <a:ea typeface="Verdana" charset="0"/>
                <a:cs typeface="Verdana" charset="0"/>
              </a:rPr>
              <a:t>Norte</a:t>
            </a:r>
            <a:endParaRPr lang="en-AU" sz="1000" dirty="0">
              <a:solidFill>
                <a:srgbClr val="636466"/>
              </a:solidFill>
              <a:latin typeface="Verdana" charset="0"/>
              <a:ea typeface="Verdana" charset="0"/>
              <a:cs typeface="Verdana" charset="0"/>
            </a:endParaRPr>
          </a:p>
        </p:txBody>
      </p:sp>
      <p:sp>
        <p:nvSpPr>
          <p:cNvPr id="15" name="Rectangle 14"/>
          <p:cNvSpPr/>
          <p:nvPr/>
        </p:nvSpPr>
        <p:spPr>
          <a:xfrm>
            <a:off x="1044575" y="4994785"/>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Volunteer email list and Facebook group created to advertise food security related volunteer opportunities</a:t>
            </a:r>
          </a:p>
        </p:txBody>
      </p:sp>
      <p:sp>
        <p:nvSpPr>
          <p:cNvPr id="19" name="Rectangle 18"/>
          <p:cNvSpPr/>
          <p:nvPr/>
        </p:nvSpPr>
        <p:spPr>
          <a:xfrm>
            <a:off x="3213100" y="4994785"/>
            <a:ext cx="3050614"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smtClean="0">
                <a:solidFill>
                  <a:srgbClr val="636466"/>
                </a:solidFill>
                <a:latin typeface="Verdana" charset="0"/>
                <a:ea typeface="Verdana" charset="0"/>
                <a:cs typeface="Verdana" charset="0"/>
              </a:rPr>
              <a:t>Multiple food security groups working in Del </a:t>
            </a:r>
            <a:r>
              <a:rPr lang="en-AU" sz="1000" dirty="0" err="1" smtClean="0">
                <a:solidFill>
                  <a:srgbClr val="636466"/>
                </a:solidFill>
                <a:latin typeface="Verdana" charset="0"/>
                <a:ea typeface="Verdana" charset="0"/>
                <a:cs typeface="Verdana" charset="0"/>
              </a:rPr>
              <a:t>Norte</a:t>
            </a:r>
            <a:r>
              <a:rPr lang="en-AU" sz="1000" dirty="0" smtClean="0">
                <a:solidFill>
                  <a:srgbClr val="636466"/>
                </a:solidFill>
                <a:latin typeface="Verdana" charset="0"/>
                <a:ea typeface="Verdana" charset="0"/>
                <a:cs typeface="Verdana" charset="0"/>
              </a:rPr>
              <a:t> are able to form partnerships and collaborate on state and federal grant applications to bring more food security funding into Del </a:t>
            </a:r>
            <a:r>
              <a:rPr lang="en-AU" sz="1000" dirty="0" err="1" smtClean="0">
                <a:solidFill>
                  <a:srgbClr val="636466"/>
                </a:solidFill>
                <a:latin typeface="Verdana" charset="0"/>
                <a:ea typeface="Verdana" charset="0"/>
                <a:cs typeface="Verdana" charset="0"/>
              </a:rPr>
              <a:t>Norte</a:t>
            </a:r>
            <a:endParaRPr lang="en-AU" sz="1000" dirty="0">
              <a:solidFill>
                <a:srgbClr val="636466"/>
              </a:solidFill>
              <a:latin typeface="Verdana" charset="0"/>
              <a:ea typeface="Verdana" charset="0"/>
              <a:cs typeface="Verdana" charset="0"/>
            </a:endParaRPr>
          </a:p>
        </p:txBody>
      </p:sp>
    </p:spTree>
    <p:extLst>
      <p:ext uri="{BB962C8B-B14F-4D97-AF65-F5344CB8AC3E}">
        <p14:creationId xmlns:p14="http://schemas.microsoft.com/office/powerpoint/2010/main" val="100981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27D617BE-8250-D742-8F3A-8EE6AE56917F}" type="slidenum">
              <a:rPr lang="en-AU" smtClean="0">
                <a:solidFill>
                  <a:prstClr val="black">
                    <a:tint val="75000"/>
                  </a:prstClr>
                </a:solidFill>
              </a:rPr>
              <a:pPr/>
              <a:t>35</a:t>
            </a:fld>
            <a:endParaRPr lang="en-AU" dirty="0">
              <a:solidFill>
                <a:prstClr val="black">
                  <a:tint val="75000"/>
                </a:prstClr>
              </a:solidFill>
            </a:endParaRPr>
          </a:p>
        </p:txBody>
      </p:sp>
      <p:sp>
        <p:nvSpPr>
          <p:cNvPr id="5" name="Title 1"/>
          <p:cNvSpPr>
            <a:spLocks noGrp="1"/>
          </p:cNvSpPr>
          <p:nvPr>
            <p:ph type="title"/>
          </p:nvPr>
        </p:nvSpPr>
        <p:spPr>
          <a:xfrm>
            <a:off x="1897209" y="542234"/>
            <a:ext cx="2264190" cy="619970"/>
          </a:xfrm>
        </p:spPr>
        <p:txBody>
          <a:bodyPr>
            <a:normAutofit/>
          </a:bodyPr>
          <a:lstStyle/>
          <a:p>
            <a:r>
              <a:rPr lang="en-GB" sz="1600" dirty="0" smtClean="0">
                <a:solidFill>
                  <a:srgbClr val="FFC100"/>
                </a:solidFill>
              </a:rPr>
              <a:t>Enhanced benefit user experience</a:t>
            </a:r>
            <a:endParaRPr lang="en-GB" sz="1600" dirty="0">
              <a:solidFill>
                <a:srgbClr val="FFC100"/>
              </a:solidFill>
            </a:endParaRPr>
          </a:p>
        </p:txBody>
      </p:sp>
      <p:graphicFrame>
        <p:nvGraphicFramePr>
          <p:cNvPr id="7" name="Table 6"/>
          <p:cNvGraphicFramePr>
            <a:graphicFrameLocks noGrp="1"/>
          </p:cNvGraphicFramePr>
          <p:nvPr/>
        </p:nvGraphicFramePr>
        <p:xfrm>
          <a:off x="1061848" y="1303730"/>
          <a:ext cx="6318439" cy="845820"/>
        </p:xfrm>
        <a:graphic>
          <a:graphicData uri="http://schemas.openxmlformats.org/drawingml/2006/table">
            <a:tbl>
              <a:tblPr firstRow="1" bandRow="1">
                <a:tableStyleId>{912C8C85-51F0-491E-9774-3900AFEF0FD7}</a:tableStyleId>
              </a:tblPr>
              <a:tblGrid>
                <a:gridCol w="6318439"/>
              </a:tblGrid>
              <a:tr h="681006">
                <a:tc>
                  <a:txBody>
                    <a:bodyPr/>
                    <a:lstStyle/>
                    <a:p>
                      <a:pPr algn="l">
                        <a:lnSpc>
                          <a:spcPts val="1500"/>
                        </a:lnSpc>
                      </a:pPr>
                      <a:r>
                        <a:rPr lang="en-US" sz="1200" dirty="0" smtClean="0">
                          <a:solidFill>
                            <a:srgbClr val="636466"/>
                          </a:solidFill>
                          <a:latin typeface="Verdana" charset="0"/>
                          <a:ea typeface="Verdana" charset="0"/>
                          <a:cs typeface="Verdana" charset="0"/>
                        </a:rPr>
                        <a:t>Understanding, applying/reapplying for, and trying to make monthly benefits last is a constant struggle for people. The redemption experience can be disempowering for individual and families</a:t>
                      </a:r>
                    </a:p>
                  </a:txBody>
                  <a:tcPr marL="137160" marR="137160" marT="137160" marB="1371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7" name="Rectangle 16"/>
          <p:cNvSpPr/>
          <p:nvPr/>
        </p:nvSpPr>
        <p:spPr>
          <a:xfrm>
            <a:off x="1044574" y="2324475"/>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Benefits are given out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twice a month instead of once a month</a:t>
            </a:r>
          </a:p>
        </p:txBody>
      </p:sp>
      <p:sp>
        <p:nvSpPr>
          <p:cNvPr id="18" name="Rectangle 17"/>
          <p:cNvSpPr/>
          <p:nvPr/>
        </p:nvSpPr>
        <p:spPr>
          <a:xfrm>
            <a:off x="3205162" y="2324475"/>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Families are aware of all food resources that are available to them</a:t>
            </a:r>
          </a:p>
        </p:txBody>
      </p:sp>
      <p:sp>
        <p:nvSpPr>
          <p:cNvPr id="19" name="Rectangle 18"/>
          <p:cNvSpPr/>
          <p:nvPr/>
        </p:nvSpPr>
        <p:spPr>
          <a:xfrm>
            <a:off x="5364162" y="2324475"/>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More food assistance services are available in evenings and on weekdays</a:t>
            </a:r>
          </a:p>
        </p:txBody>
      </p:sp>
      <p:sp>
        <p:nvSpPr>
          <p:cNvPr id="20" name="Rectangle 19"/>
          <p:cNvSpPr/>
          <p:nvPr/>
        </p:nvSpPr>
        <p:spPr>
          <a:xfrm>
            <a:off x="1044574" y="3530395"/>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WIC experience is more user friendly </a:t>
            </a:r>
          </a:p>
        </p:txBody>
      </p:sp>
      <p:sp>
        <p:nvSpPr>
          <p:cNvPr id="21" name="Rectangle 20"/>
          <p:cNvSpPr/>
          <p:nvPr/>
        </p:nvSpPr>
        <p:spPr>
          <a:xfrm>
            <a:off x="3205162" y="3530395"/>
            <a:ext cx="4175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Develop food guidelines for visitations. Consult with </a:t>
            </a:r>
            <a:br>
              <a:rPr lang="en-AU" sz="1000" dirty="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biological </a:t>
            </a:r>
            <a:r>
              <a:rPr lang="en-AU" sz="1000" dirty="0">
                <a:solidFill>
                  <a:srgbClr val="636466"/>
                </a:solidFill>
                <a:latin typeface="Verdana" charset="0"/>
                <a:ea typeface="Verdana" charset="0"/>
                <a:cs typeface="Verdana" charset="0"/>
              </a:rPr>
              <a:t>parents, foster parents, supervisors. Have visitation at a meal time (no conflict with foster meals)</a:t>
            </a:r>
          </a:p>
        </p:txBody>
      </p:sp>
      <p:sp>
        <p:nvSpPr>
          <p:cNvPr id="23" name="Rectangle 22"/>
          <p:cNvSpPr/>
          <p:nvPr/>
        </p:nvSpPr>
        <p:spPr>
          <a:xfrm>
            <a:off x="1044162" y="4736315"/>
            <a:ext cx="633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r>
              <a:rPr lang="en-AU" sz="1000" dirty="0">
                <a:solidFill>
                  <a:srgbClr val="636466"/>
                </a:solidFill>
                <a:latin typeface="Verdana" charset="0"/>
                <a:ea typeface="Verdana" charset="0"/>
                <a:cs typeface="Verdana" charset="0"/>
              </a:rPr>
              <a:t>Specific calendars for service type (e.g. homeless, family with young children, etc.)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are available. Waterproof versions for handing out and posting outdoors. Multilingual list </a:t>
            </a:r>
            <a:br>
              <a:rPr lang="en-AU" sz="1000" dirty="0">
                <a:solidFill>
                  <a:srgbClr val="636466"/>
                </a:solidFill>
                <a:latin typeface="Verdana" charset="0"/>
                <a:ea typeface="Verdana" charset="0"/>
                <a:cs typeface="Verdana" charset="0"/>
              </a:rPr>
            </a:br>
            <a:r>
              <a:rPr lang="en-AU" sz="1000" dirty="0">
                <a:solidFill>
                  <a:srgbClr val="636466"/>
                </a:solidFill>
                <a:latin typeface="Verdana" charset="0"/>
                <a:ea typeface="Verdana" charset="0"/>
                <a:cs typeface="Verdana" charset="0"/>
              </a:rPr>
              <a:t>of all food access services available in Del Norte, including seasonal </a:t>
            </a:r>
            <a:r>
              <a:rPr lang="en-AU" sz="1000" dirty="0" smtClean="0">
                <a:solidFill>
                  <a:srgbClr val="636466"/>
                </a:solidFill>
                <a:latin typeface="Verdana" charset="0"/>
                <a:ea typeface="Verdana" charset="0"/>
                <a:cs typeface="Verdana" charset="0"/>
              </a:rPr>
              <a:t>programs</a:t>
            </a:r>
            <a:endParaRPr lang="en-AU" sz="1000" dirty="0">
              <a:solidFill>
                <a:srgbClr val="636466"/>
              </a:solidFill>
              <a:latin typeface="Verdana" charset="0"/>
              <a:ea typeface="Verdana" charset="0"/>
              <a:cs typeface="Verdana" charset="0"/>
            </a:endParaRPr>
          </a:p>
        </p:txBody>
      </p:sp>
      <p:pic>
        <p:nvPicPr>
          <p:cNvPr id="14" name="Picture 13"/>
          <p:cNvPicPr>
            <a:picLocks noChangeAspect="1"/>
          </p:cNvPicPr>
          <p:nvPr/>
        </p:nvPicPr>
        <p:blipFill>
          <a:blip r:embed="rId2"/>
          <a:stretch>
            <a:fillRect/>
          </a:stretch>
        </p:blipFill>
        <p:spPr>
          <a:xfrm>
            <a:off x="1061848" y="506852"/>
            <a:ext cx="755849" cy="685844"/>
          </a:xfrm>
          <a:prstGeom prst="rect">
            <a:avLst/>
          </a:prstGeom>
        </p:spPr>
      </p:pic>
    </p:spTree>
    <p:extLst>
      <p:ext uri="{BB962C8B-B14F-4D97-AF65-F5344CB8AC3E}">
        <p14:creationId xmlns:p14="http://schemas.microsoft.com/office/powerpoint/2010/main" val="39633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9" y="429415"/>
            <a:ext cx="7886784" cy="260735"/>
          </a:xfrm>
        </p:spPr>
        <p:txBody>
          <a:bodyPr>
            <a:noAutofit/>
          </a:bodyPr>
          <a:lstStyle/>
          <a:p>
            <a:pPr>
              <a:spcBef>
                <a:spcPts val="600"/>
              </a:spcBef>
              <a:spcAft>
                <a:spcPts val="600"/>
              </a:spcAft>
            </a:pPr>
            <a:r>
              <a:rPr lang="en-US" sz="1800" dirty="0">
                <a:solidFill>
                  <a:srgbClr val="1E8792"/>
                </a:solidFill>
              </a:rPr>
              <a:t>“Adopt an Abuela”</a:t>
            </a:r>
          </a:p>
        </p:txBody>
      </p:sp>
      <p:sp>
        <p:nvSpPr>
          <p:cNvPr id="10" name="Rectangle 9"/>
          <p:cNvSpPr/>
          <p:nvPr/>
        </p:nvSpPr>
        <p:spPr>
          <a:xfrm>
            <a:off x="338666" y="3739039"/>
            <a:ext cx="2573345" cy="1461939"/>
          </a:xfrm>
          <a:prstGeom prst="rect">
            <a:avLst/>
          </a:prstGeom>
        </p:spPr>
        <p:txBody>
          <a:bodyPr wrap="square">
            <a:spAutoFit/>
          </a:bodyPr>
          <a:lstStyle/>
          <a:p>
            <a:pPr defTabSz="801356">
              <a:spcBef>
                <a:spcPts val="600"/>
              </a:spcBef>
            </a:pPr>
            <a:r>
              <a:rPr lang="en-US" sz="1200" b="1" dirty="0" smtClean="0">
                <a:solidFill>
                  <a:srgbClr val="636466"/>
                </a:solidFill>
                <a:latin typeface="Verdana" charset="0"/>
                <a:ea typeface="Verdana" charset="0"/>
                <a:cs typeface="Verdana" charset="0"/>
              </a:rPr>
              <a:t>Our thrifty Elder </a:t>
            </a:r>
            <a:r>
              <a:rPr lang="en-US" sz="1200" b="1" dirty="0">
                <a:solidFill>
                  <a:srgbClr val="636466"/>
                </a:solidFill>
                <a:latin typeface="Verdana" charset="0"/>
                <a:ea typeface="Verdana" charset="0"/>
                <a:cs typeface="Verdana" charset="0"/>
              </a:rPr>
              <a:t>teaches </a:t>
            </a:r>
            <a:r>
              <a:rPr lang="en-US" sz="1200" b="1" dirty="0" smtClean="0">
                <a:solidFill>
                  <a:srgbClr val="636466"/>
                </a:solidFill>
                <a:latin typeface="Verdana" charset="0"/>
                <a:ea typeface="Verdana" charset="0"/>
                <a:cs typeface="Verdana" charset="0"/>
              </a:rPr>
              <a:t>younger Mom’s about </a:t>
            </a:r>
            <a:r>
              <a:rPr lang="en-US" sz="1200" b="1" dirty="0">
                <a:solidFill>
                  <a:srgbClr val="636466"/>
                </a:solidFill>
                <a:latin typeface="Verdana" charset="0"/>
                <a:ea typeface="Verdana" charset="0"/>
                <a:cs typeface="Verdana" charset="0"/>
              </a:rPr>
              <a:t>traditional foods, cooking, and budgeting </a:t>
            </a:r>
            <a:r>
              <a:rPr lang="en-US" sz="1200" b="1" dirty="0" smtClean="0">
                <a:solidFill>
                  <a:srgbClr val="636466"/>
                </a:solidFill>
                <a:latin typeface="Verdana" charset="0"/>
                <a:ea typeface="Verdana" charset="0"/>
                <a:cs typeface="Verdana" charset="0"/>
              </a:rPr>
              <a:t>skills</a:t>
            </a:r>
            <a:endParaRPr lang="en-US" sz="1200" b="1" dirty="0">
              <a:solidFill>
                <a:srgbClr val="636466"/>
              </a:solidFill>
              <a:latin typeface="Verdana" charset="0"/>
              <a:ea typeface="Verdana" charset="0"/>
              <a:cs typeface="Verdana" charset="0"/>
            </a:endParaRPr>
          </a:p>
          <a:p>
            <a:pPr defTabSz="801356">
              <a:spcBef>
                <a:spcPts val="600"/>
              </a:spcBef>
            </a:pPr>
            <a:r>
              <a:rPr lang="en-US" sz="1200" b="1" dirty="0">
                <a:solidFill>
                  <a:srgbClr val="636466"/>
                </a:solidFill>
                <a:latin typeface="Verdana" charset="0"/>
                <a:ea typeface="Verdana" charset="0"/>
                <a:cs typeface="Verdana" charset="0"/>
              </a:rPr>
              <a:t>Life skills, cooking, cultural exchange mentorship program </a:t>
            </a:r>
          </a:p>
        </p:txBody>
      </p:sp>
      <p:sp>
        <p:nvSpPr>
          <p:cNvPr id="12" name="TextBox 11"/>
          <p:cNvSpPr txBox="1"/>
          <p:nvPr/>
        </p:nvSpPr>
        <p:spPr>
          <a:xfrm>
            <a:off x="3123111" y="3739039"/>
            <a:ext cx="2891521" cy="2031325"/>
          </a:xfrm>
          <a:prstGeom prst="rect">
            <a:avLst/>
          </a:prstGeom>
          <a:noFill/>
        </p:spPr>
        <p:txBody>
          <a:bodyPr wrap="square" rtlCol="0">
            <a:spAutoFit/>
          </a:bodyPr>
          <a:lstStyle/>
          <a:p>
            <a:pPr defTabSz="801356">
              <a:spcBef>
                <a:spcPts val="600"/>
              </a:spcBef>
            </a:pPr>
            <a:r>
              <a:rPr lang="en-US" sz="1100" dirty="0" smtClean="0">
                <a:solidFill>
                  <a:srgbClr val="636466"/>
                </a:solidFill>
                <a:latin typeface="Verdana" charset="0"/>
                <a:ea typeface="Verdana" charset="0"/>
                <a:cs typeface="Verdana" charset="0"/>
              </a:rPr>
              <a:t>A thrifty Elder </a:t>
            </a:r>
            <a:r>
              <a:rPr lang="en-US" sz="1100" dirty="0">
                <a:solidFill>
                  <a:srgbClr val="636466"/>
                </a:solidFill>
                <a:latin typeface="Verdana" charset="0"/>
                <a:ea typeface="Verdana" charset="0"/>
                <a:cs typeface="Verdana" charset="0"/>
              </a:rPr>
              <a:t>gets matched with </a:t>
            </a:r>
            <a:r>
              <a:rPr lang="en-US" sz="1100" dirty="0" smtClean="0">
                <a:solidFill>
                  <a:srgbClr val="636466"/>
                </a:solidFill>
                <a:latin typeface="Verdana" charset="0"/>
                <a:ea typeface="Verdana" charset="0"/>
                <a:cs typeface="Verdana" charset="0"/>
              </a:rPr>
              <a:t>an exhausted juggler. </a:t>
            </a:r>
            <a:r>
              <a:rPr lang="en-US" sz="1100" dirty="0">
                <a:solidFill>
                  <a:srgbClr val="636466"/>
                </a:solidFill>
                <a:latin typeface="Verdana" charset="0"/>
                <a:ea typeface="Verdana" charset="0"/>
                <a:cs typeface="Verdana" charset="0"/>
              </a:rPr>
              <a:t>They meet weekly at </a:t>
            </a:r>
            <a:r>
              <a:rPr lang="en-US" sz="1100" dirty="0" smtClean="0">
                <a:solidFill>
                  <a:srgbClr val="636466"/>
                </a:solidFill>
                <a:latin typeface="Verdana" charset="0"/>
                <a:ea typeface="Verdana" charset="0"/>
                <a:cs typeface="Verdana" charset="0"/>
              </a:rPr>
              <a:t>the Elder’s </a:t>
            </a:r>
            <a:r>
              <a:rPr lang="en-US" sz="1100" dirty="0">
                <a:solidFill>
                  <a:srgbClr val="636466"/>
                </a:solidFill>
                <a:latin typeface="Verdana" charset="0"/>
                <a:ea typeface="Verdana" charset="0"/>
                <a:cs typeface="Verdana" charset="0"/>
              </a:rPr>
              <a:t>nearby </a:t>
            </a:r>
            <a:r>
              <a:rPr lang="en-US" sz="1100" dirty="0" smtClean="0">
                <a:solidFill>
                  <a:srgbClr val="636466"/>
                </a:solidFill>
                <a:latin typeface="Verdana" charset="0"/>
                <a:ea typeface="Verdana" charset="0"/>
                <a:cs typeface="Verdana" charset="0"/>
              </a:rPr>
              <a:t>house </a:t>
            </a:r>
            <a:r>
              <a:rPr lang="en-US" sz="1100" dirty="0">
                <a:solidFill>
                  <a:srgbClr val="636466"/>
                </a:solidFill>
                <a:latin typeface="Verdana" charset="0"/>
                <a:ea typeface="Verdana" charset="0"/>
                <a:cs typeface="Verdana" charset="0"/>
              </a:rPr>
              <a:t>to cook meals together</a:t>
            </a:r>
            <a:r>
              <a:rPr lang="en-US" sz="1100" dirty="0" smtClean="0">
                <a:solidFill>
                  <a:srgbClr val="636466"/>
                </a:solidFill>
                <a:latin typeface="Verdana" charset="0"/>
                <a:ea typeface="Verdana" charset="0"/>
                <a:cs typeface="Verdana" charset="0"/>
              </a:rPr>
              <a:t>.</a:t>
            </a:r>
          </a:p>
          <a:p>
            <a:pPr>
              <a:spcBef>
                <a:spcPts val="600"/>
              </a:spcBef>
            </a:pPr>
            <a:r>
              <a:rPr lang="en-AU" sz="1100" dirty="0">
                <a:solidFill>
                  <a:srgbClr val="636466"/>
                </a:solidFill>
                <a:latin typeface="Verdana" charset="0"/>
                <a:ea typeface="Verdana" charset="0"/>
                <a:cs typeface="Verdana" charset="0"/>
              </a:rPr>
              <a:t>We are wanting to make opportunities for Elders </a:t>
            </a:r>
            <a:r>
              <a:rPr lang="en-AU" sz="1100" dirty="0" smtClean="0">
                <a:solidFill>
                  <a:srgbClr val="636466"/>
                </a:solidFill>
                <a:latin typeface="Verdana" charset="0"/>
                <a:ea typeface="Verdana" charset="0"/>
                <a:cs typeface="Verdana" charset="0"/>
              </a:rPr>
              <a:t>to</a:t>
            </a:r>
            <a:r>
              <a:rPr lang="en-AU" sz="1100" dirty="0">
                <a:solidFill>
                  <a:srgbClr val="636466"/>
                </a:solidFill>
                <a:latin typeface="Verdana" charset="0"/>
                <a:ea typeface="Verdana" charset="0"/>
                <a:cs typeface="Verdana" charset="0"/>
              </a:rPr>
              <a:t> </a:t>
            </a:r>
            <a:r>
              <a:rPr lang="en-AU" sz="1100" dirty="0" smtClean="0">
                <a:solidFill>
                  <a:srgbClr val="636466"/>
                </a:solidFill>
                <a:latin typeface="Verdana" charset="0"/>
                <a:ea typeface="Verdana" charset="0"/>
                <a:cs typeface="Verdana" charset="0"/>
              </a:rPr>
              <a:t>socialize </a:t>
            </a:r>
            <a:r>
              <a:rPr lang="en-AU" sz="1100" dirty="0">
                <a:solidFill>
                  <a:srgbClr val="636466"/>
                </a:solidFill>
                <a:latin typeface="Verdana" charset="0"/>
                <a:ea typeface="Verdana" charset="0"/>
                <a:cs typeface="Verdana" charset="0"/>
              </a:rPr>
              <a:t>and connect while sharing knowledge with younger generations  - reducing their sense of isolation and enabling them to give back to their community.</a:t>
            </a:r>
          </a:p>
          <a:p>
            <a:pPr defTabSz="801356"/>
            <a:endParaRPr lang="en-US" sz="1100" dirty="0">
              <a:solidFill>
                <a:srgbClr val="636466"/>
              </a:solidFill>
              <a:latin typeface="Verdana" charset="0"/>
              <a:ea typeface="Verdana" charset="0"/>
              <a:cs typeface="Verdana" charset="0"/>
            </a:endParaRPr>
          </a:p>
        </p:txBody>
      </p:sp>
      <p:sp>
        <p:nvSpPr>
          <p:cNvPr id="16" name="Rectangle 15"/>
          <p:cNvSpPr/>
          <p:nvPr/>
        </p:nvSpPr>
        <p:spPr>
          <a:xfrm>
            <a:off x="6107911" y="3739039"/>
            <a:ext cx="2524460" cy="1523494"/>
          </a:xfrm>
          <a:prstGeom prst="rect">
            <a:avLst/>
          </a:prstGeom>
        </p:spPr>
        <p:txBody>
          <a:bodyPr wrap="square">
            <a:spAutoFit/>
          </a:bodyPr>
          <a:lstStyle/>
          <a:p>
            <a:pPr defTabSz="801356">
              <a:spcBef>
                <a:spcPts val="600"/>
              </a:spcBef>
            </a:pPr>
            <a:r>
              <a:rPr lang="en-US" sz="1100" dirty="0">
                <a:solidFill>
                  <a:srgbClr val="636466"/>
                </a:solidFill>
                <a:latin typeface="Verdana" charset="0"/>
                <a:ea typeface="Verdana" charset="0"/>
                <a:cs typeface="Verdana" charset="0"/>
              </a:rPr>
              <a:t>It might work by matching </a:t>
            </a:r>
            <a:r>
              <a:rPr lang="en-US" sz="1100" dirty="0" smtClean="0">
                <a:solidFill>
                  <a:srgbClr val="636466"/>
                </a:solidFill>
                <a:latin typeface="Verdana" charset="0"/>
                <a:ea typeface="Verdana" charset="0"/>
                <a:cs typeface="Verdana" charset="0"/>
              </a:rPr>
              <a:t>intergenerational </a:t>
            </a:r>
            <a:r>
              <a:rPr lang="en-US" sz="1100" dirty="0">
                <a:solidFill>
                  <a:srgbClr val="636466"/>
                </a:solidFill>
                <a:latin typeface="Verdana" charset="0"/>
                <a:ea typeface="Verdana" charset="0"/>
                <a:cs typeface="Verdana" charset="0"/>
              </a:rPr>
              <a:t>pairs around teaching and sharing food and life skills</a:t>
            </a:r>
            <a:r>
              <a:rPr lang="en-US" sz="1100" dirty="0" smtClean="0">
                <a:solidFill>
                  <a:srgbClr val="636466"/>
                </a:solidFill>
                <a:latin typeface="Verdana" charset="0"/>
                <a:ea typeface="Verdana" charset="0"/>
                <a:cs typeface="Verdana" charset="0"/>
              </a:rPr>
              <a:t>.</a:t>
            </a:r>
          </a:p>
          <a:p>
            <a:pPr>
              <a:spcBef>
                <a:spcPts val="600"/>
              </a:spcBef>
            </a:pPr>
            <a:r>
              <a:rPr lang="en-US" sz="1100" dirty="0">
                <a:solidFill>
                  <a:srgbClr val="636466"/>
                </a:solidFill>
                <a:latin typeface="Verdana" charset="0"/>
                <a:ea typeface="Verdana" charset="0"/>
                <a:cs typeface="Verdana" charset="0"/>
              </a:rPr>
              <a:t>So that families and individuals build relationships of ongoing support and </a:t>
            </a:r>
            <a:r>
              <a:rPr lang="en-US" sz="1100" dirty="0" smtClean="0">
                <a:solidFill>
                  <a:srgbClr val="636466"/>
                </a:solidFill>
                <a:latin typeface="Verdana" charset="0"/>
                <a:ea typeface="Verdana" charset="0"/>
                <a:cs typeface="Verdana" charset="0"/>
              </a:rPr>
              <a:t>learning. </a:t>
            </a:r>
            <a:endParaRPr lang="en-US" sz="1100" dirty="0">
              <a:solidFill>
                <a:srgbClr val="636466"/>
              </a:solidFill>
              <a:latin typeface="Verdana" charset="0"/>
              <a:ea typeface="Verdana" charset="0"/>
              <a:cs typeface="Verdana" charset="0"/>
            </a:endParaRPr>
          </a:p>
          <a:p>
            <a:pPr defTabSz="801356"/>
            <a:endParaRPr lang="en-US" sz="1100" dirty="0">
              <a:solidFill>
                <a:srgbClr val="636466"/>
              </a:solidFill>
              <a:latin typeface="Verdana" charset="0"/>
              <a:ea typeface="Verdana" charset="0"/>
              <a:cs typeface="Verdana" charset="0"/>
            </a:endParaRPr>
          </a:p>
        </p:txBody>
      </p:sp>
      <p:cxnSp>
        <p:nvCxnSpPr>
          <p:cNvPr id="18" name="Straight Connector 17"/>
          <p:cNvCxnSpPr/>
          <p:nvPr/>
        </p:nvCxnSpPr>
        <p:spPr>
          <a:xfrm>
            <a:off x="3024466"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61271"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solidFill>
                  <a:prstClr val="black">
                    <a:tint val="75000"/>
                  </a:prstClr>
                </a:solidFill>
              </a:rPr>
              <a:t>Del Norte County | Food </a:t>
            </a:r>
            <a:r>
              <a:rPr lang="en-NZ" sz="770" dirty="0" smtClean="0">
                <a:solidFill>
                  <a:prstClr val="black">
                    <a:tint val="75000"/>
                  </a:prstClr>
                </a:solidFill>
              </a:rPr>
              <a:t>Security</a:t>
            </a:r>
            <a:endParaRPr lang="en-AU" sz="770" b="0" dirty="0">
              <a:solidFill>
                <a:prstClr val="black">
                  <a:tint val="75000"/>
                </a:prstClr>
              </a:solidFill>
            </a:endParaRPr>
          </a:p>
        </p:txBody>
      </p:sp>
      <p:sp>
        <p:nvSpPr>
          <p:cNvPr id="21"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solidFill>
                  <a:prstClr val="black">
                    <a:tint val="75000"/>
                  </a:prstClr>
                </a:solidFill>
              </a:rPr>
              <a:pPr/>
              <a:t>36</a:t>
            </a:fld>
            <a:endParaRPr lang="en-AU" dirty="0">
              <a:solidFill>
                <a:prstClr val="black">
                  <a:tint val="75000"/>
                </a:prstClr>
              </a:solidFill>
            </a:endParaRPr>
          </a:p>
        </p:txBody>
      </p:sp>
      <p:cxnSp>
        <p:nvCxnSpPr>
          <p:cNvPr id="22" name="Straight Connector 21"/>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262" y="874654"/>
            <a:ext cx="4326008" cy="2610668"/>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2215" y="874654"/>
            <a:ext cx="2847055" cy="2617595"/>
          </a:xfrm>
          <a:prstGeom prst="rect">
            <a:avLst/>
          </a:prstGeom>
        </p:spPr>
      </p:pic>
    </p:spTree>
    <p:extLst>
      <p:ext uri="{BB962C8B-B14F-4D97-AF65-F5344CB8AC3E}">
        <p14:creationId xmlns:p14="http://schemas.microsoft.com/office/powerpoint/2010/main" val="624046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14229" y="429415"/>
            <a:ext cx="7886784" cy="260735"/>
          </a:xfrm>
        </p:spPr>
        <p:txBody>
          <a:bodyPr>
            <a:noAutofit/>
          </a:bodyPr>
          <a:lstStyle/>
          <a:p>
            <a:pPr>
              <a:spcBef>
                <a:spcPts val="600"/>
              </a:spcBef>
              <a:spcAft>
                <a:spcPts val="600"/>
              </a:spcAft>
            </a:pPr>
            <a:r>
              <a:rPr lang="en-US" sz="1800" dirty="0">
                <a:solidFill>
                  <a:srgbClr val="1E8792"/>
                </a:solidFill>
              </a:rPr>
              <a:t>Grocery Stork</a:t>
            </a:r>
          </a:p>
        </p:txBody>
      </p:sp>
      <p:grpSp>
        <p:nvGrpSpPr>
          <p:cNvPr id="18" name="Group 17"/>
          <p:cNvGrpSpPr/>
          <p:nvPr/>
        </p:nvGrpSpPr>
        <p:grpSpPr>
          <a:xfrm>
            <a:off x="3112956" y="4209785"/>
            <a:ext cx="2933725" cy="1797040"/>
            <a:chOff x="3112956" y="3739039"/>
            <a:chExt cx="2933725" cy="2483273"/>
          </a:xfrm>
        </p:grpSpPr>
        <p:cxnSp>
          <p:nvCxnSpPr>
            <p:cNvPr id="10" name="Straight Connector 9"/>
            <p:cNvCxnSpPr/>
            <p:nvPr/>
          </p:nvCxnSpPr>
          <p:spPr>
            <a:xfrm>
              <a:off x="3112956"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46681"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832273" y="1129302"/>
            <a:ext cx="3164810" cy="2629208"/>
          </a:xfrm>
          <a:prstGeom prst="rect">
            <a:avLst/>
          </a:prstGeom>
        </p:spPr>
      </p:pic>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987125" y="1129304"/>
            <a:ext cx="3164811" cy="2629208"/>
          </a:xfrm>
          <a:prstGeom prst="rect">
            <a:avLst/>
          </a:prstGeom>
        </p:spPr>
      </p:pic>
      <p:pic>
        <p:nvPicPr>
          <p:cNvPr id="14" name="Picture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36318" y="1129302"/>
            <a:ext cx="3164810" cy="2629207"/>
          </a:xfrm>
          <a:prstGeom prst="rect">
            <a:avLst/>
          </a:prstGeom>
        </p:spPr>
      </p:pic>
      <p:sp>
        <p:nvSpPr>
          <p:cNvPr id="16" name="Rectangle 15"/>
          <p:cNvSpPr/>
          <p:nvPr/>
        </p:nvSpPr>
        <p:spPr>
          <a:xfrm>
            <a:off x="338666" y="4209786"/>
            <a:ext cx="2694661" cy="2015936"/>
          </a:xfrm>
          <a:prstGeom prst="rect">
            <a:avLst/>
          </a:prstGeom>
        </p:spPr>
        <p:txBody>
          <a:bodyPr wrap="square">
            <a:spAutoFit/>
          </a:bodyPr>
          <a:lstStyle/>
          <a:p>
            <a:pPr defTabSz="801356">
              <a:spcBef>
                <a:spcPts val="600"/>
              </a:spcBef>
            </a:pPr>
            <a:r>
              <a:rPr lang="en-US" sz="1200" b="1" dirty="0" smtClean="0">
                <a:solidFill>
                  <a:srgbClr val="636466"/>
                </a:solidFill>
                <a:latin typeface="Verdana" charset="0"/>
                <a:ea typeface="Verdana" charset="0"/>
                <a:cs typeface="Verdana" charset="0"/>
              </a:rPr>
              <a:t>Home delivery </a:t>
            </a:r>
            <a:r>
              <a:rPr lang="en-US" sz="1200" b="1" dirty="0">
                <a:solidFill>
                  <a:srgbClr val="636466"/>
                </a:solidFill>
                <a:latin typeface="Verdana" charset="0"/>
                <a:ea typeface="Verdana" charset="0"/>
                <a:cs typeface="Verdana" charset="0"/>
              </a:rPr>
              <a:t>of groceries that accommodates WIC and EBT/SNAP benefits and people without internet access. Free access for recipients of </a:t>
            </a:r>
            <a:r>
              <a:rPr lang="en-US" sz="1200" b="1" dirty="0" smtClean="0">
                <a:solidFill>
                  <a:srgbClr val="636466"/>
                </a:solidFill>
                <a:latin typeface="Verdana" charset="0"/>
                <a:ea typeface="Verdana" charset="0"/>
                <a:cs typeface="Verdana" charset="0"/>
              </a:rPr>
              <a:t>benefits</a:t>
            </a:r>
            <a:endParaRPr lang="en-US" sz="1200" b="1" dirty="0">
              <a:solidFill>
                <a:srgbClr val="636466"/>
              </a:solidFill>
              <a:latin typeface="Verdana" charset="0"/>
              <a:ea typeface="Verdana" charset="0"/>
              <a:cs typeface="Verdana" charset="0"/>
            </a:endParaRPr>
          </a:p>
          <a:p>
            <a:pPr defTabSz="801356">
              <a:spcBef>
                <a:spcPts val="600"/>
              </a:spcBef>
            </a:pPr>
            <a:r>
              <a:rPr lang="en-US" sz="1200" dirty="0">
                <a:solidFill>
                  <a:srgbClr val="636466"/>
                </a:solidFill>
                <a:latin typeface="Verdana" charset="0"/>
                <a:ea typeface="Verdana" charset="0"/>
                <a:cs typeface="Verdana" charset="0"/>
              </a:rPr>
              <a:t>Parents, especially using WIC and SNAP, have trouble getting groceries home or even getting to the </a:t>
            </a:r>
            <a:r>
              <a:rPr lang="en-US" sz="1200" dirty="0" smtClean="0">
                <a:solidFill>
                  <a:srgbClr val="636466"/>
                </a:solidFill>
                <a:latin typeface="Verdana" charset="0"/>
                <a:ea typeface="Verdana" charset="0"/>
                <a:cs typeface="Verdana" charset="0"/>
              </a:rPr>
              <a:t>store </a:t>
            </a:r>
            <a:endParaRPr lang="en-AU" sz="1200" dirty="0">
              <a:solidFill>
                <a:srgbClr val="636466"/>
              </a:solidFill>
              <a:latin typeface="Verdana" charset="0"/>
              <a:ea typeface="Verdana" charset="0"/>
              <a:cs typeface="Verdana" charset="0"/>
            </a:endParaRPr>
          </a:p>
        </p:txBody>
      </p:sp>
      <p:sp>
        <p:nvSpPr>
          <p:cNvPr id="17" name="TextBox 16"/>
          <p:cNvSpPr txBox="1"/>
          <p:nvPr/>
        </p:nvSpPr>
        <p:spPr>
          <a:xfrm>
            <a:off x="3155159" y="4209785"/>
            <a:ext cx="2891521" cy="1446550"/>
          </a:xfrm>
          <a:prstGeom prst="rect">
            <a:avLst/>
          </a:prstGeom>
          <a:noFill/>
        </p:spPr>
        <p:txBody>
          <a:bodyPr wrap="square" rtlCol="0">
            <a:spAutoFit/>
          </a:bodyPr>
          <a:lstStyle/>
          <a:p>
            <a:pPr defTabSz="801356"/>
            <a:r>
              <a:rPr lang="en-US" sz="1100" b="1" dirty="0">
                <a:solidFill>
                  <a:srgbClr val="636466"/>
                </a:solidFill>
                <a:latin typeface="Verdana" charset="0"/>
                <a:ea typeface="Verdana" charset="0"/>
                <a:cs typeface="Verdana" charset="0"/>
              </a:rPr>
              <a:t>We need: </a:t>
            </a:r>
            <a:r>
              <a:rPr lang="en-US" sz="1100" dirty="0">
                <a:solidFill>
                  <a:srgbClr val="636466"/>
                </a:solidFill>
                <a:latin typeface="Verdana" charset="0"/>
                <a:ea typeface="Verdana" charset="0"/>
                <a:cs typeface="Verdana" charset="0"/>
              </a:rPr>
              <a:t>An easy and convenient access to the food </a:t>
            </a:r>
            <a:r>
              <a:rPr lang="en-US" sz="1100" dirty="0" smtClean="0">
                <a:solidFill>
                  <a:srgbClr val="636466"/>
                </a:solidFill>
                <a:latin typeface="Verdana" charset="0"/>
                <a:ea typeface="Verdana" charset="0"/>
                <a:cs typeface="Verdana" charset="0"/>
              </a:rPr>
              <a:t>families’ need, </a:t>
            </a:r>
            <a:r>
              <a:rPr lang="en-US" sz="1100" dirty="0">
                <a:solidFill>
                  <a:srgbClr val="636466"/>
                </a:solidFill>
                <a:latin typeface="Verdana" charset="0"/>
                <a:ea typeface="Verdana" charset="0"/>
                <a:cs typeface="Verdana" charset="0"/>
              </a:rPr>
              <a:t>when they need it. </a:t>
            </a:r>
            <a:br>
              <a:rPr lang="en-US" sz="1100" dirty="0">
                <a:solidFill>
                  <a:srgbClr val="636466"/>
                </a:solidFill>
                <a:latin typeface="Verdana" charset="0"/>
                <a:ea typeface="Verdana" charset="0"/>
                <a:cs typeface="Verdana" charset="0"/>
              </a:rPr>
            </a:br>
            <a:endParaRPr lang="en-US" sz="1100" dirty="0">
              <a:solidFill>
                <a:srgbClr val="636466"/>
              </a:solidFill>
              <a:latin typeface="Verdana" charset="0"/>
              <a:ea typeface="Verdana" charset="0"/>
              <a:cs typeface="Verdana" charset="0"/>
            </a:endParaRPr>
          </a:p>
          <a:p>
            <a:pPr defTabSz="801356"/>
            <a:r>
              <a:rPr lang="en-US" sz="1100" b="1" dirty="0">
                <a:solidFill>
                  <a:srgbClr val="636466"/>
                </a:solidFill>
                <a:latin typeface="Verdana" charset="0"/>
                <a:ea typeface="Verdana" charset="0"/>
                <a:cs typeface="Verdana" charset="0"/>
              </a:rPr>
              <a:t>We provide: </a:t>
            </a:r>
            <a:r>
              <a:rPr lang="en-US" sz="1100" dirty="0">
                <a:solidFill>
                  <a:srgbClr val="636466"/>
                </a:solidFill>
                <a:latin typeface="Verdana" charset="0"/>
                <a:ea typeface="Verdana" charset="0"/>
                <a:cs typeface="Verdana" charset="0"/>
              </a:rPr>
              <a:t>A portal to connect with various options and a way to get food delivered to the home.</a:t>
            </a:r>
          </a:p>
          <a:p>
            <a:pPr defTabSz="801356"/>
            <a:endParaRPr lang="en-US" sz="1100" dirty="0">
              <a:solidFill>
                <a:srgbClr val="636466"/>
              </a:solidFill>
              <a:latin typeface="Verdana" charset="0"/>
              <a:ea typeface="Verdana" charset="0"/>
              <a:cs typeface="Verdana" charset="0"/>
            </a:endParaRPr>
          </a:p>
        </p:txBody>
      </p:sp>
      <p:sp>
        <p:nvSpPr>
          <p:cNvPr id="19" name="TextBox 18"/>
          <p:cNvSpPr txBox="1"/>
          <p:nvPr/>
        </p:nvSpPr>
        <p:spPr>
          <a:xfrm>
            <a:off x="6088885" y="4209785"/>
            <a:ext cx="2617793" cy="769441"/>
          </a:xfrm>
          <a:prstGeom prst="rect">
            <a:avLst/>
          </a:prstGeom>
          <a:noFill/>
        </p:spPr>
        <p:txBody>
          <a:bodyPr wrap="square" rtlCol="0">
            <a:spAutoFit/>
          </a:bodyPr>
          <a:lstStyle/>
          <a:p>
            <a:pPr defTabSz="801356"/>
            <a:r>
              <a:rPr lang="en-US" sz="1100" b="1" dirty="0">
                <a:solidFill>
                  <a:srgbClr val="636466"/>
                </a:solidFill>
                <a:latin typeface="Verdana" charset="0"/>
                <a:ea typeface="Verdana" charset="0"/>
                <a:cs typeface="Verdana" charset="0"/>
              </a:rPr>
              <a:t>So </a:t>
            </a:r>
            <a:r>
              <a:rPr lang="en-US" sz="1100" b="1" dirty="0" smtClean="0">
                <a:solidFill>
                  <a:srgbClr val="636466"/>
                </a:solidFill>
                <a:latin typeface="Verdana" charset="0"/>
                <a:ea typeface="Verdana" charset="0"/>
                <a:cs typeface="Verdana" charset="0"/>
              </a:rPr>
              <a:t>that: </a:t>
            </a:r>
            <a:r>
              <a:rPr lang="en-US" sz="1100" dirty="0">
                <a:solidFill>
                  <a:srgbClr val="636466"/>
                </a:solidFill>
                <a:latin typeface="Verdana" charset="0"/>
                <a:ea typeface="Verdana" charset="0"/>
                <a:cs typeface="Verdana" charset="0"/>
              </a:rPr>
              <a:t>Parents can get all the groceries they need in less time; giving them more time to spend with kids and cooking. </a:t>
            </a:r>
          </a:p>
        </p:txBody>
      </p:sp>
      <p:sp>
        <p:nvSpPr>
          <p:cNvPr id="15" name="Slide Number Placeholder 9"/>
          <p:cNvSpPr>
            <a:spLocks noGrp="1"/>
          </p:cNvSpPr>
          <p:nvPr>
            <p:ph type="sldNum" sz="quarter" idx="4"/>
          </p:nvPr>
        </p:nvSpPr>
        <p:spPr>
          <a:xfrm>
            <a:off x="6886575" y="6489498"/>
            <a:ext cx="1933575" cy="208481"/>
          </a:xfrm>
        </p:spPr>
        <p:txBody>
          <a:bodyPr/>
          <a:lstStyle/>
          <a:p>
            <a:r>
              <a:rPr lang="en-AU" dirty="0" smtClean="0">
                <a:solidFill>
                  <a:prstClr val="black">
                    <a:tint val="75000"/>
                  </a:prstClr>
                </a:solidFill>
              </a:rPr>
              <a:t>37</a:t>
            </a:r>
            <a:endParaRPr lang="en-AU" dirty="0">
              <a:solidFill>
                <a:prstClr val="black">
                  <a:tint val="75000"/>
                </a:prstClr>
              </a:solidFill>
            </a:endParaRPr>
          </a:p>
        </p:txBody>
      </p:sp>
    </p:spTree>
    <p:extLst>
      <p:ext uri="{BB962C8B-B14F-4D97-AF65-F5344CB8AC3E}">
        <p14:creationId xmlns:p14="http://schemas.microsoft.com/office/powerpoint/2010/main" val="37981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4941" y="889767"/>
            <a:ext cx="2710392" cy="2586038"/>
          </a:xfrm>
          <a:prstGeom prst="rect">
            <a:avLst/>
          </a:prstGeom>
          <a:solidFill>
            <a:srgbClr val="FFC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356"/>
            <a:endParaRPr lang="en-AU" sz="1578" dirty="0">
              <a:solidFill>
                <a:prstClr val="white"/>
              </a:solidFill>
            </a:endParaRPr>
          </a:p>
        </p:txBody>
      </p:sp>
      <p:sp>
        <p:nvSpPr>
          <p:cNvPr id="2" name="Title 1"/>
          <p:cNvSpPr>
            <a:spLocks noGrp="1"/>
          </p:cNvSpPr>
          <p:nvPr>
            <p:ph type="title"/>
          </p:nvPr>
        </p:nvSpPr>
        <p:spPr>
          <a:xfrm>
            <a:off x="214229" y="429415"/>
            <a:ext cx="7886784" cy="260735"/>
          </a:xfrm>
        </p:spPr>
        <p:txBody>
          <a:bodyPr>
            <a:noAutofit/>
          </a:bodyPr>
          <a:lstStyle/>
          <a:p>
            <a:pPr>
              <a:spcBef>
                <a:spcPts val="600"/>
              </a:spcBef>
              <a:spcAft>
                <a:spcPts val="600"/>
              </a:spcAft>
            </a:pPr>
            <a:r>
              <a:rPr lang="en-US" sz="1800" dirty="0">
                <a:solidFill>
                  <a:srgbClr val="1E8792"/>
                </a:solidFill>
              </a:rPr>
              <a:t>Breakfast for all </a:t>
            </a:r>
            <a:r>
              <a:rPr lang="en-US" sz="1800" dirty="0" smtClean="0">
                <a:solidFill>
                  <a:srgbClr val="1E8792"/>
                </a:solidFill>
              </a:rPr>
              <a:t>students</a:t>
            </a:r>
            <a:endParaRPr lang="en-AU" sz="1400" b="0" dirty="0">
              <a:solidFill>
                <a:srgbClr val="1E8792"/>
              </a:solidFill>
            </a:endParaRPr>
          </a:p>
        </p:txBody>
      </p:sp>
      <p:sp>
        <p:nvSpPr>
          <p:cNvPr id="4" name="TextBox 3"/>
          <p:cNvSpPr txBox="1"/>
          <p:nvPr/>
        </p:nvSpPr>
        <p:spPr>
          <a:xfrm>
            <a:off x="3924300" y="1028267"/>
            <a:ext cx="4895850" cy="646331"/>
          </a:xfrm>
          <a:prstGeom prst="rect">
            <a:avLst/>
          </a:prstGeom>
          <a:noFill/>
        </p:spPr>
        <p:txBody>
          <a:bodyPr wrap="square" rtlCol="0">
            <a:spAutoFit/>
          </a:bodyPr>
          <a:lstStyle/>
          <a:p>
            <a:pPr defTabSz="801356"/>
            <a:r>
              <a:rPr lang="en-AU" sz="1200" b="1" dirty="0">
                <a:solidFill>
                  <a:srgbClr val="1E8792"/>
                </a:solidFill>
                <a:latin typeface="Verdana" charset="0"/>
                <a:ea typeface="Verdana" charset="0"/>
                <a:cs typeface="Verdana" charset="0"/>
              </a:rPr>
              <a:t>Concept name:</a:t>
            </a:r>
          </a:p>
          <a:p>
            <a:pPr defTabSz="801356"/>
            <a:r>
              <a:rPr lang="en-AU" sz="1200" b="1" dirty="0">
                <a:solidFill>
                  <a:srgbClr val="1E8792"/>
                </a:solidFill>
                <a:latin typeface="Verdana" charset="0"/>
                <a:ea typeface="Verdana" charset="0"/>
                <a:cs typeface="Verdana" charset="0"/>
              </a:rPr>
              <a:t>What’s it like:</a:t>
            </a:r>
          </a:p>
          <a:p>
            <a:pPr defTabSz="801356"/>
            <a:endParaRPr lang="en-AU" sz="1200" b="1" dirty="0">
              <a:solidFill>
                <a:srgbClr val="1E8792"/>
              </a:solidFill>
              <a:latin typeface="Verdana" charset="0"/>
              <a:ea typeface="Verdana" charset="0"/>
              <a:cs typeface="Verdana" charset="0"/>
            </a:endParaRPr>
          </a:p>
        </p:txBody>
      </p:sp>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323850" y="889767"/>
            <a:ext cx="3448050" cy="258603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4300" y="889768"/>
            <a:ext cx="2018241" cy="2586037"/>
          </a:xfrm>
          <a:prstGeom prst="rect">
            <a:avLst/>
          </a:prstGeom>
        </p:spPr>
      </p:pic>
      <p:sp>
        <p:nvSpPr>
          <p:cNvPr id="9" name="Rectangle 8"/>
          <p:cNvSpPr/>
          <p:nvPr/>
        </p:nvSpPr>
        <p:spPr>
          <a:xfrm>
            <a:off x="6248400" y="1090179"/>
            <a:ext cx="2421468" cy="1600438"/>
          </a:xfrm>
          <a:prstGeom prst="rect">
            <a:avLst/>
          </a:prstGeom>
        </p:spPr>
        <p:txBody>
          <a:bodyPr wrap="square">
            <a:spAutoFit/>
          </a:bodyPr>
          <a:lstStyle/>
          <a:p>
            <a:pPr defTabSz="801356"/>
            <a:r>
              <a:rPr lang="en-US" sz="1400" b="1" dirty="0">
                <a:solidFill>
                  <a:srgbClr val="636466"/>
                </a:solidFill>
                <a:latin typeface="Verdana" charset="0"/>
                <a:ea typeface="Verdana" charset="0"/>
                <a:cs typeface="Verdana" charset="0"/>
              </a:rPr>
              <a:t>Each student receives a healthy breakfast at school and has plenty of time to </a:t>
            </a:r>
            <a:r>
              <a:rPr lang="en-US" sz="1400" b="1" dirty="0" smtClean="0">
                <a:solidFill>
                  <a:srgbClr val="636466"/>
                </a:solidFill>
                <a:latin typeface="Verdana" charset="0"/>
                <a:ea typeface="Verdana" charset="0"/>
                <a:cs typeface="Verdana" charset="0"/>
              </a:rPr>
              <a:t>eat</a:t>
            </a:r>
            <a:r>
              <a:rPr lang="en-US" sz="1400" b="1" dirty="0">
                <a:solidFill>
                  <a:srgbClr val="636466"/>
                </a:solidFill>
                <a:latin typeface="Verdana" charset="0"/>
                <a:ea typeface="Verdana" charset="0"/>
                <a:cs typeface="Verdana" charset="0"/>
              </a:rPr>
              <a:t> </a:t>
            </a:r>
            <a:r>
              <a:rPr lang="en-US" sz="1400" b="1" dirty="0" smtClean="0">
                <a:solidFill>
                  <a:srgbClr val="636466"/>
                </a:solidFill>
                <a:latin typeface="Verdana" charset="0"/>
                <a:ea typeface="Verdana" charset="0"/>
                <a:cs typeface="Verdana" charset="0"/>
              </a:rPr>
              <a:t>in a relaxed environment with their teacher and other children</a:t>
            </a:r>
            <a:endParaRPr lang="en-AU" sz="1400" b="1" dirty="0">
              <a:solidFill>
                <a:srgbClr val="636466"/>
              </a:solidFill>
              <a:latin typeface="Verdana" charset="0"/>
              <a:ea typeface="Verdana" charset="0"/>
              <a:cs typeface="Verdana" charset="0"/>
            </a:endParaRPr>
          </a:p>
        </p:txBody>
      </p:sp>
      <p:sp>
        <p:nvSpPr>
          <p:cNvPr id="10" name="Rectangle 9"/>
          <p:cNvSpPr/>
          <p:nvPr/>
        </p:nvSpPr>
        <p:spPr>
          <a:xfrm>
            <a:off x="338666" y="3739039"/>
            <a:ext cx="2573345" cy="1938992"/>
          </a:xfrm>
          <a:prstGeom prst="rect">
            <a:avLst/>
          </a:prstGeom>
        </p:spPr>
        <p:txBody>
          <a:bodyPr wrap="square">
            <a:spAutoFit/>
          </a:bodyPr>
          <a:lstStyle/>
          <a:p>
            <a:pPr defTabSz="801356"/>
            <a:r>
              <a:rPr lang="en-US" sz="1200" b="1" dirty="0">
                <a:solidFill>
                  <a:srgbClr val="636466"/>
                </a:solidFill>
                <a:latin typeface="Verdana" charset="0"/>
                <a:ea typeface="Verdana" charset="0"/>
                <a:cs typeface="Verdana" charset="0"/>
              </a:rPr>
              <a:t>4th grade student named Thomas gets dropped off </a:t>
            </a:r>
            <a:br>
              <a:rPr lang="en-US" sz="1200" b="1" dirty="0">
                <a:solidFill>
                  <a:srgbClr val="636466"/>
                </a:solidFill>
                <a:latin typeface="Verdana" charset="0"/>
                <a:ea typeface="Verdana" charset="0"/>
                <a:cs typeface="Verdana" charset="0"/>
              </a:rPr>
            </a:br>
            <a:r>
              <a:rPr lang="en-US" sz="1200" b="1" dirty="0">
                <a:solidFill>
                  <a:srgbClr val="636466"/>
                </a:solidFill>
                <a:latin typeface="Verdana" charset="0"/>
                <a:ea typeface="Verdana" charset="0"/>
                <a:cs typeface="Verdana" charset="0"/>
              </a:rPr>
              <a:t>at school at a different time each </a:t>
            </a:r>
            <a:r>
              <a:rPr lang="en-US" sz="1200" b="1" dirty="0" smtClean="0">
                <a:solidFill>
                  <a:srgbClr val="636466"/>
                </a:solidFill>
                <a:latin typeface="Verdana" charset="0"/>
                <a:ea typeface="Verdana" charset="0"/>
                <a:cs typeface="Verdana" charset="0"/>
              </a:rPr>
              <a:t>day. </a:t>
            </a:r>
            <a:r>
              <a:rPr lang="en-US" sz="1200" b="1" dirty="0">
                <a:solidFill>
                  <a:srgbClr val="636466"/>
                </a:solidFill>
                <a:latin typeface="Verdana" charset="0"/>
                <a:ea typeface="Verdana" charset="0"/>
                <a:cs typeface="Verdana" charset="0"/>
              </a:rPr>
              <a:t>Some days he has time to eat breakfast but some days he arrives </a:t>
            </a:r>
            <a:br>
              <a:rPr lang="en-US" sz="1200" b="1" dirty="0">
                <a:solidFill>
                  <a:srgbClr val="636466"/>
                </a:solidFill>
                <a:latin typeface="Verdana" charset="0"/>
                <a:ea typeface="Verdana" charset="0"/>
                <a:cs typeface="Verdana" charset="0"/>
              </a:rPr>
            </a:br>
            <a:r>
              <a:rPr lang="en-US" sz="1200" b="1" dirty="0">
                <a:solidFill>
                  <a:srgbClr val="636466"/>
                </a:solidFill>
                <a:latin typeface="Verdana" charset="0"/>
                <a:ea typeface="Verdana" charset="0"/>
                <a:cs typeface="Verdana" charset="0"/>
              </a:rPr>
              <a:t>at school too late. He often misbehaves in </a:t>
            </a:r>
            <a:r>
              <a:rPr lang="en-US" sz="1200" b="1" dirty="0" smtClean="0">
                <a:solidFill>
                  <a:srgbClr val="636466"/>
                </a:solidFill>
                <a:latin typeface="Verdana" charset="0"/>
                <a:ea typeface="Verdana" charset="0"/>
                <a:cs typeface="Verdana" charset="0"/>
              </a:rPr>
              <a:t>class in the </a:t>
            </a:r>
            <a:r>
              <a:rPr lang="en-US" sz="1200" b="1" dirty="0">
                <a:solidFill>
                  <a:srgbClr val="636466"/>
                </a:solidFill>
                <a:latin typeface="Verdana" charset="0"/>
                <a:ea typeface="Verdana" charset="0"/>
                <a:cs typeface="Verdana" charset="0"/>
              </a:rPr>
              <a:t>morning if he misses </a:t>
            </a:r>
            <a:r>
              <a:rPr lang="en-US" sz="1200" b="1" dirty="0" smtClean="0">
                <a:solidFill>
                  <a:srgbClr val="636466"/>
                </a:solidFill>
                <a:latin typeface="Verdana" charset="0"/>
                <a:ea typeface="Verdana" charset="0"/>
                <a:cs typeface="Verdana" charset="0"/>
              </a:rPr>
              <a:t>breakfast</a:t>
            </a:r>
            <a:endParaRPr lang="en-AU" sz="1200" b="1" dirty="0">
              <a:solidFill>
                <a:srgbClr val="636466"/>
              </a:solidFill>
              <a:latin typeface="Verdana" charset="0"/>
              <a:ea typeface="Verdana" charset="0"/>
              <a:cs typeface="Verdana" charset="0"/>
            </a:endParaRPr>
          </a:p>
        </p:txBody>
      </p:sp>
      <p:sp>
        <p:nvSpPr>
          <p:cNvPr id="12" name="TextBox 11"/>
          <p:cNvSpPr txBox="1"/>
          <p:nvPr/>
        </p:nvSpPr>
        <p:spPr>
          <a:xfrm>
            <a:off x="3155160" y="3739039"/>
            <a:ext cx="2808288" cy="769441"/>
          </a:xfrm>
          <a:prstGeom prst="rect">
            <a:avLst/>
          </a:prstGeom>
          <a:noFill/>
        </p:spPr>
        <p:txBody>
          <a:bodyPr wrap="square" rtlCol="0">
            <a:spAutoFit/>
          </a:bodyPr>
          <a:lstStyle/>
          <a:p>
            <a:pPr defTabSz="801356"/>
            <a:r>
              <a:rPr lang="en-US" sz="1100" b="1" dirty="0">
                <a:solidFill>
                  <a:srgbClr val="636466"/>
                </a:solidFill>
                <a:latin typeface="Verdana" charset="0"/>
                <a:ea typeface="Verdana" charset="0"/>
                <a:cs typeface="Verdana" charset="0"/>
              </a:rPr>
              <a:t>We need: </a:t>
            </a:r>
            <a:r>
              <a:rPr lang="en-US" sz="1100" dirty="0">
                <a:solidFill>
                  <a:srgbClr val="636466"/>
                </a:solidFill>
                <a:latin typeface="Verdana" charset="0"/>
                <a:ea typeface="Verdana" charset="0"/>
                <a:cs typeface="Verdana" charset="0"/>
              </a:rPr>
              <a:t>to make sure breakfast is </a:t>
            </a:r>
            <a:r>
              <a:rPr lang="en-US" sz="1100" dirty="0" smtClean="0">
                <a:solidFill>
                  <a:srgbClr val="636466"/>
                </a:solidFill>
                <a:latin typeface="Verdana" charset="0"/>
                <a:ea typeface="Verdana" charset="0"/>
                <a:cs typeface="Verdana" charset="0"/>
              </a:rPr>
              <a:t>an </a:t>
            </a:r>
            <a:r>
              <a:rPr lang="en-US" sz="1100" dirty="0">
                <a:solidFill>
                  <a:srgbClr val="636466"/>
                </a:solidFill>
                <a:latin typeface="Verdana" charset="0"/>
                <a:ea typeface="Verdana" charset="0"/>
                <a:cs typeface="Verdana" charset="0"/>
              </a:rPr>
              <a:t>essential part of the school </a:t>
            </a:r>
            <a:r>
              <a:rPr lang="en-US" sz="1100" dirty="0" smtClean="0">
                <a:solidFill>
                  <a:srgbClr val="636466"/>
                </a:solidFill>
                <a:latin typeface="Verdana" charset="0"/>
                <a:ea typeface="Verdana" charset="0"/>
                <a:cs typeface="Verdana" charset="0"/>
              </a:rPr>
              <a:t>day as it sets a child up for their day of learning.</a:t>
            </a:r>
            <a:endParaRPr lang="en-US" sz="1100" dirty="0">
              <a:solidFill>
                <a:srgbClr val="636466"/>
              </a:solidFill>
              <a:latin typeface="Verdana" charset="0"/>
              <a:ea typeface="Verdana" charset="0"/>
              <a:cs typeface="Verdana" charset="0"/>
            </a:endParaRPr>
          </a:p>
        </p:txBody>
      </p:sp>
      <p:sp>
        <p:nvSpPr>
          <p:cNvPr id="15" name="Rectangle 14"/>
          <p:cNvSpPr/>
          <p:nvPr/>
        </p:nvSpPr>
        <p:spPr>
          <a:xfrm>
            <a:off x="3148687" y="4681512"/>
            <a:ext cx="2946254" cy="1277273"/>
          </a:xfrm>
          <a:prstGeom prst="rect">
            <a:avLst/>
          </a:prstGeom>
        </p:spPr>
        <p:txBody>
          <a:bodyPr wrap="square">
            <a:spAutoFit/>
          </a:bodyPr>
          <a:lstStyle/>
          <a:p>
            <a:pPr defTabSz="801356"/>
            <a:r>
              <a:rPr lang="en-AU" sz="1100" b="1" dirty="0">
                <a:solidFill>
                  <a:srgbClr val="636466"/>
                </a:solidFill>
                <a:latin typeface="Verdana" charset="0"/>
                <a:ea typeface="Verdana" charset="0"/>
                <a:cs typeface="Verdana" charset="0"/>
              </a:rPr>
              <a:t>We provide: </a:t>
            </a:r>
            <a:r>
              <a:rPr lang="en-AU" sz="1100" dirty="0">
                <a:solidFill>
                  <a:srgbClr val="636466"/>
                </a:solidFill>
                <a:latin typeface="Verdana" charset="0"/>
                <a:ea typeface="Verdana" charset="0"/>
                <a:cs typeface="Verdana" charset="0"/>
              </a:rPr>
              <a:t>a</a:t>
            </a:r>
            <a:r>
              <a:rPr lang="en-AU" sz="1100" dirty="0" smtClean="0">
                <a:solidFill>
                  <a:srgbClr val="636466"/>
                </a:solidFill>
                <a:latin typeface="Verdana" charset="0"/>
                <a:ea typeface="Verdana" charset="0"/>
                <a:cs typeface="Verdana" charset="0"/>
              </a:rPr>
              <a:t> </a:t>
            </a:r>
            <a:r>
              <a:rPr lang="en-AU" sz="1100" dirty="0">
                <a:solidFill>
                  <a:srgbClr val="636466"/>
                </a:solidFill>
                <a:latin typeface="Verdana" charset="0"/>
                <a:ea typeface="Verdana" charset="0"/>
                <a:cs typeface="Verdana" charset="0"/>
              </a:rPr>
              <a:t>school day structure that prioritizes breakfast to ensure that all students are able to eat </a:t>
            </a:r>
            <a:r>
              <a:rPr lang="en-AU" sz="1100" dirty="0" smtClean="0">
                <a:solidFill>
                  <a:srgbClr val="636466"/>
                </a:solidFill>
                <a:latin typeface="Verdana" charset="0"/>
                <a:ea typeface="Verdana" charset="0"/>
                <a:cs typeface="Verdana" charset="0"/>
              </a:rPr>
              <a:t>breakfast before their school day starts. </a:t>
            </a:r>
            <a:r>
              <a:rPr lang="en-AU" sz="1100" dirty="0">
                <a:solidFill>
                  <a:srgbClr val="636466"/>
                </a:solidFill>
                <a:latin typeface="Verdana" charset="0"/>
                <a:ea typeface="Verdana" charset="0"/>
                <a:cs typeface="Verdana" charset="0"/>
              </a:rPr>
              <a:t>School nutrition program revenues increase due to increased breakfast participation. </a:t>
            </a:r>
          </a:p>
        </p:txBody>
      </p:sp>
      <p:sp>
        <p:nvSpPr>
          <p:cNvPr id="16" name="Rectangle 15"/>
          <p:cNvSpPr/>
          <p:nvPr/>
        </p:nvSpPr>
        <p:spPr>
          <a:xfrm>
            <a:off x="6107910" y="3739039"/>
            <a:ext cx="2811007" cy="1107996"/>
          </a:xfrm>
          <a:prstGeom prst="rect">
            <a:avLst/>
          </a:prstGeom>
        </p:spPr>
        <p:txBody>
          <a:bodyPr wrap="square">
            <a:spAutoFit/>
          </a:bodyPr>
          <a:lstStyle/>
          <a:p>
            <a:pPr defTabSz="801356"/>
            <a:r>
              <a:rPr lang="en-US" sz="1100" b="1" dirty="0">
                <a:solidFill>
                  <a:srgbClr val="636466"/>
                </a:solidFill>
                <a:latin typeface="Verdana" charset="0"/>
                <a:ea typeface="Verdana" charset="0"/>
                <a:cs typeface="Verdana" charset="0"/>
              </a:rPr>
              <a:t>So that: </a:t>
            </a:r>
            <a:r>
              <a:rPr lang="en-US" sz="1100" dirty="0" smtClean="0">
                <a:solidFill>
                  <a:srgbClr val="636466"/>
                </a:solidFill>
                <a:latin typeface="Verdana" charset="0"/>
                <a:ea typeface="Verdana" charset="0"/>
                <a:cs typeface="Verdana" charset="0"/>
              </a:rPr>
              <a:t>students </a:t>
            </a:r>
            <a:r>
              <a:rPr lang="en-US" sz="1100" dirty="0">
                <a:solidFill>
                  <a:srgbClr val="636466"/>
                </a:solidFill>
                <a:latin typeface="Verdana" charset="0"/>
                <a:ea typeface="Verdana" charset="0"/>
                <a:cs typeface="Verdana" charset="0"/>
              </a:rPr>
              <a:t>are more able to clearly focus on their school </a:t>
            </a:r>
            <a:r>
              <a:rPr lang="en-US" sz="1100" dirty="0" smtClean="0">
                <a:solidFill>
                  <a:srgbClr val="636466"/>
                </a:solidFill>
                <a:latin typeface="Verdana" charset="0"/>
                <a:ea typeface="Verdana" charset="0"/>
                <a:cs typeface="Verdana" charset="0"/>
              </a:rPr>
              <a:t>work, there is less disruptions in class </a:t>
            </a:r>
            <a:r>
              <a:rPr lang="en-US" sz="1100" dirty="0">
                <a:solidFill>
                  <a:srgbClr val="636466"/>
                </a:solidFill>
                <a:latin typeface="Verdana" charset="0"/>
                <a:ea typeface="Verdana" charset="0"/>
                <a:cs typeface="Verdana" charset="0"/>
              </a:rPr>
              <a:t>and so that teachers don’t need to purchase snacks using their </a:t>
            </a:r>
            <a:r>
              <a:rPr lang="en-US" sz="1100" dirty="0" smtClean="0">
                <a:solidFill>
                  <a:srgbClr val="636466"/>
                </a:solidFill>
                <a:latin typeface="Verdana" charset="0"/>
                <a:ea typeface="Verdana" charset="0"/>
                <a:cs typeface="Verdana" charset="0"/>
              </a:rPr>
              <a:t>own money</a:t>
            </a:r>
            <a:r>
              <a:rPr lang="en-US" sz="1100" dirty="0">
                <a:solidFill>
                  <a:srgbClr val="636466"/>
                </a:solidFill>
                <a:latin typeface="Verdana" charset="0"/>
                <a:ea typeface="Verdana" charset="0"/>
                <a:cs typeface="Verdana" charset="0"/>
              </a:rPr>
              <a:t>. </a:t>
            </a:r>
          </a:p>
        </p:txBody>
      </p:sp>
      <p:cxnSp>
        <p:nvCxnSpPr>
          <p:cNvPr id="18" name="Straight Connector 17"/>
          <p:cNvCxnSpPr/>
          <p:nvPr/>
        </p:nvCxnSpPr>
        <p:spPr>
          <a:xfrm>
            <a:off x="3112956"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46681"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solidFill>
                  <a:prstClr val="black">
                    <a:tint val="75000"/>
                  </a:prstClr>
                </a:solidFill>
              </a:rPr>
              <a:t>Del Norte County | Food </a:t>
            </a:r>
            <a:r>
              <a:rPr lang="en-NZ" sz="770" dirty="0" smtClean="0">
                <a:solidFill>
                  <a:prstClr val="black">
                    <a:tint val="75000"/>
                  </a:prstClr>
                </a:solidFill>
              </a:rPr>
              <a:t>Security</a:t>
            </a:r>
            <a:endParaRPr lang="en-AU" sz="770" b="0" dirty="0">
              <a:solidFill>
                <a:prstClr val="black">
                  <a:tint val="75000"/>
                </a:prstClr>
              </a:solidFill>
            </a:endParaRPr>
          </a:p>
        </p:txBody>
      </p:sp>
      <p:sp>
        <p:nvSpPr>
          <p:cNvPr id="21"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solidFill>
                  <a:prstClr val="black">
                    <a:tint val="75000"/>
                  </a:prstClr>
                </a:solidFill>
              </a:rPr>
              <a:pPr/>
              <a:t>38</a:t>
            </a:fld>
            <a:endParaRPr lang="en-AU" dirty="0">
              <a:solidFill>
                <a:prstClr val="black">
                  <a:tint val="75000"/>
                </a:prstClr>
              </a:solidFill>
            </a:endParaRPr>
          </a:p>
        </p:txBody>
      </p:sp>
      <p:cxnSp>
        <p:nvCxnSpPr>
          <p:cNvPr id="22" name="Straight Connector 21"/>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64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896164"/>
            <a:ext cx="3448050" cy="2586037"/>
          </a:xfrm>
          <a:prstGeom prst="rect">
            <a:avLst/>
          </a:prstGeom>
        </p:spPr>
      </p:pic>
      <p:sp>
        <p:nvSpPr>
          <p:cNvPr id="4" name="TextBox 3"/>
          <p:cNvSpPr txBox="1"/>
          <p:nvPr/>
        </p:nvSpPr>
        <p:spPr>
          <a:xfrm>
            <a:off x="3924300" y="1028267"/>
            <a:ext cx="4895850" cy="646331"/>
          </a:xfrm>
          <a:prstGeom prst="rect">
            <a:avLst/>
          </a:prstGeom>
          <a:noFill/>
        </p:spPr>
        <p:txBody>
          <a:bodyPr wrap="square" rtlCol="0">
            <a:spAutoFit/>
          </a:bodyPr>
          <a:lstStyle/>
          <a:p>
            <a:r>
              <a:rPr lang="en-AU" sz="1200" b="1" dirty="0" smtClean="0">
                <a:solidFill>
                  <a:srgbClr val="1E8792"/>
                </a:solidFill>
                <a:latin typeface="Verdana" charset="0"/>
                <a:ea typeface="Verdana" charset="0"/>
                <a:cs typeface="Verdana" charset="0"/>
              </a:rPr>
              <a:t>Concept name:</a:t>
            </a:r>
          </a:p>
          <a:p>
            <a:r>
              <a:rPr lang="en-AU" sz="1200" b="1" dirty="0" smtClean="0">
                <a:solidFill>
                  <a:srgbClr val="1E8792"/>
                </a:solidFill>
                <a:latin typeface="Verdana" charset="0"/>
                <a:ea typeface="Verdana" charset="0"/>
                <a:cs typeface="Verdana" charset="0"/>
              </a:rPr>
              <a:t>What’s it like:</a:t>
            </a:r>
          </a:p>
          <a:p>
            <a:endParaRPr lang="en-AU" sz="1200" b="1" dirty="0">
              <a:solidFill>
                <a:srgbClr val="1E8792"/>
              </a:solidFill>
              <a:latin typeface="Verdana" charset="0"/>
              <a:ea typeface="Verdana" charset="0"/>
              <a:cs typeface="Verdana"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26333" y="889767"/>
            <a:ext cx="2374900" cy="133773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25316" y="2297943"/>
            <a:ext cx="2376933" cy="1233312"/>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6297048" y="1008155"/>
            <a:ext cx="2641488" cy="2404713"/>
          </a:xfrm>
          <a:prstGeom prst="rect">
            <a:avLst/>
          </a:prstGeom>
        </p:spPr>
      </p:pic>
      <p:sp>
        <p:nvSpPr>
          <p:cNvPr id="10" name="Title 1"/>
          <p:cNvSpPr>
            <a:spLocks noGrp="1"/>
          </p:cNvSpPr>
          <p:nvPr>
            <p:ph type="title"/>
          </p:nvPr>
        </p:nvSpPr>
        <p:spPr>
          <a:xfrm>
            <a:off x="214229" y="429415"/>
            <a:ext cx="7886784" cy="260735"/>
          </a:xfrm>
        </p:spPr>
        <p:txBody>
          <a:bodyPr>
            <a:noAutofit/>
          </a:bodyPr>
          <a:lstStyle/>
          <a:p>
            <a:pPr>
              <a:spcBef>
                <a:spcPts val="600"/>
              </a:spcBef>
              <a:spcAft>
                <a:spcPts val="600"/>
              </a:spcAft>
            </a:pPr>
            <a:r>
              <a:rPr lang="en-US" sz="1800" dirty="0">
                <a:solidFill>
                  <a:srgbClr val="1E8792"/>
                </a:solidFill>
              </a:rPr>
              <a:t>Food Access Calendars</a:t>
            </a:r>
            <a:br>
              <a:rPr lang="en-US" sz="1800" dirty="0">
                <a:solidFill>
                  <a:srgbClr val="1E8792"/>
                </a:solidFill>
              </a:rPr>
            </a:br>
            <a:r>
              <a:rPr lang="en-US" sz="1800" dirty="0">
                <a:solidFill>
                  <a:srgbClr val="1E8792"/>
                </a:solidFill>
              </a:rPr>
              <a:t/>
            </a:r>
            <a:br>
              <a:rPr lang="en-US" sz="1800" dirty="0">
                <a:solidFill>
                  <a:srgbClr val="1E8792"/>
                </a:solidFill>
              </a:rPr>
            </a:br>
            <a:endParaRPr lang="en-AU" sz="1400" b="0" dirty="0">
              <a:solidFill>
                <a:srgbClr val="1E8792"/>
              </a:solidFill>
            </a:endParaRPr>
          </a:p>
        </p:txBody>
      </p:sp>
      <p:cxnSp>
        <p:nvCxnSpPr>
          <p:cNvPr id="16" name="Straight Connector 15"/>
          <p:cNvCxnSpPr/>
          <p:nvPr/>
        </p:nvCxnSpPr>
        <p:spPr>
          <a:xfrm>
            <a:off x="3112956"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46681" y="3739039"/>
            <a:ext cx="0" cy="2483273"/>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8666" y="3739039"/>
            <a:ext cx="2573345" cy="2492990"/>
          </a:xfrm>
          <a:prstGeom prst="rect">
            <a:avLst/>
          </a:prstGeom>
        </p:spPr>
        <p:txBody>
          <a:bodyPr wrap="square">
            <a:spAutoFit/>
          </a:bodyPr>
          <a:lstStyle/>
          <a:p>
            <a:r>
              <a:rPr lang="en-US" sz="1200" b="1" dirty="0">
                <a:solidFill>
                  <a:srgbClr val="636466"/>
                </a:solidFill>
                <a:latin typeface="Verdana" charset="0"/>
                <a:ea typeface="Verdana" charset="0"/>
                <a:cs typeface="Verdana" charset="0"/>
              </a:rPr>
              <a:t>Food assistance services are complicated and difficult to access, leaving people hungry at the end of the month when they run </a:t>
            </a:r>
            <a:br>
              <a:rPr lang="en-US" sz="1200" b="1" dirty="0">
                <a:solidFill>
                  <a:srgbClr val="636466"/>
                </a:solidFill>
                <a:latin typeface="Verdana" charset="0"/>
                <a:ea typeface="Verdana" charset="0"/>
                <a:cs typeface="Verdana" charset="0"/>
              </a:rPr>
            </a:br>
            <a:r>
              <a:rPr lang="en-US" sz="1200" b="1" dirty="0">
                <a:solidFill>
                  <a:srgbClr val="636466"/>
                </a:solidFill>
                <a:latin typeface="Verdana" charset="0"/>
                <a:ea typeface="Verdana" charset="0"/>
                <a:cs typeface="Verdana" charset="0"/>
              </a:rPr>
              <a:t>out of food </a:t>
            </a:r>
            <a:r>
              <a:rPr lang="en-US" sz="1200" b="1" dirty="0" smtClean="0">
                <a:solidFill>
                  <a:srgbClr val="636466"/>
                </a:solidFill>
                <a:latin typeface="Verdana" charset="0"/>
                <a:ea typeface="Verdana" charset="0"/>
                <a:cs typeface="Verdana" charset="0"/>
              </a:rPr>
              <a:t>resources</a:t>
            </a:r>
          </a:p>
          <a:p>
            <a:endParaRPr lang="en-US" sz="1200" b="1" dirty="0">
              <a:solidFill>
                <a:srgbClr val="636466"/>
              </a:solidFill>
              <a:latin typeface="Verdana" charset="0"/>
              <a:ea typeface="Verdana" charset="0"/>
              <a:cs typeface="Verdana" charset="0"/>
            </a:endParaRPr>
          </a:p>
          <a:p>
            <a:r>
              <a:rPr lang="en-US" sz="1200" b="1" dirty="0" smtClean="0">
                <a:solidFill>
                  <a:srgbClr val="636466"/>
                </a:solidFill>
                <a:latin typeface="Verdana" charset="0"/>
                <a:ea typeface="Verdana" charset="0"/>
                <a:cs typeface="Verdana" charset="0"/>
              </a:rPr>
              <a:t>Food access calendars aim to make it easier to understand what is available to them, when they can access this help and where they need to go</a:t>
            </a:r>
            <a:endParaRPr lang="en-US" sz="1200" b="1" dirty="0">
              <a:solidFill>
                <a:srgbClr val="636466"/>
              </a:solidFill>
              <a:latin typeface="Verdana" charset="0"/>
              <a:ea typeface="Verdana" charset="0"/>
              <a:cs typeface="Verdana" charset="0"/>
            </a:endParaRPr>
          </a:p>
        </p:txBody>
      </p:sp>
      <p:sp>
        <p:nvSpPr>
          <p:cNvPr id="12" name="TextBox 11"/>
          <p:cNvSpPr txBox="1"/>
          <p:nvPr/>
        </p:nvSpPr>
        <p:spPr>
          <a:xfrm>
            <a:off x="3155160" y="3739039"/>
            <a:ext cx="2808288" cy="769441"/>
          </a:xfrm>
          <a:prstGeom prst="rect">
            <a:avLst/>
          </a:prstGeom>
          <a:noFill/>
        </p:spPr>
        <p:txBody>
          <a:bodyPr wrap="square" rtlCol="0">
            <a:spAutoFit/>
          </a:bodyPr>
          <a:lstStyle/>
          <a:p>
            <a:pPr defTabSz="801356"/>
            <a:r>
              <a:rPr lang="en-US" sz="1100" b="1" dirty="0">
                <a:solidFill>
                  <a:srgbClr val="636466"/>
                </a:solidFill>
                <a:latin typeface="Verdana" charset="0"/>
                <a:ea typeface="Verdana" charset="0"/>
                <a:cs typeface="Verdana" charset="0"/>
              </a:rPr>
              <a:t>We need</a:t>
            </a:r>
            <a:r>
              <a:rPr lang="en-US" sz="1100" b="1" dirty="0" smtClean="0">
                <a:solidFill>
                  <a:srgbClr val="636466"/>
                </a:solidFill>
                <a:latin typeface="Verdana" charset="0"/>
                <a:ea typeface="Verdana" charset="0"/>
                <a:cs typeface="Verdana" charset="0"/>
              </a:rPr>
              <a:t>: </a:t>
            </a:r>
            <a:r>
              <a:rPr lang="en-US" sz="1100" dirty="0" smtClean="0">
                <a:solidFill>
                  <a:srgbClr val="636466"/>
                </a:solidFill>
                <a:latin typeface="Verdana" charset="0"/>
                <a:ea typeface="Verdana" charset="0"/>
                <a:cs typeface="Verdana" charset="0"/>
              </a:rPr>
              <a:t>To </a:t>
            </a:r>
            <a:r>
              <a:rPr lang="en-US" sz="1100" dirty="0">
                <a:solidFill>
                  <a:srgbClr val="636466"/>
                </a:solidFill>
                <a:latin typeface="Verdana" charset="0"/>
                <a:ea typeface="Verdana" charset="0"/>
                <a:cs typeface="Verdana" charset="0"/>
              </a:rPr>
              <a:t>m</a:t>
            </a:r>
            <a:r>
              <a:rPr lang="en-US" sz="1100" dirty="0" smtClean="0">
                <a:solidFill>
                  <a:srgbClr val="636466"/>
                </a:solidFill>
                <a:latin typeface="Verdana" charset="0"/>
                <a:ea typeface="Verdana" charset="0"/>
                <a:cs typeface="Verdana" charset="0"/>
              </a:rPr>
              <a:t>ake it easier for families, elders and homeless community members to access food resources.</a:t>
            </a:r>
            <a:endParaRPr lang="en-US" sz="1100" dirty="0">
              <a:solidFill>
                <a:srgbClr val="636466"/>
              </a:solidFill>
              <a:latin typeface="Verdana" charset="0"/>
              <a:ea typeface="Verdana" charset="0"/>
              <a:cs typeface="Verdana" charset="0"/>
            </a:endParaRPr>
          </a:p>
        </p:txBody>
      </p:sp>
      <p:sp>
        <p:nvSpPr>
          <p:cNvPr id="13" name="Rectangle 12"/>
          <p:cNvSpPr/>
          <p:nvPr/>
        </p:nvSpPr>
        <p:spPr>
          <a:xfrm>
            <a:off x="3148687" y="4698870"/>
            <a:ext cx="2946254" cy="1785104"/>
          </a:xfrm>
          <a:prstGeom prst="rect">
            <a:avLst/>
          </a:prstGeom>
        </p:spPr>
        <p:txBody>
          <a:bodyPr wrap="square">
            <a:spAutoFit/>
          </a:bodyPr>
          <a:lstStyle/>
          <a:p>
            <a:pPr lvl="0"/>
            <a:r>
              <a:rPr lang="en-AU" sz="1100" b="1" dirty="0">
                <a:solidFill>
                  <a:srgbClr val="636466"/>
                </a:solidFill>
                <a:latin typeface="Verdana" charset="0"/>
                <a:ea typeface="Verdana" charset="0"/>
                <a:cs typeface="Verdana" charset="0"/>
              </a:rPr>
              <a:t>We provide: </a:t>
            </a:r>
            <a:r>
              <a:rPr lang="en-AU" sz="1100" dirty="0">
                <a:solidFill>
                  <a:srgbClr val="636466"/>
                </a:solidFill>
                <a:latin typeface="Verdana" charset="0"/>
                <a:ea typeface="Verdana" charset="0"/>
                <a:cs typeface="Verdana" charset="0"/>
              </a:rPr>
              <a:t>A</a:t>
            </a:r>
            <a:r>
              <a:rPr lang="en-AU" sz="1100" dirty="0" smtClean="0">
                <a:solidFill>
                  <a:srgbClr val="636466"/>
                </a:solidFill>
                <a:latin typeface="Verdana" charset="0"/>
                <a:ea typeface="Verdana" charset="0"/>
                <a:cs typeface="Verdana" charset="0"/>
              </a:rPr>
              <a:t>ccess calendars to different groups so they</a:t>
            </a:r>
            <a:r>
              <a:rPr lang="en-GB" sz="1100" dirty="0" smtClean="0">
                <a:solidFill>
                  <a:srgbClr val="636466"/>
                </a:solidFill>
                <a:latin typeface="Verdana" charset="0"/>
                <a:ea typeface="Verdana" charset="0"/>
                <a:cs typeface="Verdana" charset="0"/>
              </a:rPr>
              <a:t> </a:t>
            </a:r>
            <a:r>
              <a:rPr lang="en-GB" sz="1100" dirty="0">
                <a:solidFill>
                  <a:srgbClr val="636466"/>
                </a:solidFill>
                <a:latin typeface="Verdana" charset="0"/>
                <a:ea typeface="Verdana" charset="0"/>
                <a:cs typeface="Verdana" charset="0"/>
              </a:rPr>
              <a:t>know when and where they can access food resources around the county. The product could look different for each group and would be bi-lingual</a:t>
            </a:r>
            <a:r>
              <a:rPr lang="en-GB" sz="1100" dirty="0" smtClean="0">
                <a:solidFill>
                  <a:srgbClr val="636466"/>
                </a:solidFill>
                <a:latin typeface="Verdana" charset="0"/>
                <a:ea typeface="Verdana" charset="0"/>
                <a:cs typeface="Verdana" charset="0"/>
              </a:rPr>
              <a:t>. For example, maybe there is a text service for busy parents or a waterproof yearly card for the homeless.</a:t>
            </a:r>
            <a:endParaRPr lang="en-GB" sz="1100" dirty="0">
              <a:solidFill>
                <a:srgbClr val="636466"/>
              </a:solidFill>
              <a:latin typeface="Verdana" charset="0"/>
              <a:ea typeface="Verdana" charset="0"/>
              <a:cs typeface="Verdana" charset="0"/>
            </a:endParaRPr>
          </a:p>
          <a:p>
            <a:endParaRPr lang="en-AU" sz="1100" dirty="0">
              <a:solidFill>
                <a:srgbClr val="636466"/>
              </a:solidFill>
              <a:latin typeface="Verdana" charset="0"/>
              <a:ea typeface="Verdana" charset="0"/>
              <a:cs typeface="Verdana" charset="0"/>
            </a:endParaRPr>
          </a:p>
        </p:txBody>
      </p:sp>
      <p:sp>
        <p:nvSpPr>
          <p:cNvPr id="14" name="Rectangle 13"/>
          <p:cNvSpPr/>
          <p:nvPr/>
        </p:nvSpPr>
        <p:spPr>
          <a:xfrm>
            <a:off x="6107910" y="5235472"/>
            <a:ext cx="2811007" cy="600164"/>
          </a:xfrm>
          <a:prstGeom prst="rect">
            <a:avLst/>
          </a:prstGeom>
        </p:spPr>
        <p:txBody>
          <a:bodyPr wrap="square">
            <a:spAutoFit/>
          </a:bodyPr>
          <a:lstStyle/>
          <a:p>
            <a:r>
              <a:rPr lang="en-US" sz="1100" b="1" dirty="0">
                <a:solidFill>
                  <a:srgbClr val="636466"/>
                </a:solidFill>
                <a:latin typeface="Verdana" charset="0"/>
                <a:ea typeface="Verdana" charset="0"/>
                <a:cs typeface="Verdana" charset="0"/>
              </a:rPr>
              <a:t>So that: </a:t>
            </a:r>
            <a:r>
              <a:rPr lang="en-US" sz="1100" dirty="0">
                <a:solidFill>
                  <a:srgbClr val="636466"/>
                </a:solidFill>
                <a:latin typeface="Verdana" charset="0"/>
                <a:ea typeface="Verdana" charset="0"/>
                <a:cs typeface="Verdana" charset="0"/>
              </a:rPr>
              <a:t>All community members will have access to up-to-date food resources in Del Norte.</a:t>
            </a:r>
          </a:p>
        </p:txBody>
      </p:sp>
      <p:sp>
        <p:nvSpPr>
          <p:cNvPr id="2" name="Rectangle 1"/>
          <p:cNvSpPr/>
          <p:nvPr/>
        </p:nvSpPr>
        <p:spPr>
          <a:xfrm>
            <a:off x="6094940" y="3660089"/>
            <a:ext cx="2885465" cy="1446550"/>
          </a:xfrm>
          <a:prstGeom prst="rect">
            <a:avLst/>
          </a:prstGeom>
        </p:spPr>
        <p:txBody>
          <a:bodyPr wrap="square">
            <a:spAutoFit/>
          </a:bodyPr>
          <a:lstStyle/>
          <a:p>
            <a:pPr>
              <a:spcAft>
                <a:spcPts val="0"/>
              </a:spcAft>
            </a:pPr>
            <a:r>
              <a:rPr lang="en-GB" sz="1100" b="1" dirty="0" smtClean="0">
                <a:solidFill>
                  <a:srgbClr val="636466"/>
                </a:solidFill>
                <a:latin typeface="Verdana" charset="0"/>
                <a:ea typeface="Verdana" charset="0"/>
                <a:cs typeface="Verdana" charset="0"/>
              </a:rPr>
              <a:t>We provide: </a:t>
            </a:r>
            <a:r>
              <a:rPr lang="en-GB" sz="1100" dirty="0" smtClean="0">
                <a:solidFill>
                  <a:srgbClr val="636466"/>
                </a:solidFill>
                <a:latin typeface="Verdana" charset="0"/>
                <a:ea typeface="Verdana" charset="0"/>
                <a:cs typeface="Verdana" charset="0"/>
              </a:rPr>
              <a:t>All </a:t>
            </a:r>
            <a:r>
              <a:rPr lang="en-GB" sz="1100" dirty="0">
                <a:solidFill>
                  <a:srgbClr val="636466"/>
                </a:solidFill>
                <a:latin typeface="Verdana" charset="0"/>
                <a:ea typeface="Verdana" charset="0"/>
                <a:cs typeface="Verdana" charset="0"/>
              </a:rPr>
              <a:t>partnering agencies </a:t>
            </a:r>
            <a:r>
              <a:rPr lang="en-GB" sz="1100" dirty="0" smtClean="0">
                <a:solidFill>
                  <a:srgbClr val="636466"/>
                </a:solidFill>
                <a:latin typeface="Verdana" charset="0"/>
                <a:ea typeface="Verdana" charset="0"/>
                <a:cs typeface="Verdana" charset="0"/>
              </a:rPr>
              <a:t>agree </a:t>
            </a:r>
            <a:r>
              <a:rPr lang="en-GB" sz="1100" dirty="0">
                <a:solidFill>
                  <a:srgbClr val="636466"/>
                </a:solidFill>
                <a:latin typeface="Verdana" charset="0"/>
                <a:ea typeface="Verdana" charset="0"/>
                <a:cs typeface="Verdana" charset="0"/>
              </a:rPr>
              <a:t>to send updates to the agency in charge of these calendars. The responsible agency can rotate every six months to share the work. </a:t>
            </a:r>
            <a:r>
              <a:rPr lang="en-GB" sz="1100" dirty="0" smtClean="0">
                <a:solidFill>
                  <a:srgbClr val="636466"/>
                </a:solidFill>
                <a:latin typeface="Verdana" charset="0"/>
                <a:ea typeface="Verdana" charset="0"/>
                <a:cs typeface="Verdana" charset="0"/>
              </a:rPr>
              <a:t>Ideally you would have the calendar set for every six months so that the timetable doesn’t need to change.</a:t>
            </a:r>
            <a:endParaRPr lang="en-GB" sz="1100" dirty="0">
              <a:latin typeface="Calibri" charset="0"/>
              <a:ea typeface="Calibri" charset="0"/>
              <a:cs typeface="Times New Roman" charset="0"/>
            </a:endParaRPr>
          </a:p>
        </p:txBody>
      </p:sp>
      <p:sp>
        <p:nvSpPr>
          <p:cNvPr id="15" name="Slide Number Placeholder 9"/>
          <p:cNvSpPr>
            <a:spLocks noGrp="1"/>
          </p:cNvSpPr>
          <p:nvPr>
            <p:ph type="sldNum" sz="quarter" idx="4"/>
          </p:nvPr>
        </p:nvSpPr>
        <p:spPr>
          <a:xfrm>
            <a:off x="6886575" y="6489498"/>
            <a:ext cx="1933575" cy="208481"/>
          </a:xfrm>
        </p:spPr>
        <p:txBody>
          <a:bodyPr/>
          <a:lstStyle/>
          <a:p>
            <a:r>
              <a:rPr lang="en-AU" dirty="0" smtClean="0">
                <a:solidFill>
                  <a:prstClr val="black">
                    <a:tint val="75000"/>
                  </a:prstClr>
                </a:solidFill>
              </a:rPr>
              <a:t>39</a:t>
            </a:r>
            <a:endParaRPr lang="en-AU" dirty="0">
              <a:solidFill>
                <a:prstClr val="black">
                  <a:tint val="75000"/>
                </a:prstClr>
              </a:solidFill>
            </a:endParaRPr>
          </a:p>
        </p:txBody>
      </p:sp>
    </p:spTree>
    <p:extLst>
      <p:ext uri="{BB962C8B-B14F-4D97-AF65-F5344CB8AC3E}">
        <p14:creationId xmlns:p14="http://schemas.microsoft.com/office/powerpoint/2010/main" val="137784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is involved?</a:t>
            </a:r>
            <a:endParaRPr lang="en-AU" dirty="0"/>
          </a:p>
        </p:txBody>
      </p:sp>
      <p:sp>
        <p:nvSpPr>
          <p:cNvPr id="4" name="Shape 517"/>
          <p:cNvSpPr/>
          <p:nvPr/>
        </p:nvSpPr>
        <p:spPr>
          <a:xfrm>
            <a:off x="343040" y="2624593"/>
            <a:ext cx="3436798" cy="2462213"/>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spcBef>
                <a:spcPts val="600"/>
              </a:spcBef>
              <a:defRPr sz="2200" b="1"/>
            </a:pPr>
            <a:r>
              <a:rPr lang="en-US" sz="1200" b="1" dirty="0">
                <a:solidFill>
                  <a:srgbClr val="1E8792"/>
                </a:solidFill>
                <a:latin typeface="Verdana" charset="0"/>
                <a:ea typeface="Verdana" charset="0"/>
                <a:cs typeface="Verdana" charset="0"/>
              </a:rPr>
              <a:t>School Systems Implementation Team </a:t>
            </a:r>
            <a:r>
              <a:rPr sz="1200" b="1" dirty="0">
                <a:solidFill>
                  <a:srgbClr val="1E8792"/>
                </a:solidFill>
                <a:latin typeface="Verdana" charset="0"/>
                <a:ea typeface="Verdana" charset="0"/>
                <a:cs typeface="Verdana" charset="0"/>
              </a:rPr>
              <a:t>(</a:t>
            </a:r>
            <a:r>
              <a:rPr lang="en-US" sz="1200" b="1" dirty="0">
                <a:solidFill>
                  <a:srgbClr val="1E8792"/>
                </a:solidFill>
                <a:latin typeface="Verdana" charset="0"/>
                <a:ea typeface="Verdana" charset="0"/>
                <a:cs typeface="Verdana" charset="0"/>
              </a:rPr>
              <a:t>SSIT</a:t>
            </a:r>
            <a:r>
              <a:rPr sz="1200" b="1" dirty="0">
                <a:solidFill>
                  <a:srgbClr val="1E8792"/>
                </a:solidFill>
                <a:latin typeface="Verdana" charset="0"/>
                <a:ea typeface="Verdana" charset="0"/>
                <a:cs typeface="Verdana" charset="0"/>
              </a:rPr>
              <a:t>)</a:t>
            </a:r>
          </a:p>
          <a:p>
            <a:pPr>
              <a:spcBef>
                <a:spcPts val="600"/>
              </a:spcBef>
            </a:pPr>
            <a:r>
              <a:rPr lang="en-US" sz="1000" dirty="0">
                <a:solidFill>
                  <a:srgbClr val="636466"/>
                </a:solidFill>
                <a:latin typeface="Verdana" charset="0"/>
                <a:ea typeface="Verdana" charset="0"/>
                <a:cs typeface="Verdana" charset="0"/>
              </a:rPr>
              <a:t>SSIT, consisting of educators, business leaders, parents, and non-profit organizations is building </a:t>
            </a:r>
            <a:r>
              <a:rPr lang="en-US" sz="1000" dirty="0" smtClean="0">
                <a:solidFill>
                  <a:srgbClr val="636466"/>
                </a:solidFill>
                <a:latin typeface="Verdana" charset="0"/>
                <a:ea typeface="Verdana" charset="0"/>
                <a:cs typeface="Verdana" charset="0"/>
              </a:rPr>
              <a:t/>
            </a:r>
            <a:br>
              <a:rPr lang="en-US" sz="1000" dirty="0" smtClean="0">
                <a:solidFill>
                  <a:srgbClr val="636466"/>
                </a:solidFill>
                <a:latin typeface="Verdana" charset="0"/>
                <a:ea typeface="Verdana" charset="0"/>
                <a:cs typeface="Verdana" charset="0"/>
              </a:rPr>
            </a:br>
            <a:r>
              <a:rPr lang="en-US" sz="1000" dirty="0" smtClean="0">
                <a:solidFill>
                  <a:srgbClr val="636466"/>
                </a:solidFill>
                <a:latin typeface="Verdana" charset="0"/>
                <a:ea typeface="Verdana" charset="0"/>
                <a:cs typeface="Verdana" charset="0"/>
              </a:rPr>
              <a:t>a </a:t>
            </a:r>
            <a:r>
              <a:rPr lang="en-US" sz="1000" dirty="0">
                <a:solidFill>
                  <a:srgbClr val="636466"/>
                </a:solidFill>
                <a:latin typeface="Verdana" charset="0"/>
                <a:ea typeface="Verdana" charset="0"/>
                <a:cs typeface="Verdana" charset="0"/>
              </a:rPr>
              <a:t>stronger Del Norte County through a strategic partnership with a shared commitment to guarantee that all students are contributing community members prepared for college and career.</a:t>
            </a:r>
          </a:p>
          <a:p>
            <a:pPr>
              <a:spcBef>
                <a:spcPts val="600"/>
              </a:spcBef>
            </a:pPr>
            <a:r>
              <a:rPr lang="en-US" sz="1000" dirty="0">
                <a:solidFill>
                  <a:srgbClr val="636466"/>
                </a:solidFill>
                <a:latin typeface="Verdana" charset="0"/>
                <a:ea typeface="Verdana" charset="0"/>
                <a:cs typeface="Verdana" charset="0"/>
              </a:rPr>
              <a:t>The team is committed to our work being a continuous process; a promise for ongoing communication, dialogue and engagement; </a:t>
            </a:r>
            <a:r>
              <a:rPr lang="en-US" sz="1000" dirty="0" smtClean="0">
                <a:solidFill>
                  <a:srgbClr val="636466"/>
                </a:solidFill>
                <a:latin typeface="Verdana" charset="0"/>
                <a:ea typeface="Verdana" charset="0"/>
                <a:cs typeface="Verdana" charset="0"/>
              </a:rPr>
              <a:t/>
            </a:r>
            <a:br>
              <a:rPr lang="en-US" sz="1000" dirty="0" smtClean="0">
                <a:solidFill>
                  <a:srgbClr val="636466"/>
                </a:solidFill>
                <a:latin typeface="Verdana" charset="0"/>
                <a:ea typeface="Verdana" charset="0"/>
                <a:cs typeface="Verdana" charset="0"/>
              </a:rPr>
            </a:br>
            <a:r>
              <a:rPr lang="en-US" sz="1000" dirty="0" smtClean="0">
                <a:solidFill>
                  <a:srgbClr val="636466"/>
                </a:solidFill>
                <a:latin typeface="Verdana" charset="0"/>
                <a:ea typeface="Verdana" charset="0"/>
                <a:cs typeface="Verdana" charset="0"/>
              </a:rPr>
              <a:t>and </a:t>
            </a:r>
            <a:r>
              <a:rPr lang="en-US" sz="1000" dirty="0">
                <a:solidFill>
                  <a:srgbClr val="636466"/>
                </a:solidFill>
                <a:latin typeface="Verdana" charset="0"/>
                <a:ea typeface="Verdana" charset="0"/>
                <a:cs typeface="Verdana" charset="0"/>
              </a:rPr>
              <a:t>the belief that we must work collectively in order to be successful.</a:t>
            </a:r>
          </a:p>
        </p:txBody>
      </p:sp>
      <p:sp>
        <p:nvSpPr>
          <p:cNvPr id="5" name="Shape 518"/>
          <p:cNvSpPr/>
          <p:nvPr/>
        </p:nvSpPr>
        <p:spPr>
          <a:xfrm>
            <a:off x="3905139" y="1321476"/>
            <a:ext cx="4915011" cy="96949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spcBef>
                <a:spcPts val="600"/>
              </a:spcBef>
              <a:defRPr sz="2200" b="1"/>
            </a:pPr>
            <a:r>
              <a:rPr lang="en-US" sz="1200" dirty="0">
                <a:solidFill>
                  <a:srgbClr val="1E8792"/>
                </a:solidFill>
                <a:latin typeface="Verdana" charset="0"/>
                <a:ea typeface="Verdana" charset="0"/>
                <a:cs typeface="Verdana" charset="0"/>
              </a:rPr>
              <a:t>Food Security Core Design Team</a:t>
            </a:r>
          </a:p>
          <a:p>
            <a:pPr>
              <a:spcBef>
                <a:spcPts val="600"/>
              </a:spcBef>
              <a:defRPr sz="1400">
                <a:solidFill>
                  <a:srgbClr val="404040"/>
                </a:solidFill>
              </a:defRPr>
            </a:pPr>
            <a:r>
              <a:rPr lang="en-US" sz="1000" dirty="0">
                <a:solidFill>
                  <a:srgbClr val="636466"/>
                </a:solidFill>
                <a:latin typeface="Verdana" charset="0"/>
                <a:ea typeface="Verdana" charset="0"/>
                <a:cs typeface="Verdana" charset="0"/>
              </a:rPr>
              <a:t>The food security core design team is a combination of food security service providers, tribal employees, health care professionals, community workers, and educators. This group </a:t>
            </a:r>
            <a:r>
              <a:rPr lang="en-US" sz="1000" dirty="0" smtClean="0">
                <a:solidFill>
                  <a:srgbClr val="636466"/>
                </a:solidFill>
                <a:latin typeface="Verdana" charset="0"/>
                <a:ea typeface="Verdana" charset="0"/>
                <a:cs typeface="Verdana" charset="0"/>
              </a:rPr>
              <a:t>is using </a:t>
            </a:r>
            <a:r>
              <a:rPr lang="en-US" sz="1000" dirty="0">
                <a:solidFill>
                  <a:srgbClr val="636466"/>
                </a:solidFill>
                <a:latin typeface="Verdana" charset="0"/>
                <a:ea typeface="Verdana" charset="0"/>
                <a:cs typeface="Verdana" charset="0"/>
              </a:rPr>
              <a:t>the </a:t>
            </a:r>
            <a:r>
              <a:rPr lang="en-US" sz="1000" dirty="0" smtClean="0">
                <a:solidFill>
                  <a:srgbClr val="636466"/>
                </a:solidFill>
                <a:latin typeface="Verdana" charset="0"/>
                <a:ea typeface="Verdana" charset="0"/>
                <a:cs typeface="Verdana" charset="0"/>
              </a:rPr>
              <a:t>empathy insights and blueprint for change to </a:t>
            </a:r>
            <a:r>
              <a:rPr lang="en-US" sz="1000" dirty="0">
                <a:solidFill>
                  <a:srgbClr val="636466"/>
                </a:solidFill>
                <a:latin typeface="Verdana" charset="0"/>
                <a:ea typeface="Verdana" charset="0"/>
                <a:cs typeface="Verdana" charset="0"/>
              </a:rPr>
              <a:t>understand and address food security in Del Norte. </a:t>
            </a:r>
          </a:p>
        </p:txBody>
      </p:sp>
      <p:pic>
        <p:nvPicPr>
          <p:cNvPr id="6" name="image20.ti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13553" y="2624593"/>
            <a:ext cx="4906597" cy="3011678"/>
          </a:xfrm>
          <a:prstGeom prst="rect">
            <a:avLst/>
          </a:prstGeom>
          <a:ln w="12700">
            <a:miter lim="400000"/>
          </a:ln>
        </p:spPr>
      </p:pic>
      <p:sp>
        <p:nvSpPr>
          <p:cNvPr id="7" name="Shape 517"/>
          <p:cNvSpPr/>
          <p:nvPr/>
        </p:nvSpPr>
        <p:spPr>
          <a:xfrm>
            <a:off x="343038" y="1321476"/>
            <a:ext cx="3436800" cy="112338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spcBef>
                <a:spcPts val="600"/>
              </a:spcBef>
              <a:defRPr sz="2200" b="1"/>
            </a:pPr>
            <a:r>
              <a:rPr sz="1200" smtClean="0">
                <a:solidFill>
                  <a:srgbClr val="1E8792"/>
                </a:solidFill>
                <a:latin typeface="Verdana" charset="0"/>
                <a:ea typeface="Verdana" charset="0"/>
                <a:cs typeface="Verdana" charset="0"/>
              </a:rPr>
              <a:t>Building Healthy Communities (BHC)</a:t>
            </a:r>
          </a:p>
          <a:p>
            <a:pPr>
              <a:spcBef>
                <a:spcPts val="600"/>
              </a:spcBef>
              <a:defRPr sz="1400">
                <a:solidFill>
                  <a:srgbClr val="404040"/>
                </a:solidFill>
              </a:defRPr>
            </a:pPr>
            <a:r>
              <a:rPr lang="en-US" sz="1000" dirty="0">
                <a:solidFill>
                  <a:srgbClr val="636466"/>
                </a:solidFill>
                <a:latin typeface="Verdana" charset="0"/>
                <a:ea typeface="Verdana" charset="0"/>
                <a:cs typeface="Verdana" charset="0"/>
              </a:rPr>
              <a:t>BHC is driving the food security project and coordinates effort with other streams of BHC work. The food security project fits into BHC’s larger work of improving health outcomes for residents of </a:t>
            </a:r>
            <a:r>
              <a:rPr lang="en-US" sz="1000" dirty="0" smtClean="0">
                <a:solidFill>
                  <a:srgbClr val="636466"/>
                </a:solidFill>
                <a:latin typeface="Verdana" charset="0"/>
                <a:ea typeface="Verdana" charset="0"/>
                <a:cs typeface="Verdana" charset="0"/>
              </a:rPr>
              <a:t/>
            </a:r>
            <a:br>
              <a:rPr lang="en-US" sz="1000" dirty="0" smtClean="0">
                <a:solidFill>
                  <a:srgbClr val="636466"/>
                </a:solidFill>
                <a:latin typeface="Verdana" charset="0"/>
                <a:ea typeface="Verdana" charset="0"/>
                <a:cs typeface="Verdana" charset="0"/>
              </a:rPr>
            </a:br>
            <a:r>
              <a:rPr lang="en-US" sz="1000" dirty="0" smtClean="0">
                <a:solidFill>
                  <a:srgbClr val="636466"/>
                </a:solidFill>
                <a:latin typeface="Verdana" charset="0"/>
                <a:ea typeface="Verdana" charset="0"/>
                <a:cs typeface="Verdana" charset="0"/>
              </a:rPr>
              <a:t>Del </a:t>
            </a:r>
            <a:r>
              <a:rPr lang="en-US" sz="1000" dirty="0">
                <a:solidFill>
                  <a:srgbClr val="636466"/>
                </a:solidFill>
                <a:latin typeface="Verdana" charset="0"/>
                <a:ea typeface="Verdana" charset="0"/>
                <a:cs typeface="Verdana" charset="0"/>
              </a:rPr>
              <a:t>Norte and Tribal Lands. </a:t>
            </a:r>
          </a:p>
        </p:txBody>
      </p:sp>
      <p:sp>
        <p:nvSpPr>
          <p:cNvPr id="14"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5" name="Slide Number Placeholder 9"/>
          <p:cNvSpPr txBox="1">
            <a:spLocks/>
          </p:cNvSpPr>
          <p:nvPr/>
        </p:nvSpPr>
        <p:spPr>
          <a:xfrm>
            <a:off x="6886575" y="6489498"/>
            <a:ext cx="1933575" cy="208481"/>
          </a:xfrm>
          <a:prstGeom prst="rect">
            <a:avLst/>
          </a:prstGeom>
        </p:spPr>
        <p:txBody>
          <a:bodyPr vert="horz" lIns="0" tIns="72000" rIns="0" bIns="0" rtlCol="0" anchor="t" anchorCtr="0"/>
          <a:lstStyle>
            <a:defPPr>
              <a:defRPr lang="en-US"/>
            </a:defPPr>
            <a:lvl1pPr marL="0" algn="r" defTabSz="801356" rtl="0" eaLnBrk="1" latinLnBrk="0" hangingPunct="1">
              <a:defRPr sz="684" b="0" i="0" kern="1200">
                <a:solidFill>
                  <a:schemeClr val="tx1">
                    <a:tint val="75000"/>
                  </a:schemeClr>
                </a:solidFill>
                <a:latin typeface="Verdana" charset="0"/>
                <a:ea typeface="Verdana" charset="0"/>
                <a:cs typeface="Verdana" charset="0"/>
              </a:defRPr>
            </a:lvl1pPr>
            <a:lvl2pPr marL="400677" algn="l" defTabSz="801356" rtl="0" eaLnBrk="1" latinLnBrk="0" hangingPunct="1">
              <a:defRPr sz="1578" kern="1200">
                <a:solidFill>
                  <a:schemeClr val="tx1"/>
                </a:solidFill>
                <a:latin typeface="+mn-lt"/>
                <a:ea typeface="+mn-ea"/>
                <a:cs typeface="+mn-cs"/>
              </a:defRPr>
            </a:lvl2pPr>
            <a:lvl3pPr marL="801356" algn="l" defTabSz="801356" rtl="0" eaLnBrk="1" latinLnBrk="0" hangingPunct="1">
              <a:defRPr sz="1578" kern="1200">
                <a:solidFill>
                  <a:schemeClr val="tx1"/>
                </a:solidFill>
                <a:latin typeface="+mn-lt"/>
                <a:ea typeface="+mn-ea"/>
                <a:cs typeface="+mn-cs"/>
              </a:defRPr>
            </a:lvl3pPr>
            <a:lvl4pPr marL="1202036" algn="l" defTabSz="801356" rtl="0" eaLnBrk="1" latinLnBrk="0" hangingPunct="1">
              <a:defRPr sz="1578" kern="1200">
                <a:solidFill>
                  <a:schemeClr val="tx1"/>
                </a:solidFill>
                <a:latin typeface="+mn-lt"/>
                <a:ea typeface="+mn-ea"/>
                <a:cs typeface="+mn-cs"/>
              </a:defRPr>
            </a:lvl4pPr>
            <a:lvl5pPr marL="1602715" algn="l" defTabSz="801356" rtl="0" eaLnBrk="1" latinLnBrk="0" hangingPunct="1">
              <a:defRPr sz="1578" kern="1200">
                <a:solidFill>
                  <a:schemeClr val="tx1"/>
                </a:solidFill>
                <a:latin typeface="+mn-lt"/>
                <a:ea typeface="+mn-ea"/>
                <a:cs typeface="+mn-cs"/>
              </a:defRPr>
            </a:lvl5pPr>
            <a:lvl6pPr marL="2003392" algn="l" defTabSz="801356" rtl="0" eaLnBrk="1" latinLnBrk="0" hangingPunct="1">
              <a:defRPr sz="1578" kern="1200">
                <a:solidFill>
                  <a:schemeClr val="tx1"/>
                </a:solidFill>
                <a:latin typeface="+mn-lt"/>
                <a:ea typeface="+mn-ea"/>
                <a:cs typeface="+mn-cs"/>
              </a:defRPr>
            </a:lvl6pPr>
            <a:lvl7pPr marL="2404070" algn="l" defTabSz="801356" rtl="0" eaLnBrk="1" latinLnBrk="0" hangingPunct="1">
              <a:defRPr sz="1578" kern="1200">
                <a:solidFill>
                  <a:schemeClr val="tx1"/>
                </a:solidFill>
                <a:latin typeface="+mn-lt"/>
                <a:ea typeface="+mn-ea"/>
                <a:cs typeface="+mn-cs"/>
              </a:defRPr>
            </a:lvl7pPr>
            <a:lvl8pPr marL="2804750" algn="l" defTabSz="801356" rtl="0" eaLnBrk="1" latinLnBrk="0" hangingPunct="1">
              <a:defRPr sz="1578" kern="1200">
                <a:solidFill>
                  <a:schemeClr val="tx1"/>
                </a:solidFill>
                <a:latin typeface="+mn-lt"/>
                <a:ea typeface="+mn-ea"/>
                <a:cs typeface="+mn-cs"/>
              </a:defRPr>
            </a:lvl8pPr>
            <a:lvl9pPr marL="3205428" algn="l" defTabSz="801356" rtl="0" eaLnBrk="1" latinLnBrk="0" hangingPunct="1">
              <a:defRPr sz="1578" kern="1200">
                <a:solidFill>
                  <a:schemeClr val="tx1"/>
                </a:solidFill>
                <a:latin typeface="+mn-lt"/>
                <a:ea typeface="+mn-ea"/>
                <a:cs typeface="+mn-cs"/>
              </a:defRPr>
            </a:lvl9pPr>
          </a:lstStyle>
          <a:p>
            <a:fld id="{27D617BE-8250-D742-8F3A-8EE6AE56917F}" type="slidenum">
              <a:rPr lang="en-AU" smtClean="0"/>
              <a:pPr/>
              <a:t>4</a:t>
            </a:fld>
            <a:endParaRPr lang="en-AU" dirty="0"/>
          </a:p>
        </p:txBody>
      </p:sp>
      <p:cxnSp>
        <p:nvCxnSpPr>
          <p:cNvPr id="16" name="Straight Connector 15"/>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80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23850" y="1166073"/>
            <a:ext cx="8496300" cy="3732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 name="Straight Connector 3"/>
          <p:cNvCxnSpPr/>
          <p:nvPr/>
        </p:nvCxnSpPr>
        <p:spPr>
          <a:xfrm>
            <a:off x="4566206" y="1174615"/>
            <a:ext cx="5773" cy="4733837"/>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737041" y="1539331"/>
            <a:ext cx="0" cy="4369121"/>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21400" y="1541896"/>
            <a:ext cx="0" cy="4366556"/>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3850" y="1514165"/>
            <a:ext cx="8496300" cy="28160"/>
          </a:xfrm>
          <a:prstGeom prst="line">
            <a:avLst/>
          </a:prstGeom>
          <a:ln w="19050">
            <a:solidFill>
              <a:schemeClr val="tx1">
                <a:lumMod val="75000"/>
                <a:lumOff val="25000"/>
              </a:schemeClr>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96362" y="4479718"/>
            <a:ext cx="1634731" cy="723275"/>
          </a:xfrm>
          <a:prstGeom prst="rect">
            <a:avLst/>
          </a:prstGeom>
          <a:solidFill>
            <a:schemeClr val="bg1">
              <a:lumMod val="95000"/>
            </a:schemeClr>
          </a:solidFill>
        </p:spPr>
        <p:txBody>
          <a:bodyPr wrap="square" rtlCol="0">
            <a:spAutoFit/>
          </a:bodyPr>
          <a:lstStyle/>
          <a:p>
            <a:pPr>
              <a:spcBef>
                <a:spcPts val="600"/>
              </a:spcBef>
            </a:pPr>
            <a:r>
              <a:rPr lang="en-AU" sz="900" b="1" dirty="0">
                <a:solidFill>
                  <a:srgbClr val="636466"/>
                </a:solidFill>
                <a:latin typeface="Verdana" charset="0"/>
                <a:ea typeface="Verdana" charset="0"/>
                <a:cs typeface="Verdana" charset="0"/>
              </a:rPr>
              <a:t>Adopt an </a:t>
            </a:r>
            <a:r>
              <a:rPr lang="en-AU" sz="900" b="1" dirty="0" smtClean="0">
                <a:solidFill>
                  <a:srgbClr val="636466"/>
                </a:solidFill>
                <a:latin typeface="Verdana" charset="0"/>
                <a:ea typeface="Verdana" charset="0"/>
                <a:cs typeface="Verdana" charset="0"/>
              </a:rPr>
              <a:t>Abuela</a:t>
            </a:r>
            <a:endParaRPr lang="en-AU" sz="1200" dirty="0">
              <a:latin typeface="Arial" pitchFamily="34" charset="0"/>
              <a:cs typeface="Arial" pitchFamily="34" charset="0"/>
            </a:endParaRPr>
          </a:p>
          <a:p>
            <a:pPr>
              <a:spcBef>
                <a:spcPts val="400"/>
              </a:spcBef>
            </a:pPr>
            <a:r>
              <a:rPr lang="en-AU" sz="900" dirty="0" smtClean="0">
                <a:solidFill>
                  <a:srgbClr val="636466"/>
                </a:solidFill>
                <a:latin typeface="Verdana" charset="0"/>
                <a:ea typeface="Verdana" charset="0"/>
                <a:cs typeface="Verdana" charset="0"/>
              </a:rPr>
              <a:t>Life skills</a:t>
            </a:r>
            <a:r>
              <a:rPr lang="en-AU" sz="900" dirty="0">
                <a:solidFill>
                  <a:srgbClr val="636466"/>
                </a:solidFill>
                <a:latin typeface="Verdana" charset="0"/>
                <a:ea typeface="Verdana" charset="0"/>
                <a:cs typeface="Verdana" charset="0"/>
              </a:rPr>
              <a:t>, cooking and cultural exchange mentorship </a:t>
            </a:r>
            <a:r>
              <a:rPr lang="en-AU" sz="900" dirty="0" smtClean="0">
                <a:solidFill>
                  <a:srgbClr val="636466"/>
                </a:solidFill>
                <a:latin typeface="Verdana" charset="0"/>
                <a:ea typeface="Verdana" charset="0"/>
                <a:cs typeface="Verdana" charset="0"/>
              </a:rPr>
              <a:t>program</a:t>
            </a:r>
            <a:endParaRPr lang="en-AU" sz="900" dirty="0">
              <a:solidFill>
                <a:srgbClr val="636466"/>
              </a:solidFill>
              <a:latin typeface="Verdana" charset="0"/>
              <a:ea typeface="Verdana" charset="0"/>
              <a:cs typeface="Verdana" charset="0"/>
            </a:endParaRPr>
          </a:p>
        </p:txBody>
      </p:sp>
      <p:sp>
        <p:nvSpPr>
          <p:cNvPr id="9" name="TextBox 8"/>
          <p:cNvSpPr txBox="1"/>
          <p:nvPr/>
        </p:nvSpPr>
        <p:spPr>
          <a:xfrm>
            <a:off x="622376" y="2154922"/>
            <a:ext cx="1630770" cy="1831271"/>
          </a:xfrm>
          <a:prstGeom prst="rect">
            <a:avLst/>
          </a:prstGeom>
          <a:noFill/>
        </p:spPr>
        <p:txBody>
          <a:bodyPr wrap="square" rtlCol="0">
            <a:spAutoFit/>
          </a:bodyPr>
          <a:lstStyle/>
          <a:p>
            <a:r>
              <a:rPr lang="en-AU" sz="900" b="1" dirty="0" smtClean="0">
                <a:solidFill>
                  <a:srgbClr val="636466"/>
                </a:solidFill>
                <a:latin typeface="Verdana" charset="0"/>
                <a:ea typeface="Verdana" charset="0"/>
                <a:cs typeface="Verdana" charset="0"/>
              </a:rPr>
              <a:t>Services accessibility</a:t>
            </a:r>
          </a:p>
          <a:p>
            <a:pPr>
              <a:spcBef>
                <a:spcPts val="600"/>
              </a:spcBef>
            </a:pPr>
            <a:r>
              <a:rPr lang="en-AU" sz="900" dirty="0" smtClean="0">
                <a:solidFill>
                  <a:srgbClr val="636466"/>
                </a:solidFill>
                <a:latin typeface="Verdana" charset="0"/>
                <a:ea typeface="Verdana" charset="0"/>
                <a:cs typeface="Verdana" charset="0"/>
              </a:rPr>
              <a:t>Key services providing flexible opening hours for parents and individuals (outside standard work hours)</a:t>
            </a:r>
          </a:p>
          <a:p>
            <a:endParaRPr lang="en-AU" sz="900" dirty="0">
              <a:latin typeface="Verdana" charset="0"/>
              <a:ea typeface="Verdana" charset="0"/>
              <a:cs typeface="Verdana" charset="0"/>
            </a:endParaRPr>
          </a:p>
          <a:p>
            <a:r>
              <a:rPr lang="en-AU" sz="900" b="1" i="1" dirty="0" smtClean="0">
                <a:solidFill>
                  <a:srgbClr val="1E8792"/>
                </a:solidFill>
                <a:latin typeface="Verdana" charset="0"/>
                <a:ea typeface="Verdana" charset="0"/>
                <a:cs typeface="Verdana" charset="0"/>
              </a:rPr>
              <a:t>Workplace flexibility </a:t>
            </a:r>
            <a:r>
              <a:rPr lang="en-AU" sz="900" i="1" dirty="0">
                <a:solidFill>
                  <a:srgbClr val="1E8792"/>
                </a:solidFill>
                <a:latin typeface="Verdana" charset="0"/>
                <a:ea typeface="Verdana" charset="0"/>
                <a:cs typeface="Verdana" charset="0"/>
              </a:rPr>
              <a:t>E</a:t>
            </a:r>
            <a:r>
              <a:rPr lang="en-AU" sz="900" i="1" dirty="0" smtClean="0">
                <a:solidFill>
                  <a:srgbClr val="1E8792"/>
                </a:solidFill>
                <a:latin typeface="Verdana" charset="0"/>
                <a:ea typeface="Verdana" charset="0"/>
                <a:cs typeface="Verdana" charset="0"/>
              </a:rPr>
              <a:t>mployers support employees to spend critical time with their children</a:t>
            </a:r>
            <a:endParaRPr lang="en-AU" sz="900" i="1" dirty="0">
              <a:latin typeface="Verdana" charset="0"/>
              <a:ea typeface="Verdana" charset="0"/>
              <a:cs typeface="Verdana" charset="0"/>
            </a:endParaRPr>
          </a:p>
        </p:txBody>
      </p:sp>
      <p:sp>
        <p:nvSpPr>
          <p:cNvPr id="10" name="TextBox 9"/>
          <p:cNvSpPr txBox="1"/>
          <p:nvPr/>
        </p:nvSpPr>
        <p:spPr>
          <a:xfrm>
            <a:off x="2793367" y="2154922"/>
            <a:ext cx="1694149" cy="2015936"/>
          </a:xfrm>
          <a:prstGeom prst="rect">
            <a:avLst/>
          </a:prstGeom>
          <a:noFill/>
        </p:spPr>
        <p:txBody>
          <a:bodyPr wrap="square" rtlCol="0">
            <a:spAutoFit/>
          </a:bodyPr>
          <a:lstStyle/>
          <a:p>
            <a:r>
              <a:rPr lang="en-AU" sz="900" b="1" dirty="0">
                <a:solidFill>
                  <a:srgbClr val="636466"/>
                </a:solidFill>
                <a:latin typeface="Verdana" charset="0"/>
                <a:ea typeface="Verdana" charset="0"/>
                <a:cs typeface="Verdana" charset="0"/>
              </a:rPr>
              <a:t>Healthy breakfasts with flexible eating times for all students</a:t>
            </a:r>
          </a:p>
          <a:p>
            <a:pPr>
              <a:spcBef>
                <a:spcPts val="600"/>
              </a:spcBef>
            </a:pPr>
            <a:r>
              <a:rPr lang="en-AU" sz="900" dirty="0">
                <a:solidFill>
                  <a:srgbClr val="636466"/>
                </a:solidFill>
                <a:latin typeface="Verdana" charset="0"/>
                <a:ea typeface="Verdana" charset="0"/>
                <a:cs typeface="Verdana" charset="0"/>
              </a:rPr>
              <a:t>Students eat their healthy breakfast options in their classroom during roll call (8.05-8.20am)</a:t>
            </a:r>
          </a:p>
          <a:p>
            <a:endParaRPr lang="en-AU" sz="1200" dirty="0"/>
          </a:p>
          <a:p>
            <a:r>
              <a:rPr lang="en-AU" sz="900" b="1" i="1" dirty="0">
                <a:solidFill>
                  <a:srgbClr val="1E8792"/>
                </a:solidFill>
                <a:latin typeface="Verdana" charset="0"/>
                <a:ea typeface="Verdana" charset="0"/>
                <a:cs typeface="Verdana" charset="0"/>
              </a:rPr>
              <a:t>Stress busters </a:t>
            </a:r>
            <a:r>
              <a:rPr lang="en-AU" sz="900" b="1" i="1" dirty="0" smtClean="0">
                <a:solidFill>
                  <a:srgbClr val="1E8792"/>
                </a:solidFill>
                <a:latin typeface="Verdana" charset="0"/>
                <a:ea typeface="Verdana" charset="0"/>
                <a:cs typeface="Verdana" charset="0"/>
              </a:rPr>
              <a:t> </a:t>
            </a:r>
          </a:p>
          <a:p>
            <a:r>
              <a:rPr lang="en-AU" sz="900" i="1" dirty="0">
                <a:solidFill>
                  <a:srgbClr val="1E8792"/>
                </a:solidFill>
                <a:latin typeface="Verdana" charset="0"/>
                <a:ea typeface="Verdana" charset="0"/>
                <a:cs typeface="Verdana" charset="0"/>
              </a:rPr>
              <a:t>S</a:t>
            </a:r>
            <a:r>
              <a:rPr lang="en-AU" sz="900" i="1" dirty="0" smtClean="0">
                <a:solidFill>
                  <a:srgbClr val="1E8792"/>
                </a:solidFill>
                <a:latin typeface="Verdana" charset="0"/>
                <a:ea typeface="Verdana" charset="0"/>
                <a:cs typeface="Verdana" charset="0"/>
              </a:rPr>
              <a:t>chools </a:t>
            </a:r>
            <a:r>
              <a:rPr lang="en-AU" sz="900" i="1" dirty="0">
                <a:solidFill>
                  <a:srgbClr val="1E8792"/>
                </a:solidFill>
                <a:latin typeface="Verdana" charset="0"/>
                <a:ea typeface="Verdana" charset="0"/>
                <a:cs typeface="Verdana" charset="0"/>
              </a:rPr>
              <a:t>provide a safe, stable environment </a:t>
            </a:r>
            <a:r>
              <a:rPr lang="en-AU" sz="900" i="1" dirty="0" smtClean="0">
                <a:solidFill>
                  <a:srgbClr val="1E8792"/>
                </a:solidFill>
                <a:latin typeface="Verdana" charset="0"/>
                <a:ea typeface="Verdana" charset="0"/>
                <a:cs typeface="Verdana" charset="0"/>
              </a:rPr>
              <a:t/>
            </a:r>
            <a:br>
              <a:rPr lang="en-AU" sz="900" i="1" dirty="0" smtClean="0">
                <a:solidFill>
                  <a:srgbClr val="1E8792"/>
                </a:solidFill>
                <a:latin typeface="Verdana" charset="0"/>
                <a:ea typeface="Verdana" charset="0"/>
                <a:cs typeface="Verdana" charset="0"/>
              </a:rPr>
            </a:br>
            <a:r>
              <a:rPr lang="en-AU" sz="900" i="1" dirty="0" smtClean="0">
                <a:solidFill>
                  <a:srgbClr val="1E8792"/>
                </a:solidFill>
                <a:latin typeface="Verdana" charset="0"/>
                <a:ea typeface="Verdana" charset="0"/>
                <a:cs typeface="Verdana" charset="0"/>
              </a:rPr>
              <a:t>where </a:t>
            </a:r>
            <a:r>
              <a:rPr lang="en-AU" sz="900" i="1" dirty="0">
                <a:solidFill>
                  <a:srgbClr val="1E8792"/>
                </a:solidFill>
                <a:latin typeface="Verdana" charset="0"/>
                <a:ea typeface="Verdana" charset="0"/>
                <a:cs typeface="Verdana" charset="0"/>
              </a:rPr>
              <a:t>learning is meaningful and fun </a:t>
            </a:r>
            <a:endParaRPr lang="en-AU" sz="1200" i="1" dirty="0"/>
          </a:p>
        </p:txBody>
      </p:sp>
      <p:sp>
        <p:nvSpPr>
          <p:cNvPr id="12" name="Rectangle 11"/>
          <p:cNvSpPr/>
          <p:nvPr/>
        </p:nvSpPr>
        <p:spPr>
          <a:xfrm>
            <a:off x="268286" y="734303"/>
            <a:ext cx="7166336" cy="307777"/>
          </a:xfrm>
          <a:prstGeom prst="rect">
            <a:avLst/>
          </a:prstGeom>
        </p:spPr>
        <p:txBody>
          <a:bodyPr wrap="square">
            <a:spAutoFit/>
          </a:bodyPr>
          <a:lstStyle/>
          <a:p>
            <a:pPr lvl="0" defTabSz="844073">
              <a:defRPr/>
            </a:pPr>
            <a:r>
              <a:rPr lang="en-AU" sz="1400" dirty="0" smtClean="0">
                <a:solidFill>
                  <a:srgbClr val="6F6F6F"/>
                </a:solidFill>
                <a:latin typeface="Verdana" charset="0"/>
                <a:ea typeface="Verdana" charset="0"/>
                <a:cs typeface="Verdana" charset="0"/>
              </a:rPr>
              <a:t>Priority food security concepts mapped against a change horizon framework</a:t>
            </a:r>
            <a:endParaRPr lang="en-AU" sz="1400" dirty="0">
              <a:solidFill>
                <a:srgbClr val="6F6F6F"/>
              </a:solidFill>
              <a:latin typeface="Verdana" charset="0"/>
              <a:ea typeface="Verdana" charset="0"/>
              <a:cs typeface="Verdana" charset="0"/>
            </a:endParaRPr>
          </a:p>
        </p:txBody>
      </p:sp>
      <p:sp>
        <p:nvSpPr>
          <p:cNvPr id="13" name="TextBox 12"/>
          <p:cNvSpPr txBox="1"/>
          <p:nvPr/>
        </p:nvSpPr>
        <p:spPr>
          <a:xfrm>
            <a:off x="622376" y="4108495"/>
            <a:ext cx="1630281" cy="1800493"/>
          </a:xfrm>
          <a:prstGeom prst="rect">
            <a:avLst/>
          </a:prstGeom>
          <a:noFill/>
        </p:spPr>
        <p:txBody>
          <a:bodyPr wrap="square" rtlCol="0">
            <a:spAutoFit/>
          </a:bodyPr>
          <a:lstStyle/>
          <a:p>
            <a:r>
              <a:rPr lang="en-AU" sz="900" b="1" dirty="0">
                <a:solidFill>
                  <a:srgbClr val="636466"/>
                </a:solidFill>
                <a:latin typeface="Verdana" charset="0"/>
                <a:ea typeface="Verdana" charset="0"/>
                <a:cs typeface="Verdana" charset="0"/>
              </a:rPr>
              <a:t>Food access calendars</a:t>
            </a:r>
          </a:p>
          <a:p>
            <a:r>
              <a:rPr lang="en-AU" sz="900" dirty="0">
                <a:solidFill>
                  <a:srgbClr val="636466"/>
                </a:solidFill>
                <a:latin typeface="Verdana" charset="0"/>
                <a:ea typeface="Verdana" charset="0"/>
                <a:cs typeface="Verdana" charset="0"/>
              </a:rPr>
              <a:t>Specific online, app and printed calendars to </a:t>
            </a:r>
            <a:r>
              <a:rPr lang="en-AU" sz="900" dirty="0" smtClean="0">
                <a:solidFill>
                  <a:srgbClr val="636466"/>
                </a:solidFill>
                <a:latin typeface="Verdana" charset="0"/>
                <a:ea typeface="Verdana" charset="0"/>
                <a:cs typeface="Verdana" charset="0"/>
              </a:rPr>
              <a:t>direct </a:t>
            </a:r>
            <a:r>
              <a:rPr lang="en-AU" sz="900" dirty="0">
                <a:solidFill>
                  <a:srgbClr val="636466"/>
                </a:solidFill>
                <a:latin typeface="Verdana" charset="0"/>
                <a:ea typeface="Verdana" charset="0"/>
                <a:cs typeface="Verdana" charset="0"/>
              </a:rPr>
              <a:t>families, elders and homeless community members </a:t>
            </a:r>
            <a:r>
              <a:rPr lang="en-AU" sz="900" dirty="0" smtClean="0">
                <a:solidFill>
                  <a:srgbClr val="636466"/>
                </a:solidFill>
                <a:latin typeface="Verdana" charset="0"/>
                <a:ea typeface="Verdana" charset="0"/>
                <a:cs typeface="Verdana" charset="0"/>
              </a:rPr>
              <a:t/>
            </a:r>
            <a:br>
              <a:rPr lang="en-AU" sz="900" dirty="0" smtClean="0">
                <a:solidFill>
                  <a:srgbClr val="636466"/>
                </a:solidFill>
                <a:latin typeface="Verdana" charset="0"/>
                <a:ea typeface="Verdana" charset="0"/>
                <a:cs typeface="Verdana" charset="0"/>
              </a:rPr>
            </a:br>
            <a:r>
              <a:rPr lang="en-AU" sz="900" dirty="0" smtClean="0">
                <a:solidFill>
                  <a:srgbClr val="636466"/>
                </a:solidFill>
                <a:latin typeface="Verdana" charset="0"/>
                <a:ea typeface="Verdana" charset="0"/>
                <a:cs typeface="Verdana" charset="0"/>
              </a:rPr>
              <a:t>to </a:t>
            </a:r>
            <a:r>
              <a:rPr lang="en-AU" sz="900" dirty="0">
                <a:solidFill>
                  <a:srgbClr val="636466"/>
                </a:solidFill>
                <a:latin typeface="Verdana" charset="0"/>
                <a:ea typeface="Verdana" charset="0"/>
                <a:cs typeface="Verdana" charset="0"/>
              </a:rPr>
              <a:t>food resources</a:t>
            </a:r>
          </a:p>
          <a:p>
            <a:endParaRPr lang="en-AU" sz="1200" dirty="0"/>
          </a:p>
          <a:p>
            <a:r>
              <a:rPr lang="en-AU" sz="900" b="1" dirty="0" smtClean="0">
                <a:solidFill>
                  <a:srgbClr val="1E8792"/>
                </a:solidFill>
                <a:latin typeface="Verdana" charset="0"/>
                <a:ea typeface="Verdana" charset="0"/>
                <a:cs typeface="Verdana" charset="0"/>
              </a:rPr>
              <a:t>Texting program  </a:t>
            </a:r>
            <a:r>
              <a:rPr lang="en-AU" sz="900" dirty="0" smtClean="0">
                <a:solidFill>
                  <a:srgbClr val="1E8792"/>
                </a:solidFill>
                <a:latin typeface="Verdana" charset="0"/>
                <a:ea typeface="Verdana" charset="0"/>
                <a:cs typeface="Verdana" charset="0"/>
              </a:rPr>
              <a:t>Connects families to local resources and programs</a:t>
            </a:r>
            <a:endParaRPr lang="en-AU" sz="900" dirty="0">
              <a:solidFill>
                <a:srgbClr val="1E8792"/>
              </a:solidFill>
              <a:latin typeface="Verdana" charset="0"/>
              <a:ea typeface="Verdana" charset="0"/>
              <a:cs typeface="Verdana" charset="0"/>
            </a:endParaRPr>
          </a:p>
        </p:txBody>
      </p:sp>
      <p:sp>
        <p:nvSpPr>
          <p:cNvPr id="15" name="Rectangle 14"/>
          <p:cNvSpPr/>
          <p:nvPr/>
        </p:nvSpPr>
        <p:spPr>
          <a:xfrm>
            <a:off x="1004208" y="1206641"/>
            <a:ext cx="2952028" cy="261610"/>
          </a:xfrm>
          <a:prstGeom prst="rect">
            <a:avLst/>
          </a:prstGeom>
        </p:spPr>
        <p:txBody>
          <a:bodyPr wrap="square">
            <a:spAutoFit/>
          </a:bodyPr>
          <a:lstStyle/>
          <a:p>
            <a:pPr lvl="0" algn="ctr" defTabSz="844073">
              <a:defRPr/>
            </a:pPr>
            <a:r>
              <a:rPr lang="en-AU" sz="1100" b="1" dirty="0" smtClean="0">
                <a:solidFill>
                  <a:srgbClr val="636466"/>
                </a:solidFill>
                <a:latin typeface="Verdana" charset="0"/>
                <a:ea typeface="Verdana" charset="0"/>
                <a:cs typeface="Verdana" charset="0"/>
              </a:rPr>
              <a:t>Improving today </a:t>
            </a:r>
            <a:endParaRPr lang="en-AU" sz="1100" b="1" dirty="0">
              <a:solidFill>
                <a:srgbClr val="636466"/>
              </a:solidFill>
              <a:latin typeface="Verdana" charset="0"/>
              <a:ea typeface="Verdana" charset="0"/>
              <a:cs typeface="Verdana" charset="0"/>
            </a:endParaRPr>
          </a:p>
        </p:txBody>
      </p:sp>
      <p:sp>
        <p:nvSpPr>
          <p:cNvPr id="16" name="Rectangle 15"/>
          <p:cNvSpPr/>
          <p:nvPr/>
        </p:nvSpPr>
        <p:spPr>
          <a:xfrm>
            <a:off x="5324983" y="1206641"/>
            <a:ext cx="2858722" cy="261610"/>
          </a:xfrm>
          <a:prstGeom prst="rect">
            <a:avLst/>
          </a:prstGeom>
        </p:spPr>
        <p:txBody>
          <a:bodyPr wrap="square">
            <a:spAutoFit/>
          </a:bodyPr>
          <a:lstStyle/>
          <a:p>
            <a:pPr lvl="0" algn="ctr" defTabSz="844073">
              <a:defRPr/>
            </a:pPr>
            <a:r>
              <a:rPr lang="en-AU" sz="1100" b="1" dirty="0" smtClean="0">
                <a:solidFill>
                  <a:srgbClr val="636466"/>
                </a:solidFill>
                <a:latin typeface="Verdana" charset="0"/>
                <a:ea typeface="Verdana" charset="0"/>
                <a:cs typeface="Verdana" charset="0"/>
              </a:rPr>
              <a:t>Creating tomorrow</a:t>
            </a:r>
            <a:endParaRPr lang="en-AU" sz="1100" b="1" dirty="0">
              <a:solidFill>
                <a:srgbClr val="636466"/>
              </a:solidFill>
              <a:latin typeface="Verdana" charset="0"/>
              <a:ea typeface="Verdana" charset="0"/>
              <a:cs typeface="Verdana" charset="0"/>
            </a:endParaRPr>
          </a:p>
        </p:txBody>
      </p:sp>
      <p:sp>
        <p:nvSpPr>
          <p:cNvPr id="17" name="Rectangle 16"/>
          <p:cNvSpPr/>
          <p:nvPr/>
        </p:nvSpPr>
        <p:spPr>
          <a:xfrm>
            <a:off x="783519" y="1555931"/>
            <a:ext cx="1397563" cy="276999"/>
          </a:xfrm>
          <a:prstGeom prst="rect">
            <a:avLst/>
          </a:prstGeom>
        </p:spPr>
        <p:txBody>
          <a:bodyPr wrap="square">
            <a:spAutoFit/>
          </a:bodyPr>
          <a:lstStyle/>
          <a:p>
            <a:pPr lvl="0" algn="ctr" defTabSz="844073">
              <a:defRPr/>
            </a:pPr>
            <a:r>
              <a:rPr lang="en-AU" sz="1200" b="1" dirty="0" smtClean="0">
                <a:solidFill>
                  <a:srgbClr val="1E8792"/>
                </a:solidFill>
                <a:latin typeface="Verdana" charset="0"/>
                <a:ea typeface="Verdana" charset="0"/>
                <a:cs typeface="Verdana" charset="0"/>
              </a:rPr>
              <a:t>improving</a:t>
            </a:r>
            <a:endParaRPr lang="en-AU" sz="1200" b="1" dirty="0">
              <a:solidFill>
                <a:srgbClr val="1E8792"/>
              </a:solidFill>
              <a:latin typeface="Verdana" charset="0"/>
              <a:ea typeface="Verdana" charset="0"/>
              <a:cs typeface="Verdana" charset="0"/>
            </a:endParaRPr>
          </a:p>
        </p:txBody>
      </p:sp>
      <p:sp>
        <p:nvSpPr>
          <p:cNvPr id="18" name="Rectangle 17"/>
          <p:cNvSpPr/>
          <p:nvPr/>
        </p:nvSpPr>
        <p:spPr>
          <a:xfrm>
            <a:off x="2782348" y="1544143"/>
            <a:ext cx="1397563" cy="276999"/>
          </a:xfrm>
          <a:prstGeom prst="rect">
            <a:avLst/>
          </a:prstGeom>
        </p:spPr>
        <p:txBody>
          <a:bodyPr wrap="square">
            <a:spAutoFit/>
          </a:bodyPr>
          <a:lstStyle/>
          <a:p>
            <a:pPr lvl="0" algn="ctr" defTabSz="844073">
              <a:defRPr/>
            </a:pPr>
            <a:r>
              <a:rPr lang="en-AU" sz="1200" b="1" dirty="0" smtClean="0">
                <a:solidFill>
                  <a:srgbClr val="1E8792"/>
                </a:solidFill>
                <a:latin typeface="Verdana" charset="0"/>
                <a:ea typeface="Verdana" charset="0"/>
                <a:cs typeface="Verdana" charset="0"/>
              </a:rPr>
              <a:t>evolving</a:t>
            </a:r>
            <a:endParaRPr lang="en-AU" sz="1200" b="1" dirty="0">
              <a:solidFill>
                <a:srgbClr val="1E8792"/>
              </a:solidFill>
              <a:latin typeface="Verdana" charset="0"/>
              <a:ea typeface="Verdana" charset="0"/>
              <a:cs typeface="Verdana" charset="0"/>
            </a:endParaRPr>
          </a:p>
        </p:txBody>
      </p:sp>
      <p:sp>
        <p:nvSpPr>
          <p:cNvPr id="19" name="Rectangle 18"/>
          <p:cNvSpPr/>
          <p:nvPr/>
        </p:nvSpPr>
        <p:spPr>
          <a:xfrm>
            <a:off x="4906433" y="1567336"/>
            <a:ext cx="1397563" cy="276999"/>
          </a:xfrm>
          <a:prstGeom prst="rect">
            <a:avLst/>
          </a:prstGeom>
        </p:spPr>
        <p:txBody>
          <a:bodyPr wrap="square">
            <a:spAutoFit/>
          </a:bodyPr>
          <a:lstStyle/>
          <a:p>
            <a:pPr lvl="0" algn="ctr" defTabSz="844073">
              <a:defRPr/>
            </a:pPr>
            <a:r>
              <a:rPr lang="en-AU" sz="1200" b="1" dirty="0" smtClean="0">
                <a:solidFill>
                  <a:srgbClr val="1E8792"/>
                </a:solidFill>
                <a:latin typeface="Verdana" charset="0"/>
                <a:ea typeface="Verdana" charset="0"/>
                <a:cs typeface="Verdana" charset="0"/>
              </a:rPr>
              <a:t>inventing</a:t>
            </a:r>
            <a:endParaRPr lang="en-AU" sz="1200" b="1" dirty="0">
              <a:solidFill>
                <a:srgbClr val="1E8792"/>
              </a:solidFill>
              <a:latin typeface="Verdana" charset="0"/>
              <a:ea typeface="Verdana" charset="0"/>
              <a:cs typeface="Verdana" charset="0"/>
            </a:endParaRPr>
          </a:p>
        </p:txBody>
      </p:sp>
      <p:sp>
        <p:nvSpPr>
          <p:cNvPr id="20" name="Rectangle 19"/>
          <p:cNvSpPr/>
          <p:nvPr/>
        </p:nvSpPr>
        <p:spPr>
          <a:xfrm>
            <a:off x="7047650" y="1567336"/>
            <a:ext cx="1397563" cy="276999"/>
          </a:xfrm>
          <a:prstGeom prst="rect">
            <a:avLst/>
          </a:prstGeom>
        </p:spPr>
        <p:txBody>
          <a:bodyPr wrap="square">
            <a:spAutoFit/>
          </a:bodyPr>
          <a:lstStyle/>
          <a:p>
            <a:pPr lvl="0" algn="ctr" defTabSz="844073">
              <a:defRPr/>
            </a:pPr>
            <a:r>
              <a:rPr lang="en-AU" sz="1200" b="1" dirty="0" smtClean="0">
                <a:solidFill>
                  <a:srgbClr val="1E8792"/>
                </a:solidFill>
                <a:latin typeface="Verdana" charset="0"/>
                <a:ea typeface="Verdana" charset="0"/>
                <a:cs typeface="Verdana" charset="0"/>
              </a:rPr>
              <a:t>transforming</a:t>
            </a:r>
            <a:endParaRPr lang="en-AU" sz="1200" b="1" dirty="0">
              <a:solidFill>
                <a:srgbClr val="1E8792"/>
              </a:solidFill>
              <a:latin typeface="Verdana" charset="0"/>
              <a:ea typeface="Verdana" charset="0"/>
              <a:cs typeface="Verdana" charset="0"/>
            </a:endParaRPr>
          </a:p>
        </p:txBody>
      </p:sp>
      <p:sp>
        <p:nvSpPr>
          <p:cNvPr id="29" name="TextBox 28"/>
          <p:cNvSpPr txBox="1"/>
          <p:nvPr/>
        </p:nvSpPr>
        <p:spPr bwMode="auto">
          <a:xfrm>
            <a:off x="6334079" y="457557"/>
            <a:ext cx="2591484" cy="230832"/>
          </a:xfrm>
          <a:prstGeom prst="rect">
            <a:avLst/>
          </a:prstGeom>
          <a:noFill/>
        </p:spPr>
        <p:txBody>
          <a:bodyPr wrap="square">
            <a:spAutoFit/>
          </a:bodyPr>
          <a:lstStyle/>
          <a:p>
            <a:pPr fontAlgn="auto">
              <a:spcBef>
                <a:spcPts val="0"/>
              </a:spcBef>
              <a:spcAft>
                <a:spcPts val="0"/>
              </a:spcAft>
              <a:defRPr/>
            </a:pPr>
            <a:r>
              <a:rPr lang="en-AU" sz="900" i="1" dirty="0" smtClean="0">
                <a:solidFill>
                  <a:srgbClr val="59B5CB"/>
                </a:solidFill>
                <a:latin typeface="Verdana" charset="0"/>
                <a:ea typeface="Verdana" charset="0"/>
                <a:cs typeface="Verdana" charset="0"/>
              </a:rPr>
              <a:t>Framework </a:t>
            </a:r>
            <a:r>
              <a:rPr lang="en-AU" sz="900" i="1" dirty="0">
                <a:solidFill>
                  <a:srgbClr val="59B5CB"/>
                </a:solidFill>
                <a:latin typeface="Verdana" charset="0"/>
                <a:ea typeface="Verdana" charset="0"/>
                <a:cs typeface="Verdana" charset="0"/>
              </a:rPr>
              <a:t>Copyright </a:t>
            </a:r>
            <a:r>
              <a:rPr lang="en-AU" sz="900" i="1" dirty="0" smtClean="0">
                <a:solidFill>
                  <a:srgbClr val="59B5CB"/>
                </a:solidFill>
                <a:latin typeface="Verdana" charset="0"/>
                <a:ea typeface="Verdana" charset="0"/>
                <a:cs typeface="Verdana" charset="0"/>
              </a:rPr>
              <a:t>ThinkPlace Ltd ™</a:t>
            </a:r>
            <a:endParaRPr lang="en-AU" sz="900" i="1" dirty="0">
              <a:solidFill>
                <a:srgbClr val="59B5CB"/>
              </a:solidFill>
              <a:latin typeface="Verdana" charset="0"/>
              <a:ea typeface="Verdana" charset="0"/>
              <a:cs typeface="Verdana" charset="0"/>
            </a:endParaRPr>
          </a:p>
        </p:txBody>
      </p:sp>
      <p:sp>
        <p:nvSpPr>
          <p:cNvPr id="31" name="TextBox 30"/>
          <p:cNvSpPr txBox="1"/>
          <p:nvPr/>
        </p:nvSpPr>
        <p:spPr>
          <a:xfrm>
            <a:off x="271333" y="6256785"/>
            <a:ext cx="1278661" cy="246221"/>
          </a:xfrm>
          <a:prstGeom prst="rect">
            <a:avLst/>
          </a:prstGeom>
          <a:noFill/>
        </p:spPr>
        <p:txBody>
          <a:bodyPr wrap="square" rtlCol="0">
            <a:spAutoFit/>
          </a:bodyPr>
          <a:lstStyle/>
          <a:p>
            <a:pPr defTabSz="844073">
              <a:defRPr/>
            </a:pPr>
            <a:r>
              <a:rPr lang="en-US" sz="1000" b="1" dirty="0" smtClean="0">
                <a:solidFill>
                  <a:srgbClr val="636466"/>
                </a:solidFill>
                <a:latin typeface="Verdana" charset="0"/>
                <a:ea typeface="Verdana" charset="0"/>
                <a:cs typeface="Verdana" charset="0"/>
              </a:rPr>
              <a:t>Key</a:t>
            </a:r>
            <a:endParaRPr lang="en-US" sz="1000" b="1" dirty="0">
              <a:solidFill>
                <a:srgbClr val="636466"/>
              </a:solidFill>
              <a:latin typeface="Verdana" charset="0"/>
              <a:ea typeface="Verdana" charset="0"/>
              <a:cs typeface="Verdana" charset="0"/>
            </a:endParaRPr>
          </a:p>
        </p:txBody>
      </p:sp>
      <p:sp>
        <p:nvSpPr>
          <p:cNvPr id="33" name="Title 1"/>
          <p:cNvSpPr>
            <a:spLocks noGrp="1"/>
          </p:cNvSpPr>
          <p:nvPr>
            <p:ph type="title"/>
          </p:nvPr>
        </p:nvSpPr>
        <p:spPr>
          <a:xfrm>
            <a:off x="268286" y="393394"/>
            <a:ext cx="7886701" cy="294995"/>
          </a:xfrm>
        </p:spPr>
        <p:txBody>
          <a:bodyPr>
            <a:normAutofit fontScale="90000"/>
          </a:bodyPr>
          <a:lstStyle/>
          <a:p>
            <a:r>
              <a:rPr lang="en-AU" dirty="0" smtClean="0"/>
              <a:t>Innovation change horizons</a:t>
            </a:r>
            <a:endParaRPr lang="en-AU" dirty="0"/>
          </a:p>
        </p:txBody>
      </p:sp>
      <p:sp>
        <p:nvSpPr>
          <p:cNvPr id="32" name="TextBox 31"/>
          <p:cNvSpPr txBox="1"/>
          <p:nvPr/>
        </p:nvSpPr>
        <p:spPr>
          <a:xfrm>
            <a:off x="6918447" y="2154922"/>
            <a:ext cx="1705049" cy="836126"/>
          </a:xfrm>
          <a:prstGeom prst="rect">
            <a:avLst/>
          </a:prstGeom>
          <a:solidFill>
            <a:schemeClr val="bg1">
              <a:lumMod val="95000"/>
            </a:schemeClr>
          </a:solidFill>
        </p:spPr>
        <p:txBody>
          <a:bodyPr wrap="square" rtlCol="0">
            <a:spAutoFit/>
          </a:bodyPr>
          <a:lstStyle/>
          <a:p>
            <a:pPr>
              <a:spcBef>
                <a:spcPts val="600"/>
              </a:spcBef>
            </a:pPr>
            <a:r>
              <a:rPr lang="en-AU" sz="900" b="1" dirty="0" smtClean="0">
                <a:solidFill>
                  <a:srgbClr val="636466"/>
                </a:solidFill>
                <a:latin typeface="Verdana" charset="0"/>
                <a:ea typeface="Verdana" charset="0"/>
                <a:cs typeface="Verdana" charset="0"/>
              </a:rPr>
              <a:t>Twice-monthly benefit cycle</a:t>
            </a:r>
            <a:endParaRPr lang="en-AU" sz="1200" dirty="0">
              <a:latin typeface="Arial" pitchFamily="34" charset="0"/>
              <a:cs typeface="Arial" pitchFamily="34" charset="0"/>
            </a:endParaRPr>
          </a:p>
          <a:p>
            <a:pPr>
              <a:spcBef>
                <a:spcPts val="400"/>
              </a:spcBef>
            </a:pPr>
            <a:r>
              <a:rPr lang="en-AU" sz="900" dirty="0" smtClean="0">
                <a:solidFill>
                  <a:srgbClr val="636466"/>
                </a:solidFill>
                <a:latin typeface="Verdana" charset="0"/>
                <a:ea typeface="Verdana" charset="0"/>
                <a:cs typeface="Verdana" charset="0"/>
              </a:rPr>
              <a:t>Move from benefits being paid on a monthly basis, to twice a month</a:t>
            </a:r>
            <a:endParaRPr lang="en-AU" sz="900" dirty="0">
              <a:solidFill>
                <a:srgbClr val="636466"/>
              </a:solidFill>
              <a:latin typeface="Verdana" charset="0"/>
              <a:ea typeface="Verdana" charset="0"/>
              <a:cs typeface="Verdana" charset="0"/>
            </a:endParaRPr>
          </a:p>
        </p:txBody>
      </p:sp>
      <p:sp>
        <p:nvSpPr>
          <p:cNvPr id="34" name="TextBox 33"/>
          <p:cNvSpPr txBox="1"/>
          <p:nvPr/>
        </p:nvSpPr>
        <p:spPr>
          <a:xfrm>
            <a:off x="4820856" y="2154922"/>
            <a:ext cx="1634731" cy="697627"/>
          </a:xfrm>
          <a:prstGeom prst="rect">
            <a:avLst/>
          </a:prstGeom>
          <a:solidFill>
            <a:schemeClr val="bg1">
              <a:lumMod val="95000"/>
            </a:schemeClr>
          </a:solidFill>
        </p:spPr>
        <p:txBody>
          <a:bodyPr wrap="square" rtlCol="0">
            <a:spAutoFit/>
          </a:bodyPr>
          <a:lstStyle/>
          <a:p>
            <a:pPr>
              <a:spcBef>
                <a:spcPts val="600"/>
              </a:spcBef>
            </a:pPr>
            <a:r>
              <a:rPr lang="en-AU" sz="900" b="1" dirty="0" smtClean="0">
                <a:solidFill>
                  <a:srgbClr val="636466"/>
                </a:solidFill>
                <a:latin typeface="Verdana" charset="0"/>
                <a:ea typeface="Verdana" charset="0"/>
                <a:cs typeface="Verdana" charset="0"/>
              </a:rPr>
              <a:t>Grocery Stork</a:t>
            </a:r>
            <a:endParaRPr lang="en-AU" sz="1200" dirty="0">
              <a:latin typeface="Arial" pitchFamily="34" charset="0"/>
              <a:cs typeface="Arial" pitchFamily="34" charset="0"/>
            </a:endParaRPr>
          </a:p>
          <a:p>
            <a:pPr>
              <a:spcBef>
                <a:spcPts val="400"/>
              </a:spcBef>
            </a:pPr>
            <a:r>
              <a:rPr lang="en-AU" sz="900" dirty="0" smtClean="0">
                <a:solidFill>
                  <a:srgbClr val="636466"/>
                </a:solidFill>
                <a:latin typeface="Verdana" charset="0"/>
                <a:ea typeface="Verdana" charset="0"/>
                <a:cs typeface="Verdana" charset="0"/>
              </a:rPr>
              <a:t>Free home delivery of groceries for WIC, ETB, SNAP beneficiaries</a:t>
            </a:r>
            <a:endParaRPr lang="en-AU" sz="900" dirty="0">
              <a:solidFill>
                <a:srgbClr val="636466"/>
              </a:solidFill>
              <a:latin typeface="Verdana" charset="0"/>
              <a:ea typeface="Verdana" charset="0"/>
              <a:cs typeface="Verdana" charset="0"/>
            </a:endParaRPr>
          </a:p>
        </p:txBody>
      </p:sp>
      <p:sp>
        <p:nvSpPr>
          <p:cNvPr id="2" name="Rectangle 1"/>
          <p:cNvSpPr/>
          <p:nvPr/>
        </p:nvSpPr>
        <p:spPr>
          <a:xfrm>
            <a:off x="1069223" y="6264863"/>
            <a:ext cx="4830834" cy="400110"/>
          </a:xfrm>
          <a:prstGeom prst="rect">
            <a:avLst/>
          </a:prstGeom>
        </p:spPr>
        <p:txBody>
          <a:bodyPr wrap="square">
            <a:spAutoFit/>
          </a:bodyPr>
          <a:lstStyle/>
          <a:p>
            <a:pPr defTabSz="844073">
              <a:lnSpc>
                <a:spcPts val="1180"/>
              </a:lnSpc>
              <a:defRPr/>
            </a:pPr>
            <a:r>
              <a:rPr lang="en-US" sz="900" i="1" dirty="0" smtClean="0">
                <a:solidFill>
                  <a:srgbClr val="636466"/>
                </a:solidFill>
                <a:latin typeface="Verdana" charset="0"/>
                <a:ea typeface="Verdana" charset="0"/>
                <a:cs typeface="Verdana" charset="0"/>
              </a:rPr>
              <a:t>These concepts could link to and leverage off the literacy project </a:t>
            </a:r>
            <a:r>
              <a:rPr lang="en-US" sz="900" i="1" dirty="0">
                <a:solidFill>
                  <a:srgbClr val="636466"/>
                </a:solidFill>
                <a:latin typeface="Verdana" charset="0"/>
                <a:ea typeface="Verdana" charset="0"/>
                <a:cs typeface="Verdana" charset="0"/>
              </a:rPr>
              <a:t>(3Read23):</a:t>
            </a:r>
          </a:p>
          <a:p>
            <a:pPr defTabSz="844073">
              <a:lnSpc>
                <a:spcPts val="1180"/>
              </a:lnSpc>
              <a:defRPr/>
            </a:pPr>
            <a:r>
              <a:rPr lang="en-US" sz="900" b="1" i="1" dirty="0">
                <a:solidFill>
                  <a:srgbClr val="1E8792"/>
                </a:solidFill>
                <a:latin typeface="Verdana" charset="0"/>
                <a:ea typeface="Verdana" charset="0"/>
                <a:cs typeface="Verdana" charset="0"/>
              </a:rPr>
              <a:t>Specific initiative</a:t>
            </a:r>
          </a:p>
        </p:txBody>
      </p:sp>
      <p:pic>
        <p:nvPicPr>
          <p:cNvPr id="39" name="Picture 3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903" y="3242769"/>
            <a:ext cx="414831" cy="414831"/>
          </a:xfrm>
          <a:prstGeom prst="rect">
            <a:avLst/>
          </a:prstGeom>
        </p:spPr>
      </p:pic>
      <p:pic>
        <p:nvPicPr>
          <p:cNvPr id="40" name="Picture 3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903" y="5299263"/>
            <a:ext cx="414831" cy="414831"/>
          </a:xfrm>
          <a:prstGeom prst="rect">
            <a:avLst/>
          </a:prstGeom>
        </p:spPr>
      </p:pic>
      <p:pic>
        <p:nvPicPr>
          <p:cNvPr id="41" name="Picture 4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60027" y="3460122"/>
            <a:ext cx="414831" cy="414831"/>
          </a:xfrm>
          <a:prstGeom prst="rect">
            <a:avLst/>
          </a:prstGeom>
        </p:spPr>
      </p:pic>
      <p:pic>
        <p:nvPicPr>
          <p:cNvPr id="42" name="Picture 4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92" y="6237437"/>
            <a:ext cx="414831" cy="414831"/>
          </a:xfrm>
          <a:prstGeom prst="rect">
            <a:avLst/>
          </a:prstGeom>
        </p:spPr>
      </p:pic>
      <p:cxnSp>
        <p:nvCxnSpPr>
          <p:cNvPr id="43" name="Straight Connector 42"/>
          <p:cNvCxnSpPr/>
          <p:nvPr/>
        </p:nvCxnSpPr>
        <p:spPr>
          <a:xfrm>
            <a:off x="323438" y="6118437"/>
            <a:ext cx="363279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Slide Number Placeholder 9"/>
          <p:cNvSpPr>
            <a:spLocks noGrp="1"/>
          </p:cNvSpPr>
          <p:nvPr>
            <p:ph type="sldNum" sz="quarter" idx="4"/>
          </p:nvPr>
        </p:nvSpPr>
        <p:spPr>
          <a:xfrm>
            <a:off x="6886575" y="6489498"/>
            <a:ext cx="1933575" cy="208481"/>
          </a:xfrm>
        </p:spPr>
        <p:txBody>
          <a:bodyPr/>
          <a:lstStyle/>
          <a:p>
            <a:r>
              <a:rPr lang="en-AU" dirty="0" smtClean="0">
                <a:solidFill>
                  <a:prstClr val="black">
                    <a:tint val="75000"/>
                  </a:prstClr>
                </a:solidFill>
              </a:rPr>
              <a:t>40</a:t>
            </a:r>
            <a:endParaRPr lang="en-AU" dirty="0">
              <a:solidFill>
                <a:prstClr val="black">
                  <a:tint val="75000"/>
                </a:prstClr>
              </a:solidFill>
            </a:endParaRPr>
          </a:p>
        </p:txBody>
      </p:sp>
    </p:spTree>
    <p:extLst>
      <p:ext uri="{BB962C8B-B14F-4D97-AF65-F5344CB8AC3E}">
        <p14:creationId xmlns:p14="http://schemas.microsoft.com/office/powerpoint/2010/main" val="2116057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9" y="365798"/>
            <a:ext cx="7886784" cy="1324939"/>
          </a:xfrm>
        </p:spPr>
        <p:txBody>
          <a:bodyPr>
            <a:normAutofit/>
          </a:bodyPr>
          <a:lstStyle/>
          <a:p>
            <a:r>
              <a:rPr lang="en-AU" sz="2400" dirty="0" smtClean="0"/>
              <a:t>Where to next</a:t>
            </a:r>
            <a:endParaRPr lang="en-AU" sz="2400" dirty="0"/>
          </a:p>
        </p:txBody>
      </p:sp>
      <p:sp>
        <p:nvSpPr>
          <p:cNvPr id="3"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cxnSp>
        <p:nvCxnSpPr>
          <p:cNvPr id="5" name="Straight Connector 4"/>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4228" y="774300"/>
            <a:ext cx="8288063" cy="307777"/>
          </a:xfrm>
          <a:prstGeom prst="rect">
            <a:avLst/>
          </a:prstGeom>
        </p:spPr>
        <p:txBody>
          <a:bodyPr wrap="square">
            <a:spAutoFit/>
          </a:bodyPr>
          <a:lstStyle/>
          <a:p>
            <a:pPr lvl="0" defTabSz="844073">
              <a:defRPr/>
            </a:pPr>
            <a:r>
              <a:rPr lang="en-AU" sz="1400" dirty="0" smtClean="0">
                <a:solidFill>
                  <a:srgbClr val="1E8792"/>
                </a:solidFill>
                <a:latin typeface="Verdana" charset="0"/>
                <a:ea typeface="Verdana" charset="0"/>
                <a:cs typeface="Verdana" charset="0"/>
              </a:rPr>
              <a:t>Three action steps have been identified to mobilize our food security research findings.</a:t>
            </a:r>
            <a:endParaRPr lang="en-AU" sz="1400" dirty="0">
              <a:solidFill>
                <a:srgbClr val="1E8792"/>
              </a:solidFill>
              <a:latin typeface="Verdana" charset="0"/>
              <a:ea typeface="Verdana" charset="0"/>
              <a:cs typeface="Verdana" charset="0"/>
            </a:endParaRPr>
          </a:p>
        </p:txBody>
      </p:sp>
      <p:sp>
        <p:nvSpPr>
          <p:cNvPr id="9" name="Rectangle 8"/>
          <p:cNvSpPr/>
          <p:nvPr/>
        </p:nvSpPr>
        <p:spPr>
          <a:xfrm>
            <a:off x="3702083" y="4971387"/>
            <a:ext cx="5047734" cy="1477327"/>
          </a:xfrm>
          <a:prstGeom prst="rect">
            <a:avLst/>
          </a:prstGeom>
        </p:spPr>
        <p:txBody>
          <a:bodyPr wrap="square">
            <a:spAutoFit/>
          </a:bodyPr>
          <a:lstStyle/>
          <a:p>
            <a:pPr lvl="0" algn="ctr"/>
            <a:r>
              <a:rPr lang="en-US" sz="1300" b="1" dirty="0" smtClean="0">
                <a:solidFill>
                  <a:srgbClr val="1E8792"/>
                </a:solidFill>
                <a:latin typeface="Verdana" charset="0"/>
                <a:ea typeface="Verdana" charset="0"/>
                <a:cs typeface="Verdana" charset="0"/>
              </a:rPr>
              <a:t>Prototype Implementation</a:t>
            </a:r>
          </a:p>
          <a:p>
            <a:pPr lvl="0" algn="ctr"/>
            <a:endParaRPr lang="en-US" sz="1100" dirty="0" smtClean="0">
              <a:solidFill>
                <a:srgbClr val="1E8792"/>
              </a:solidFill>
              <a:latin typeface="Verdana" charset="0"/>
              <a:ea typeface="Verdana" charset="0"/>
              <a:cs typeface="Verdana" charset="0"/>
            </a:endParaRPr>
          </a:p>
          <a:p>
            <a:pPr lvl="0"/>
            <a:r>
              <a:rPr lang="en-US" sz="1100" dirty="0" smtClean="0">
                <a:solidFill>
                  <a:srgbClr val="636466"/>
                </a:solidFill>
                <a:latin typeface="Verdana" charset="0"/>
                <a:ea typeface="Verdana" charset="0"/>
                <a:cs typeface="Verdana" charset="0"/>
              </a:rPr>
              <a:t>Each group on the Food Security Taskforce will implement at least one of of the prototyped research responses. For the Community Food Council, this will involve opening a choice-based food pantry at the Family Resource Center. As a group, the Food Security Taskforce will help to iterate and refine these prototype trials. </a:t>
            </a:r>
            <a:endParaRPr lang="en-GB" sz="1100" dirty="0">
              <a:solidFill>
                <a:srgbClr val="636466"/>
              </a:solidFill>
              <a:latin typeface="Verdana" charset="0"/>
              <a:ea typeface="Verdana" charset="0"/>
              <a:cs typeface="Verdana" charset="0"/>
            </a:endParaRPr>
          </a:p>
          <a:p>
            <a:endParaRPr lang="en-AU" sz="1100" dirty="0">
              <a:solidFill>
                <a:srgbClr val="636466"/>
              </a:solidFill>
              <a:latin typeface="Verdana" charset="0"/>
              <a:ea typeface="Verdana" charset="0"/>
              <a:cs typeface="Verdana" charset="0"/>
            </a:endParaRPr>
          </a:p>
        </p:txBody>
      </p:sp>
      <p:sp>
        <p:nvSpPr>
          <p:cNvPr id="11" name="Rectangle 10"/>
          <p:cNvSpPr/>
          <p:nvPr/>
        </p:nvSpPr>
        <p:spPr>
          <a:xfrm>
            <a:off x="1198714" y="1257135"/>
            <a:ext cx="4978901" cy="1815882"/>
          </a:xfrm>
          <a:prstGeom prst="rect">
            <a:avLst/>
          </a:prstGeom>
        </p:spPr>
        <p:txBody>
          <a:bodyPr wrap="square">
            <a:spAutoFit/>
          </a:bodyPr>
          <a:lstStyle/>
          <a:p>
            <a:pPr lvl="0" algn="ctr"/>
            <a:r>
              <a:rPr lang="en-AU" sz="1300" b="1" dirty="0" smtClean="0">
                <a:solidFill>
                  <a:srgbClr val="1E8792"/>
                </a:solidFill>
                <a:latin typeface="Verdana" charset="0"/>
                <a:ea typeface="Verdana" charset="0"/>
                <a:cs typeface="Verdana" charset="0"/>
              </a:rPr>
              <a:t>Findings Socialization</a:t>
            </a:r>
          </a:p>
          <a:p>
            <a:pPr lvl="0" algn="ctr"/>
            <a:endParaRPr lang="en-US" sz="1100" dirty="0" smtClean="0">
              <a:solidFill>
                <a:srgbClr val="1E8792"/>
              </a:solidFill>
              <a:latin typeface="Verdana" charset="0"/>
              <a:ea typeface="Verdana" charset="0"/>
              <a:cs typeface="Verdana" charset="0"/>
            </a:endParaRPr>
          </a:p>
          <a:p>
            <a:pPr lvl="0"/>
            <a:r>
              <a:rPr lang="en-US" sz="1100" dirty="0">
                <a:solidFill>
                  <a:srgbClr val="636466"/>
                </a:solidFill>
                <a:latin typeface="Verdana" charset="0"/>
                <a:ea typeface="Verdana" charset="0"/>
                <a:cs typeface="Verdana" charset="0"/>
              </a:rPr>
              <a:t>R</a:t>
            </a:r>
            <a:r>
              <a:rPr lang="en-US" sz="1100" dirty="0" smtClean="0">
                <a:solidFill>
                  <a:srgbClr val="636466"/>
                </a:solidFill>
                <a:latin typeface="Verdana" charset="0"/>
                <a:ea typeface="Verdana" charset="0"/>
                <a:cs typeface="Verdana" charset="0"/>
              </a:rPr>
              <a:t>eaching food security in Del Norte will require collaboration from numerous nonprofit, governmental, business, and academic groups. To gain support and action from these groups, we will present our research findings at numerous board meetings and open community meetings. Del Norte’s community will only be able to rally around increasing food security if it understands the nature and severity of Del Norte’s current food security challenges.</a:t>
            </a:r>
            <a:endParaRPr lang="en-GB" sz="1100" dirty="0">
              <a:solidFill>
                <a:srgbClr val="636466"/>
              </a:solidFill>
              <a:latin typeface="Verdana" charset="0"/>
              <a:ea typeface="Verdana" charset="0"/>
              <a:cs typeface="Verdana" charset="0"/>
            </a:endParaRPr>
          </a:p>
          <a:p>
            <a:endParaRPr lang="en-AU" sz="1100" dirty="0">
              <a:solidFill>
                <a:srgbClr val="636466"/>
              </a:solidFill>
              <a:latin typeface="Verdana" charset="0"/>
              <a:ea typeface="Verdana" charset="0"/>
              <a:cs typeface="Verdana" charset="0"/>
            </a:endParaRPr>
          </a:p>
        </p:txBody>
      </p:sp>
      <p:sp>
        <p:nvSpPr>
          <p:cNvPr id="12" name="Rectangle 11"/>
          <p:cNvSpPr/>
          <p:nvPr/>
        </p:nvSpPr>
        <p:spPr>
          <a:xfrm>
            <a:off x="2291980" y="3175221"/>
            <a:ext cx="5166369" cy="1477327"/>
          </a:xfrm>
          <a:prstGeom prst="rect">
            <a:avLst/>
          </a:prstGeom>
        </p:spPr>
        <p:txBody>
          <a:bodyPr wrap="square">
            <a:spAutoFit/>
          </a:bodyPr>
          <a:lstStyle/>
          <a:p>
            <a:pPr lvl="0" algn="ctr"/>
            <a:r>
              <a:rPr lang="en-AU" sz="1300" b="1" dirty="0" smtClean="0">
                <a:solidFill>
                  <a:srgbClr val="1E8792"/>
                </a:solidFill>
                <a:latin typeface="Verdana" charset="0"/>
                <a:ea typeface="Verdana" charset="0"/>
                <a:cs typeface="Verdana" charset="0"/>
              </a:rPr>
              <a:t>Formation of Food Security Taskforce</a:t>
            </a:r>
          </a:p>
          <a:p>
            <a:pPr lvl="0" algn="ctr"/>
            <a:endParaRPr lang="en-US" sz="1100" dirty="0" smtClean="0">
              <a:solidFill>
                <a:srgbClr val="1E8792"/>
              </a:solidFill>
              <a:latin typeface="Verdana" charset="0"/>
              <a:ea typeface="Verdana" charset="0"/>
              <a:cs typeface="Verdana" charset="0"/>
            </a:endParaRPr>
          </a:p>
          <a:p>
            <a:pPr lvl="0"/>
            <a:r>
              <a:rPr lang="en-US" sz="1100" dirty="0" smtClean="0">
                <a:solidFill>
                  <a:srgbClr val="636466"/>
                </a:solidFill>
                <a:latin typeface="Verdana" charset="0"/>
                <a:ea typeface="Verdana" charset="0"/>
                <a:cs typeface="Verdana" charset="0"/>
              </a:rPr>
              <a:t>To move from research into action, the Community Food Council will form a Food Security Taskforce. This group will include representatives who helped conduct our food security research as well as representatives from other groups who play key roles in Del Norte’s food security system. The goal of this group will be to further prototype and test innovations that respond to our research findings.</a:t>
            </a:r>
            <a:endParaRPr lang="en-GB" sz="1100" dirty="0">
              <a:solidFill>
                <a:srgbClr val="636466"/>
              </a:solidFill>
              <a:latin typeface="Verdana" charset="0"/>
              <a:ea typeface="Verdana" charset="0"/>
              <a:cs typeface="Verdana" charset="0"/>
            </a:endParaRPr>
          </a:p>
        </p:txBody>
      </p:sp>
      <p:sp>
        <p:nvSpPr>
          <p:cNvPr id="13" name="Title 1"/>
          <p:cNvSpPr txBox="1">
            <a:spLocks/>
          </p:cNvSpPr>
          <p:nvPr/>
        </p:nvSpPr>
        <p:spPr>
          <a:xfrm>
            <a:off x="1193616" y="3784741"/>
            <a:ext cx="984486" cy="589885"/>
          </a:xfrm>
          <a:prstGeom prst="rect">
            <a:avLst/>
          </a:prstGeom>
        </p:spPr>
        <p:txBody>
          <a:bodyPr vert="horz" lIns="90000" tIns="0" rIns="91440" bIns="0" rtlCol="0" anchor="t" anchorCtr="0">
            <a:normAutofit/>
          </a:bodyPr>
          <a:lstStyle>
            <a:lvl1pPr algn="l" defTabSz="781973" rtl="0" eaLnBrk="1" latinLnBrk="0" hangingPunct="1">
              <a:lnSpc>
                <a:spcPct val="90000"/>
              </a:lnSpc>
              <a:spcBef>
                <a:spcPct val="0"/>
              </a:spcBef>
              <a:buNone/>
              <a:defRPr sz="2395" b="1" i="0" kern="1200">
                <a:solidFill>
                  <a:schemeClr val="tx1">
                    <a:lumMod val="65000"/>
                    <a:lumOff val="35000"/>
                  </a:schemeClr>
                </a:solidFill>
                <a:latin typeface="Verdana" charset="0"/>
                <a:ea typeface="Verdana" charset="0"/>
                <a:cs typeface="Verdana" charset="0"/>
              </a:defRPr>
            </a:lvl1pPr>
          </a:lstStyle>
          <a:p>
            <a:pPr algn="ctr"/>
            <a:r>
              <a:rPr lang="en-GB" sz="2000" dirty="0" smtClean="0">
                <a:solidFill>
                  <a:srgbClr val="FFC100"/>
                </a:solidFill>
              </a:rPr>
              <a:t>Step </a:t>
            </a:r>
          </a:p>
          <a:p>
            <a:pPr algn="ctr"/>
            <a:r>
              <a:rPr lang="en-GB" sz="2000" dirty="0" smtClean="0">
                <a:solidFill>
                  <a:srgbClr val="FFC100"/>
                </a:solidFill>
              </a:rPr>
              <a:t>2</a:t>
            </a:r>
          </a:p>
          <a:p>
            <a:endParaRPr lang="en-GB" sz="1600" dirty="0">
              <a:solidFill>
                <a:srgbClr val="FFC100"/>
              </a:solidFill>
            </a:endParaRPr>
          </a:p>
        </p:txBody>
      </p:sp>
      <p:sp>
        <p:nvSpPr>
          <p:cNvPr id="14" name="Title 1"/>
          <p:cNvSpPr txBox="1">
            <a:spLocks/>
          </p:cNvSpPr>
          <p:nvPr/>
        </p:nvSpPr>
        <p:spPr>
          <a:xfrm>
            <a:off x="120195" y="1924672"/>
            <a:ext cx="984486" cy="589885"/>
          </a:xfrm>
          <a:prstGeom prst="rect">
            <a:avLst/>
          </a:prstGeom>
        </p:spPr>
        <p:txBody>
          <a:bodyPr vert="horz" lIns="90000" tIns="0" rIns="91440" bIns="0" rtlCol="0" anchor="t" anchorCtr="0">
            <a:normAutofit/>
          </a:bodyPr>
          <a:lstStyle>
            <a:lvl1pPr algn="l" defTabSz="781973" rtl="0" eaLnBrk="1" latinLnBrk="0" hangingPunct="1">
              <a:lnSpc>
                <a:spcPct val="90000"/>
              </a:lnSpc>
              <a:spcBef>
                <a:spcPct val="0"/>
              </a:spcBef>
              <a:buNone/>
              <a:defRPr sz="2395" b="1" i="0" kern="1200">
                <a:solidFill>
                  <a:schemeClr val="tx1">
                    <a:lumMod val="65000"/>
                    <a:lumOff val="35000"/>
                  </a:schemeClr>
                </a:solidFill>
                <a:latin typeface="Verdana" charset="0"/>
                <a:ea typeface="Verdana" charset="0"/>
                <a:cs typeface="Verdana" charset="0"/>
              </a:defRPr>
            </a:lvl1pPr>
          </a:lstStyle>
          <a:p>
            <a:pPr algn="ctr"/>
            <a:r>
              <a:rPr lang="en-GB" sz="2000" dirty="0" smtClean="0">
                <a:solidFill>
                  <a:srgbClr val="FFC100"/>
                </a:solidFill>
              </a:rPr>
              <a:t>Step </a:t>
            </a:r>
          </a:p>
          <a:p>
            <a:pPr algn="ctr"/>
            <a:r>
              <a:rPr lang="en-GB" sz="2000" dirty="0" smtClean="0">
                <a:solidFill>
                  <a:srgbClr val="FFC100"/>
                </a:solidFill>
              </a:rPr>
              <a:t>1</a:t>
            </a:r>
          </a:p>
          <a:p>
            <a:endParaRPr lang="en-GB" sz="1600" dirty="0">
              <a:solidFill>
                <a:srgbClr val="FFC100"/>
              </a:solidFill>
            </a:endParaRPr>
          </a:p>
        </p:txBody>
      </p:sp>
      <p:sp>
        <p:nvSpPr>
          <p:cNvPr id="15" name="Title 1"/>
          <p:cNvSpPr txBox="1">
            <a:spLocks/>
          </p:cNvSpPr>
          <p:nvPr/>
        </p:nvSpPr>
        <p:spPr>
          <a:xfrm>
            <a:off x="2477778" y="5488585"/>
            <a:ext cx="984486" cy="589885"/>
          </a:xfrm>
          <a:prstGeom prst="rect">
            <a:avLst/>
          </a:prstGeom>
        </p:spPr>
        <p:txBody>
          <a:bodyPr vert="horz" lIns="90000" tIns="0" rIns="91440" bIns="0" rtlCol="0" anchor="t" anchorCtr="0">
            <a:normAutofit/>
          </a:bodyPr>
          <a:lstStyle>
            <a:lvl1pPr algn="l" defTabSz="781973" rtl="0" eaLnBrk="1" latinLnBrk="0" hangingPunct="1">
              <a:lnSpc>
                <a:spcPct val="90000"/>
              </a:lnSpc>
              <a:spcBef>
                <a:spcPct val="0"/>
              </a:spcBef>
              <a:buNone/>
              <a:defRPr sz="2395" b="1" i="0" kern="1200">
                <a:solidFill>
                  <a:schemeClr val="tx1">
                    <a:lumMod val="65000"/>
                    <a:lumOff val="35000"/>
                  </a:schemeClr>
                </a:solidFill>
                <a:latin typeface="Verdana" charset="0"/>
                <a:ea typeface="Verdana" charset="0"/>
                <a:cs typeface="Verdana" charset="0"/>
              </a:defRPr>
            </a:lvl1pPr>
          </a:lstStyle>
          <a:p>
            <a:pPr algn="ctr"/>
            <a:r>
              <a:rPr lang="en-GB" sz="2000" dirty="0" smtClean="0">
                <a:solidFill>
                  <a:srgbClr val="FFC100"/>
                </a:solidFill>
              </a:rPr>
              <a:t>Step </a:t>
            </a:r>
          </a:p>
          <a:p>
            <a:pPr algn="ctr"/>
            <a:r>
              <a:rPr lang="en-GB" sz="2000" dirty="0" smtClean="0">
                <a:solidFill>
                  <a:srgbClr val="FFC100"/>
                </a:solidFill>
              </a:rPr>
              <a:t>3</a:t>
            </a:r>
          </a:p>
          <a:p>
            <a:endParaRPr lang="en-GB" sz="1600" dirty="0">
              <a:solidFill>
                <a:srgbClr val="FFC100"/>
              </a:solidFill>
            </a:endParaRPr>
          </a:p>
        </p:txBody>
      </p:sp>
    </p:spTree>
    <p:extLst>
      <p:ext uri="{BB962C8B-B14F-4D97-AF65-F5344CB8AC3E}">
        <p14:creationId xmlns:p14="http://schemas.microsoft.com/office/powerpoint/2010/main" val="1674835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 y="196358"/>
            <a:ext cx="9144000" cy="6465290"/>
          </a:xfrm>
          <a:prstGeom prst="rect">
            <a:avLst/>
          </a:prstGeom>
          <a:solidFill>
            <a:srgbClr val="1F9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6083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5630279" y="3137210"/>
            <a:ext cx="2174069" cy="430940"/>
            <a:chOff x="1119448" y="3199824"/>
            <a:chExt cx="2542075" cy="503886"/>
          </a:xfrm>
        </p:grpSpPr>
        <p:sp>
          <p:nvSpPr>
            <p:cNvPr id="44" name="Chevron 43"/>
            <p:cNvSpPr/>
            <p:nvPr/>
          </p:nvSpPr>
          <p:spPr>
            <a:xfrm rot="10800000">
              <a:off x="3051817" y="3199824"/>
              <a:ext cx="609706" cy="503886"/>
            </a:xfrm>
            <a:prstGeom prst="chevron">
              <a:avLst>
                <a:gd name="adj" fmla="val 26735"/>
              </a:avLst>
            </a:prstGeom>
            <a:solidFill>
              <a:srgbClr val="1E879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41" b="1" dirty="0">
                <a:solidFill>
                  <a:schemeClr val="bg1"/>
                </a:solidFill>
                <a:latin typeface="Verdana" charset="0"/>
                <a:ea typeface="Verdana" charset="0"/>
                <a:cs typeface="Verdana" charset="0"/>
              </a:endParaRPr>
            </a:p>
          </p:txBody>
        </p:sp>
        <p:sp>
          <p:nvSpPr>
            <p:cNvPr id="45" name="Chevron 44"/>
            <p:cNvSpPr/>
            <p:nvPr/>
          </p:nvSpPr>
          <p:spPr>
            <a:xfrm>
              <a:off x="1119448" y="3199824"/>
              <a:ext cx="609706" cy="503886"/>
            </a:xfrm>
            <a:prstGeom prst="chevron">
              <a:avLst>
                <a:gd name="adj" fmla="val 26735"/>
              </a:avLst>
            </a:prstGeom>
            <a:solidFill>
              <a:srgbClr val="1E879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41" b="1" dirty="0">
                <a:solidFill>
                  <a:schemeClr val="bg1"/>
                </a:solidFill>
                <a:latin typeface="Verdana" charset="0"/>
                <a:ea typeface="Verdana" charset="0"/>
                <a:cs typeface="Verdana" charset="0"/>
              </a:endParaRPr>
            </a:p>
          </p:txBody>
        </p:sp>
      </p:grpSp>
      <p:sp>
        <p:nvSpPr>
          <p:cNvPr id="6" name="Title 1"/>
          <p:cNvSpPr>
            <a:spLocks noGrp="1"/>
          </p:cNvSpPr>
          <p:nvPr>
            <p:ph type="title"/>
          </p:nvPr>
        </p:nvSpPr>
        <p:spPr>
          <a:xfrm>
            <a:off x="268286" y="393394"/>
            <a:ext cx="7886701" cy="501559"/>
          </a:xfrm>
        </p:spPr>
        <p:txBody>
          <a:bodyPr>
            <a:normAutofit/>
          </a:bodyPr>
          <a:lstStyle/>
          <a:p>
            <a:r>
              <a:rPr lang="en-AU" dirty="0" smtClean="0"/>
              <a:t>Interviewee Summary</a:t>
            </a:r>
            <a:endParaRPr lang="en-AU" dirty="0"/>
          </a:p>
        </p:txBody>
      </p:sp>
      <p:sp>
        <p:nvSpPr>
          <p:cNvPr id="7" name="Content Placeholder 2"/>
          <p:cNvSpPr>
            <a:spLocks noGrp="1"/>
          </p:cNvSpPr>
          <p:nvPr>
            <p:ph idx="4294967295"/>
          </p:nvPr>
        </p:nvSpPr>
        <p:spPr>
          <a:xfrm>
            <a:off x="252103" y="913037"/>
            <a:ext cx="4391335" cy="576102"/>
          </a:xfrm>
          <a:prstGeom prst="rect">
            <a:avLst/>
          </a:prstGeom>
        </p:spPr>
        <p:txBody>
          <a:bodyPr/>
          <a:lstStyle/>
          <a:p>
            <a:pPr marL="0" indent="0">
              <a:lnSpc>
                <a:spcPts val="1728"/>
              </a:lnSpc>
              <a:spcBef>
                <a:spcPts val="0"/>
              </a:spcBef>
              <a:buNone/>
            </a:pPr>
            <a:r>
              <a:rPr lang="en-AU" sz="1400" dirty="0">
                <a:solidFill>
                  <a:srgbClr val="1E8792"/>
                </a:solidFill>
                <a:latin typeface="Verdana" charset="0"/>
                <a:ea typeface="Verdana" charset="0"/>
                <a:cs typeface="Verdana" charset="0"/>
              </a:rPr>
              <a:t>In total, we conducted 25 interviews. These interviews were split into two main groups:</a:t>
            </a:r>
            <a:endParaRPr lang="en-GB" sz="1400" dirty="0">
              <a:solidFill>
                <a:srgbClr val="1E8792"/>
              </a:solidFill>
              <a:latin typeface="Verdana" charset="0"/>
              <a:ea typeface="Verdana" charset="0"/>
              <a:cs typeface="Verdana" charset="0"/>
            </a:endParaRPr>
          </a:p>
        </p:txBody>
      </p:sp>
      <p:sp>
        <p:nvSpPr>
          <p:cNvPr id="34" name="Content Placeholder 2"/>
          <p:cNvSpPr txBox="1">
            <a:spLocks/>
          </p:cNvSpPr>
          <p:nvPr/>
        </p:nvSpPr>
        <p:spPr>
          <a:xfrm>
            <a:off x="366574" y="4097276"/>
            <a:ext cx="8408136" cy="1431833"/>
          </a:xfrm>
          <a:prstGeom prst="rect">
            <a:avLst/>
          </a:prstGeom>
        </p:spPr>
        <p:txBody>
          <a:bodyPr numCol="2" spcCol="216000"/>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Verdana" charset="0"/>
                <a:ea typeface="Verdana" charset="0"/>
                <a:cs typeface="Verdana"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Verdana" charset="0"/>
                <a:ea typeface="Verdana" charset="0"/>
                <a:cs typeface="Verdana"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Verdana" charset="0"/>
                <a:ea typeface="Verdana" charset="0"/>
                <a:cs typeface="Verdana"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Verdana" charset="0"/>
                <a:ea typeface="Verdana" charset="0"/>
                <a:cs typeface="Verdana"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Verdana" charset="0"/>
                <a:ea typeface="Verdana" charset="0"/>
                <a:cs typeface="Verdana"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00000"/>
              </a:lnSpc>
              <a:spcBef>
                <a:spcPts val="0"/>
              </a:spcBef>
              <a:spcAft>
                <a:spcPts val="1026"/>
              </a:spcAft>
              <a:buNone/>
            </a:pPr>
            <a:r>
              <a:rPr lang="en-AU" sz="1000" dirty="0">
                <a:solidFill>
                  <a:srgbClr val="636466"/>
                </a:solidFill>
              </a:rPr>
              <a:t>For food insecure individuals, we spoke with families and individuals from Smith River to Klamath. Our goal was to conduct a mix of interviews as geographically, ethnically, and socioeconomically diverse as possible.  We interviewed Hmong families, Hispanic families, Native American families, Caucasian families, senior citizens, parents of young children, homeless individuals, and foster parents.</a:t>
            </a:r>
          </a:p>
          <a:p>
            <a:pPr marL="0" indent="0">
              <a:lnSpc>
                <a:spcPct val="100000"/>
              </a:lnSpc>
              <a:spcBef>
                <a:spcPts val="0"/>
              </a:spcBef>
              <a:spcAft>
                <a:spcPts val="1026"/>
              </a:spcAft>
              <a:buNone/>
            </a:pPr>
            <a:endParaRPr lang="en-AU" sz="1000" dirty="0">
              <a:solidFill>
                <a:srgbClr val="636466"/>
              </a:solidFill>
            </a:endParaRPr>
          </a:p>
          <a:p>
            <a:pPr marL="0" indent="0">
              <a:lnSpc>
                <a:spcPct val="100000"/>
              </a:lnSpc>
              <a:spcBef>
                <a:spcPts val="0"/>
              </a:spcBef>
              <a:spcAft>
                <a:spcPts val="1026"/>
              </a:spcAft>
              <a:buNone/>
            </a:pPr>
            <a:r>
              <a:rPr lang="en-AU" sz="1000" dirty="0">
                <a:solidFill>
                  <a:srgbClr val="636466"/>
                </a:solidFill>
              </a:rPr>
              <a:t>In terms of food security employees, we spoke to the leadership of many organizations including: the Director of Nutrition Services at Del Norte Unified School District, the Director of the Rural Human Services Food Bank, the Director of SNAP-Education, and the Director of the Tolowa Elder Nutrition Services. We also spoke to organization staff </a:t>
            </a:r>
            <a:r>
              <a:rPr lang="en-AU" sz="1000" dirty="0" smtClean="0">
                <a:solidFill>
                  <a:srgbClr val="636466"/>
                </a:solidFill>
              </a:rPr>
              <a:t>who </a:t>
            </a:r>
            <a:r>
              <a:rPr lang="en-AU" sz="1000" dirty="0">
                <a:solidFill>
                  <a:srgbClr val="636466"/>
                </a:solidFill>
              </a:rPr>
              <a:t>provide services directly including: foster parent support staff, veteran service providers, food bank employees, WIC staff, schoolteachers, and SNAP enrolment specialists.</a:t>
            </a:r>
          </a:p>
        </p:txBody>
      </p:sp>
      <p:cxnSp>
        <p:nvCxnSpPr>
          <p:cNvPr id="35" name="Straight Connector 34"/>
          <p:cNvCxnSpPr/>
          <p:nvPr/>
        </p:nvCxnSpPr>
        <p:spPr>
          <a:xfrm>
            <a:off x="366574" y="4034097"/>
            <a:ext cx="8408136" cy="0"/>
          </a:xfrm>
          <a:prstGeom prst="line">
            <a:avLst/>
          </a:prstGeom>
          <a:ln>
            <a:solidFill>
              <a:srgbClr val="1E879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6151720" y="1762458"/>
            <a:ext cx="1131185" cy="1473970"/>
          </a:xfrm>
          <a:prstGeom prst="rect">
            <a:avLst/>
          </a:prstGeom>
        </p:spPr>
      </p:pic>
      <p:pic>
        <p:nvPicPr>
          <p:cNvPr id="14" name="Picture 13"/>
          <p:cNvPicPr>
            <a:picLocks noChangeAspect="1"/>
          </p:cNvPicPr>
          <p:nvPr/>
        </p:nvPicPr>
        <p:blipFill>
          <a:blip r:embed="rId4"/>
          <a:stretch>
            <a:fillRect/>
          </a:stretch>
        </p:blipFill>
        <p:spPr>
          <a:xfrm>
            <a:off x="1561179" y="1758468"/>
            <a:ext cx="1527978" cy="1501404"/>
          </a:xfrm>
          <a:prstGeom prst="rect">
            <a:avLst/>
          </a:prstGeom>
        </p:spPr>
      </p:pic>
      <p:sp>
        <p:nvSpPr>
          <p:cNvPr id="36" name="Rectangle 35"/>
          <p:cNvSpPr/>
          <p:nvPr/>
        </p:nvSpPr>
        <p:spPr>
          <a:xfrm>
            <a:off x="5888903" y="3064498"/>
            <a:ext cx="1656814" cy="430940"/>
          </a:xfrm>
          <a:prstGeom prst="rect">
            <a:avLst/>
          </a:prstGeom>
          <a:solidFill>
            <a:srgbClr val="1F96A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bg1"/>
                </a:solidFill>
                <a:latin typeface="Verdana" charset="0"/>
                <a:ea typeface="Verdana" charset="0"/>
                <a:cs typeface="Verdana" charset="0"/>
              </a:rPr>
              <a:t>Local food security service employees</a:t>
            </a:r>
          </a:p>
        </p:txBody>
      </p:sp>
      <p:grpSp>
        <p:nvGrpSpPr>
          <p:cNvPr id="19" name="Group 18"/>
          <p:cNvGrpSpPr/>
          <p:nvPr/>
        </p:nvGrpSpPr>
        <p:grpSpPr>
          <a:xfrm>
            <a:off x="975177" y="3137210"/>
            <a:ext cx="2174069" cy="430940"/>
            <a:chOff x="1119448" y="3199824"/>
            <a:chExt cx="2542075" cy="503886"/>
          </a:xfrm>
        </p:grpSpPr>
        <p:sp>
          <p:nvSpPr>
            <p:cNvPr id="38" name="Chevron 37"/>
            <p:cNvSpPr/>
            <p:nvPr/>
          </p:nvSpPr>
          <p:spPr>
            <a:xfrm rot="10800000">
              <a:off x="3051817" y="3199824"/>
              <a:ext cx="609706" cy="503886"/>
            </a:xfrm>
            <a:prstGeom prst="chevron">
              <a:avLst>
                <a:gd name="adj" fmla="val 26735"/>
              </a:avLst>
            </a:prstGeom>
            <a:solidFill>
              <a:srgbClr val="1E879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41" b="1" dirty="0">
                <a:solidFill>
                  <a:schemeClr val="bg1"/>
                </a:solidFill>
                <a:latin typeface="Verdana" charset="0"/>
                <a:ea typeface="Verdana" charset="0"/>
                <a:cs typeface="Verdana" charset="0"/>
              </a:endParaRPr>
            </a:p>
          </p:txBody>
        </p:sp>
        <p:sp>
          <p:nvSpPr>
            <p:cNvPr id="37" name="Chevron 36"/>
            <p:cNvSpPr/>
            <p:nvPr/>
          </p:nvSpPr>
          <p:spPr>
            <a:xfrm>
              <a:off x="1119448" y="3199824"/>
              <a:ext cx="609706" cy="503886"/>
            </a:xfrm>
            <a:prstGeom prst="chevron">
              <a:avLst>
                <a:gd name="adj" fmla="val 26735"/>
              </a:avLst>
            </a:prstGeom>
            <a:solidFill>
              <a:srgbClr val="1E879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41" b="1" dirty="0">
                <a:solidFill>
                  <a:schemeClr val="bg1"/>
                </a:solidFill>
                <a:latin typeface="Verdana" charset="0"/>
                <a:ea typeface="Verdana" charset="0"/>
                <a:cs typeface="Verdana" charset="0"/>
              </a:endParaRPr>
            </a:p>
          </p:txBody>
        </p:sp>
      </p:grpSp>
      <p:sp>
        <p:nvSpPr>
          <p:cNvPr id="15" name="Rectangle 14"/>
          <p:cNvSpPr/>
          <p:nvPr/>
        </p:nvSpPr>
        <p:spPr>
          <a:xfrm>
            <a:off x="1233800" y="3064498"/>
            <a:ext cx="1656814" cy="430940"/>
          </a:xfrm>
          <a:prstGeom prst="rect">
            <a:avLst/>
          </a:prstGeom>
          <a:solidFill>
            <a:srgbClr val="1F96A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b="1" dirty="0">
                <a:solidFill>
                  <a:schemeClr val="bg1"/>
                </a:solidFill>
                <a:latin typeface="Verdana" charset="0"/>
                <a:ea typeface="Verdana" charset="0"/>
                <a:cs typeface="Verdana" charset="0"/>
              </a:rPr>
              <a:t>Food insecure individuals</a:t>
            </a:r>
          </a:p>
        </p:txBody>
      </p:sp>
      <p:sp>
        <p:nvSpPr>
          <p:cNvPr id="20"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1"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5</a:t>
            </a:fld>
            <a:endParaRPr lang="en-AU" dirty="0"/>
          </a:p>
        </p:txBody>
      </p:sp>
      <p:cxnSp>
        <p:nvCxnSpPr>
          <p:cNvPr id="22" name="Straight Connector 21"/>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319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 y="196355"/>
            <a:ext cx="9144000" cy="6073683"/>
          </a:xfrm>
          <a:prstGeom prst="rect">
            <a:avLst/>
          </a:prstGeom>
        </p:spPr>
      </p:pic>
      <p:sp>
        <p:nvSpPr>
          <p:cNvPr id="8" name="Rectangle 7"/>
          <p:cNvSpPr/>
          <p:nvPr/>
        </p:nvSpPr>
        <p:spPr>
          <a:xfrm>
            <a:off x="-2" y="2725735"/>
            <a:ext cx="8141760" cy="2498441"/>
          </a:xfrm>
          <a:prstGeom prst="rect">
            <a:avLst/>
          </a:prstGeom>
          <a:solidFill>
            <a:srgbClr val="FBE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9" name="Rectangle 8"/>
          <p:cNvSpPr/>
          <p:nvPr/>
        </p:nvSpPr>
        <p:spPr>
          <a:xfrm>
            <a:off x="0" y="2585878"/>
            <a:ext cx="8066000" cy="2556952"/>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079" b="1" dirty="0">
                <a:latin typeface="Verdana" charset="0"/>
                <a:ea typeface="Verdana" charset="0"/>
                <a:cs typeface="Verdana" charset="0"/>
              </a:rPr>
              <a:t>FOOD INSECURITY FINDINGS</a:t>
            </a:r>
          </a:p>
        </p:txBody>
      </p:sp>
      <p:sp>
        <p:nvSpPr>
          <p:cNvPr id="10"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1"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6</a:t>
            </a:fld>
            <a:endParaRPr lang="en-AU" dirty="0"/>
          </a:p>
        </p:txBody>
      </p:sp>
      <p:cxnSp>
        <p:nvCxnSpPr>
          <p:cNvPr id="12" name="Straight Connector 11"/>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48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14312" y="404813"/>
            <a:ext cx="7886701" cy="501559"/>
          </a:xfrm>
        </p:spPr>
        <p:txBody>
          <a:bodyPr>
            <a:normAutofit/>
          </a:bodyPr>
          <a:lstStyle/>
          <a:p>
            <a:r>
              <a:rPr lang="en-AU" dirty="0" smtClean="0"/>
              <a:t>Key Themes</a:t>
            </a:r>
            <a:endParaRPr lang="en-AU" dirty="0"/>
          </a:p>
        </p:txBody>
      </p:sp>
      <p:sp>
        <p:nvSpPr>
          <p:cNvPr id="7" name="Content Placeholder 2"/>
          <p:cNvSpPr>
            <a:spLocks noGrp="1"/>
          </p:cNvSpPr>
          <p:nvPr>
            <p:ph idx="4294967295"/>
          </p:nvPr>
        </p:nvSpPr>
        <p:spPr>
          <a:xfrm>
            <a:off x="214311" y="859338"/>
            <a:ext cx="7469023" cy="755705"/>
          </a:xfrm>
          <a:prstGeom prst="rect">
            <a:avLst/>
          </a:prstGeom>
        </p:spPr>
        <p:txBody>
          <a:bodyPr/>
          <a:lstStyle/>
          <a:p>
            <a:pPr marL="0" indent="0">
              <a:lnSpc>
                <a:spcPts val="1728"/>
              </a:lnSpc>
              <a:spcBef>
                <a:spcPts val="0"/>
              </a:spcBef>
              <a:buNone/>
            </a:pPr>
            <a:r>
              <a:rPr lang="en-AU" sz="1400" dirty="0">
                <a:solidFill>
                  <a:srgbClr val="1E8792"/>
                </a:solidFill>
                <a:latin typeface="Verdana" charset="0"/>
                <a:ea typeface="Verdana" charset="0"/>
                <a:cs typeface="Verdana" charset="0"/>
              </a:rPr>
              <a:t>A total of nine key insights emerged from our </a:t>
            </a:r>
            <a:r>
              <a:rPr lang="en-AU" sz="1400" dirty="0" smtClean="0">
                <a:solidFill>
                  <a:srgbClr val="1E8792"/>
                </a:solidFill>
                <a:latin typeface="Verdana" charset="0"/>
                <a:ea typeface="Verdana" charset="0"/>
                <a:cs typeface="Verdana" charset="0"/>
              </a:rPr>
              <a:t>research analysis</a:t>
            </a:r>
            <a:r>
              <a:rPr lang="en-AU" sz="1400" dirty="0">
                <a:solidFill>
                  <a:srgbClr val="1E8792"/>
                </a:solidFill>
                <a:latin typeface="Verdana" charset="0"/>
                <a:ea typeface="Verdana" charset="0"/>
                <a:cs typeface="Verdana" charset="0"/>
              </a:rPr>
              <a:t>. These insights help illustrate the experience of being food insecure in Del Norte.</a:t>
            </a:r>
            <a:endParaRPr lang="en-GB" sz="1400" dirty="0">
              <a:solidFill>
                <a:srgbClr val="1E8792"/>
              </a:solidFill>
              <a:latin typeface="Verdana" charset="0"/>
              <a:ea typeface="Verdana" charset="0"/>
              <a:cs typeface="Verdana" charset="0"/>
            </a:endParaRPr>
          </a:p>
        </p:txBody>
      </p:sp>
      <p:sp>
        <p:nvSpPr>
          <p:cNvPr id="9" name="Rectangle 8"/>
          <p:cNvSpPr/>
          <p:nvPr/>
        </p:nvSpPr>
        <p:spPr>
          <a:xfrm>
            <a:off x="1042988" y="1953482"/>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Cooking and nutrition education is needed to increase food security</a:t>
            </a:r>
          </a:p>
        </p:txBody>
      </p:sp>
      <p:sp>
        <p:nvSpPr>
          <p:cNvPr id="34" name="Rectangle 33"/>
          <p:cNvSpPr/>
          <p:nvPr/>
        </p:nvSpPr>
        <p:spPr>
          <a:xfrm>
            <a:off x="1042988" y="3146526"/>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When relying on food services, accessing food requires a full-time effort</a:t>
            </a:r>
          </a:p>
        </p:txBody>
      </p:sp>
      <p:sp>
        <p:nvSpPr>
          <p:cNvPr id="35" name="Rectangle 34"/>
          <p:cNvSpPr/>
          <p:nvPr/>
        </p:nvSpPr>
        <p:spPr>
          <a:xfrm>
            <a:off x="1042988" y="4339570"/>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Parents will provide food for their families at all costs</a:t>
            </a:r>
          </a:p>
        </p:txBody>
      </p:sp>
      <p:sp>
        <p:nvSpPr>
          <p:cNvPr id="36" name="Rectangle 35"/>
          <p:cNvSpPr/>
          <p:nvPr/>
        </p:nvSpPr>
        <p:spPr>
          <a:xfrm>
            <a:off x="3203575" y="1964510"/>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Food-based trauma can </a:t>
            </a:r>
            <a:r>
              <a:rPr lang="en-AU" sz="1000" dirty="0" smtClean="0">
                <a:solidFill>
                  <a:srgbClr val="636466"/>
                </a:solidFill>
                <a:latin typeface="Verdana" charset="0"/>
                <a:ea typeface="Verdana" charset="0"/>
                <a:cs typeface="Verdana" charset="0"/>
              </a:rPr>
              <a:t/>
            </a:r>
            <a:br>
              <a:rPr lang="en-AU" sz="1000" dirty="0" smtClean="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last </a:t>
            </a:r>
            <a:r>
              <a:rPr lang="en-AU" sz="1000" dirty="0">
                <a:solidFill>
                  <a:srgbClr val="636466"/>
                </a:solidFill>
                <a:latin typeface="Verdana" charset="0"/>
                <a:ea typeface="Verdana" charset="0"/>
                <a:cs typeface="Verdana" charset="0"/>
              </a:rPr>
              <a:t>a lifetime</a:t>
            </a:r>
          </a:p>
        </p:txBody>
      </p:sp>
      <p:sp>
        <p:nvSpPr>
          <p:cNvPr id="37" name="Rectangle 36"/>
          <p:cNvSpPr/>
          <p:nvPr/>
        </p:nvSpPr>
        <p:spPr>
          <a:xfrm>
            <a:off x="3203575" y="3157554"/>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Local food service organizations struggle </a:t>
            </a:r>
            <a:r>
              <a:rPr lang="en-AU" sz="1000" dirty="0" smtClean="0">
                <a:solidFill>
                  <a:srgbClr val="636466"/>
                </a:solidFill>
                <a:latin typeface="Verdana" charset="0"/>
                <a:ea typeface="Verdana" charset="0"/>
                <a:cs typeface="Verdana" charset="0"/>
              </a:rPr>
              <a:t/>
            </a:r>
            <a:br>
              <a:rPr lang="en-AU" sz="1000" dirty="0" smtClean="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to </a:t>
            </a:r>
            <a:r>
              <a:rPr lang="en-AU" sz="1000" dirty="0">
                <a:solidFill>
                  <a:srgbClr val="636466"/>
                </a:solidFill>
                <a:latin typeface="Verdana" charset="0"/>
                <a:ea typeface="Verdana" charset="0"/>
                <a:cs typeface="Verdana" charset="0"/>
              </a:rPr>
              <a:t>maintain </a:t>
            </a:r>
            <a:r>
              <a:rPr lang="en-AU" sz="1000" dirty="0" smtClean="0">
                <a:solidFill>
                  <a:srgbClr val="636466"/>
                </a:solidFill>
                <a:latin typeface="Verdana" charset="0"/>
                <a:ea typeface="Verdana" charset="0"/>
                <a:cs typeface="Verdana" charset="0"/>
              </a:rPr>
              <a:t/>
            </a:r>
            <a:br>
              <a:rPr lang="en-AU" sz="1000" dirty="0" smtClean="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funding </a:t>
            </a:r>
            <a:r>
              <a:rPr lang="en-AU" sz="1000" dirty="0">
                <a:solidFill>
                  <a:srgbClr val="636466"/>
                </a:solidFill>
                <a:latin typeface="Verdana" charset="0"/>
                <a:ea typeface="Verdana" charset="0"/>
                <a:cs typeface="Verdana" charset="0"/>
              </a:rPr>
              <a:t>and support</a:t>
            </a:r>
          </a:p>
        </p:txBody>
      </p:sp>
      <p:sp>
        <p:nvSpPr>
          <p:cNvPr id="38" name="Rectangle 37"/>
          <p:cNvSpPr/>
          <p:nvPr/>
        </p:nvSpPr>
        <p:spPr>
          <a:xfrm>
            <a:off x="3203575" y="4350598"/>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Many children rely on school meals, but the </a:t>
            </a:r>
            <a:r>
              <a:rPr lang="en-AU" sz="1000" dirty="0" smtClean="0">
                <a:solidFill>
                  <a:srgbClr val="636466"/>
                </a:solidFill>
                <a:latin typeface="Verdana" charset="0"/>
                <a:ea typeface="Verdana" charset="0"/>
                <a:cs typeface="Verdana" charset="0"/>
              </a:rPr>
              <a:t/>
            </a:r>
            <a:br>
              <a:rPr lang="en-AU" sz="1000" dirty="0" smtClean="0">
                <a:solidFill>
                  <a:srgbClr val="636466"/>
                </a:solidFill>
                <a:latin typeface="Verdana" charset="0"/>
                <a:ea typeface="Verdana" charset="0"/>
                <a:cs typeface="Verdana" charset="0"/>
              </a:rPr>
            </a:br>
            <a:r>
              <a:rPr lang="en-AU" sz="1000" dirty="0" smtClean="0">
                <a:solidFill>
                  <a:srgbClr val="636466"/>
                </a:solidFill>
                <a:latin typeface="Verdana" charset="0"/>
                <a:ea typeface="Verdana" charset="0"/>
                <a:cs typeface="Verdana" charset="0"/>
              </a:rPr>
              <a:t>system </a:t>
            </a:r>
            <a:r>
              <a:rPr lang="en-AU" sz="1000" dirty="0">
                <a:solidFill>
                  <a:srgbClr val="636466"/>
                </a:solidFill>
                <a:latin typeface="Verdana" charset="0"/>
                <a:ea typeface="Verdana" charset="0"/>
                <a:cs typeface="Verdana" charset="0"/>
              </a:rPr>
              <a:t>has gaps</a:t>
            </a:r>
          </a:p>
        </p:txBody>
      </p:sp>
      <p:sp>
        <p:nvSpPr>
          <p:cNvPr id="39" name="Rectangle 38"/>
          <p:cNvSpPr/>
          <p:nvPr/>
        </p:nvSpPr>
        <p:spPr>
          <a:xfrm>
            <a:off x="5364163" y="1964510"/>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Eating well while homeless has unique, extreme challenges</a:t>
            </a:r>
          </a:p>
        </p:txBody>
      </p:sp>
      <p:sp>
        <p:nvSpPr>
          <p:cNvPr id="44" name="Rectangle 43"/>
          <p:cNvSpPr/>
          <p:nvPr/>
        </p:nvSpPr>
        <p:spPr>
          <a:xfrm>
            <a:off x="5364163" y="3157554"/>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Food sharing builds family and community support networks</a:t>
            </a:r>
          </a:p>
        </p:txBody>
      </p:sp>
      <p:sp>
        <p:nvSpPr>
          <p:cNvPr id="45" name="Rectangle 44"/>
          <p:cNvSpPr/>
          <p:nvPr/>
        </p:nvSpPr>
        <p:spPr>
          <a:xfrm>
            <a:off x="5364163" y="4350598"/>
            <a:ext cx="2016125" cy="1029012"/>
          </a:xfrm>
          <a:prstGeom prst="rect">
            <a:avLst/>
          </a:prstGeom>
          <a:solidFill>
            <a:schemeClr val="bg1"/>
          </a:solidFill>
          <a:ln>
            <a:solidFill>
              <a:srgbClr val="FBB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636466"/>
                </a:solidFill>
                <a:latin typeface="Verdana" charset="0"/>
                <a:ea typeface="Verdana" charset="0"/>
                <a:cs typeface="Verdana" charset="0"/>
              </a:rPr>
              <a:t>Food insecurity services run on a complicated monthly schedule</a:t>
            </a:r>
          </a:p>
        </p:txBody>
      </p:sp>
      <p:sp>
        <p:nvSpPr>
          <p:cNvPr id="18"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9"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7</a:t>
            </a:fld>
            <a:endParaRPr lang="en-AU" dirty="0"/>
          </a:p>
        </p:txBody>
      </p:sp>
      <p:cxnSp>
        <p:nvCxnSpPr>
          <p:cNvPr id="20" name="Straight Connector 19"/>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248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3849" y="404813"/>
            <a:ext cx="2735264" cy="5608018"/>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1</a:t>
            </a:r>
          </a:p>
          <a:p>
            <a:pPr algn="ctr"/>
            <a:r>
              <a:rPr lang="en-AU" sz="1400" b="1" dirty="0">
                <a:latin typeface="Verdana" charset="0"/>
                <a:ea typeface="Verdana" charset="0"/>
                <a:cs typeface="Verdana" charset="0"/>
              </a:rPr>
              <a:t>Cooking and nutrition education is needed to increase food security.</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Residents of Del Norte can often obtain sufficient food from local food security services providers; however, families don’t know how to cook many of the foods they receive. Education on cooking and nutrition is severely needed.</a:t>
            </a:r>
            <a:endParaRPr lang="en-AU" sz="1100" b="1" dirty="0">
              <a:latin typeface="Verdana" charset="0"/>
              <a:ea typeface="Verdana" charset="0"/>
              <a:cs typeface="Verdana" charset="0"/>
            </a:endParaRPr>
          </a:p>
        </p:txBody>
      </p:sp>
      <p:sp>
        <p:nvSpPr>
          <p:cNvPr id="5" name="TextBox 4"/>
          <p:cNvSpPr txBox="1"/>
          <p:nvPr/>
        </p:nvSpPr>
        <p:spPr>
          <a:xfrm>
            <a:off x="3203574" y="3340526"/>
            <a:ext cx="2736851" cy="1356709"/>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“We were doing some food cooking classes using what we give in a commodities box, so they would know how to use them. A lot of people don’t know how to. They don’t know how to cook a bean. It’s like ‘What do you do with them?”</a:t>
            </a:r>
          </a:p>
          <a:p>
            <a:pPr algn="r"/>
            <a:r>
              <a:rPr lang="en-AU" sz="900" i="1" dirty="0">
                <a:solidFill>
                  <a:srgbClr val="FBBE32"/>
                </a:solidFill>
                <a:latin typeface="Verdana" charset="0"/>
                <a:ea typeface="Verdana" charset="0"/>
                <a:cs typeface="Verdana" charset="0"/>
              </a:rPr>
              <a:t>– Food Bank Employee</a:t>
            </a:r>
          </a:p>
        </p:txBody>
      </p:sp>
      <p:sp>
        <p:nvSpPr>
          <p:cNvPr id="24" name="TextBox 23"/>
          <p:cNvSpPr txBox="1"/>
          <p:nvPr/>
        </p:nvSpPr>
        <p:spPr>
          <a:xfrm>
            <a:off x="6084888" y="3340526"/>
            <a:ext cx="2746309" cy="9412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 have parents that come in here that don’t even know how to make mac n cheese. They can’t boil an egg</a:t>
            </a:r>
            <a:r>
              <a:rPr lang="en-AU" sz="900" dirty="0" smtClean="0">
                <a:solidFill>
                  <a:srgbClr val="636466"/>
                </a:solidFill>
                <a:latin typeface="Verdana" charset="0"/>
                <a:ea typeface="Verdana" charset="0"/>
                <a:cs typeface="Verdana" charset="0"/>
              </a:rPr>
              <a:t>.”</a:t>
            </a:r>
          </a:p>
          <a:p>
            <a:endParaRPr lang="en-AU" sz="900" dirty="0">
              <a:solidFill>
                <a:srgbClr val="636466"/>
              </a:solidFill>
              <a:latin typeface="Verdana" charset="0"/>
              <a:ea typeface="Verdana" charset="0"/>
              <a:cs typeface="Verdana" charset="0"/>
            </a:endParaRPr>
          </a:p>
          <a:p>
            <a:pPr algn="r"/>
            <a:r>
              <a:rPr lang="en-AU" sz="900" i="1" dirty="0">
                <a:solidFill>
                  <a:srgbClr val="FBBE32"/>
                </a:solidFill>
                <a:latin typeface="Verdana" charset="0"/>
                <a:ea typeface="Verdana" charset="0"/>
                <a:cs typeface="Verdana" charset="0"/>
              </a:rPr>
              <a:t>– WIC Provider</a:t>
            </a:r>
            <a:endParaRPr lang="en-AU" sz="900" dirty="0">
              <a:solidFill>
                <a:srgbClr val="FBBE32"/>
              </a:solidFill>
              <a:latin typeface="Verdana" charset="0"/>
              <a:ea typeface="Verdana" charset="0"/>
              <a:cs typeface="Verdana" charset="0"/>
            </a:endParaRPr>
          </a:p>
        </p:txBody>
      </p:sp>
      <p:sp>
        <p:nvSpPr>
          <p:cNvPr id="26" name="TextBox 25"/>
          <p:cNvSpPr txBox="1"/>
          <p:nvPr/>
        </p:nvSpPr>
        <p:spPr>
          <a:xfrm>
            <a:off x="3211744" y="4862761"/>
            <a:ext cx="2728681" cy="8027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“Part of the requirements of people with kids in foster care… part of their training is to incorporate basic cooking.”</a:t>
            </a:r>
          </a:p>
          <a:p>
            <a:pPr algn="r"/>
            <a:r>
              <a:rPr lang="en-AU" sz="900" i="1" dirty="0">
                <a:solidFill>
                  <a:srgbClr val="FBBE32"/>
                </a:solidFill>
                <a:latin typeface="Verdana" charset="0"/>
                <a:ea typeface="Verdana" charset="0"/>
                <a:cs typeface="Verdana" charset="0"/>
              </a:rPr>
              <a:t>– Foster Mom</a:t>
            </a:r>
          </a:p>
        </p:txBody>
      </p:sp>
      <p:sp>
        <p:nvSpPr>
          <p:cNvPr id="27" name="TextBox 26"/>
          <p:cNvSpPr txBox="1"/>
          <p:nvPr/>
        </p:nvSpPr>
        <p:spPr>
          <a:xfrm>
            <a:off x="6102098" y="4424429"/>
            <a:ext cx="2729100" cy="10797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“Yeah, WIC gave us good tips. I was anaemic when I was pregnant so they encouraged me to eat foods that would keep my iron up</a:t>
            </a:r>
            <a:r>
              <a:rPr lang="en-AU" sz="900" dirty="0" smtClean="0">
                <a:solidFill>
                  <a:srgbClr val="636466"/>
                </a:solidFill>
                <a:latin typeface="Verdana" charset="0"/>
                <a:ea typeface="Verdana" charset="0"/>
                <a:cs typeface="Verdana" charset="0"/>
              </a:rPr>
              <a:t>.”</a:t>
            </a:r>
            <a:br>
              <a:rPr lang="en-AU" sz="900" dirty="0" smtClean="0">
                <a:solidFill>
                  <a:srgbClr val="636466"/>
                </a:solidFill>
                <a:latin typeface="Verdana" charset="0"/>
                <a:ea typeface="Verdana" charset="0"/>
                <a:cs typeface="Verdana" charset="0"/>
              </a:rPr>
            </a:br>
            <a:endParaRPr lang="en-AU" sz="900" dirty="0">
              <a:solidFill>
                <a:srgbClr val="636466"/>
              </a:solidFill>
              <a:latin typeface="Verdana" charset="0"/>
              <a:ea typeface="Verdana" charset="0"/>
              <a:cs typeface="Verdana" charset="0"/>
            </a:endParaRPr>
          </a:p>
          <a:p>
            <a:pPr algn="r"/>
            <a:r>
              <a:rPr lang="en-AU" sz="900" i="1" dirty="0">
                <a:solidFill>
                  <a:srgbClr val="FBBE32"/>
                </a:solidFill>
                <a:latin typeface="Verdana" charset="0"/>
                <a:ea typeface="Verdana" charset="0"/>
                <a:cs typeface="Verdana" charset="0"/>
              </a:rPr>
              <a:t>– Smith River Mother</a:t>
            </a:r>
          </a:p>
        </p:txBody>
      </p:sp>
      <p:pic>
        <p:nvPicPr>
          <p:cNvPr id="7" name="Picture 6"/>
          <p:cNvPicPr>
            <a:picLocks noChangeAspect="1"/>
          </p:cNvPicPr>
          <p:nvPr/>
        </p:nvPicPr>
        <p:blipFill>
          <a:blip r:embed="rId3"/>
          <a:stretch>
            <a:fillRect/>
          </a:stretch>
        </p:blipFill>
        <p:spPr>
          <a:xfrm>
            <a:off x="3203574" y="404813"/>
            <a:ext cx="5627623" cy="2770187"/>
          </a:xfrm>
          <a:prstGeom prst="rect">
            <a:avLst/>
          </a:prstGeom>
        </p:spPr>
      </p:pic>
      <p:sp>
        <p:nvSpPr>
          <p:cNvPr id="17"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18"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8</a:t>
            </a:fld>
            <a:endParaRPr lang="en-AU" dirty="0"/>
          </a:p>
        </p:txBody>
      </p:sp>
      <p:cxnSp>
        <p:nvCxnSpPr>
          <p:cNvPr id="19" name="Straight Connector 18"/>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1414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3849" y="404813"/>
            <a:ext cx="2735263" cy="5386669"/>
          </a:xfrm>
          <a:prstGeom prst="rect">
            <a:avLst/>
          </a:prstGeom>
          <a:solidFill>
            <a:srgbClr val="FBBE32"/>
          </a:solidFill>
          <a:ln>
            <a:noFill/>
          </a:ln>
        </p:spPr>
        <p:style>
          <a:lnRef idx="2">
            <a:schemeClr val="accent1">
              <a:shade val="50000"/>
            </a:schemeClr>
          </a:lnRef>
          <a:fillRef idx="1">
            <a:schemeClr val="accent1"/>
          </a:fillRef>
          <a:effectRef idx="0">
            <a:schemeClr val="accent1"/>
          </a:effectRef>
          <a:fontRef idx="minor">
            <a:schemeClr val="lt1"/>
          </a:fontRef>
        </p:style>
        <p:txBody>
          <a:bodyPr lIns="184731" tIns="307884" rIns="184731" rtlCol="0" anchor="t" anchorCtr="0"/>
          <a:lstStyle/>
          <a:p>
            <a:pPr algn="ctr">
              <a:spcAft>
                <a:spcPts val="513"/>
              </a:spcAft>
            </a:pPr>
            <a:r>
              <a:rPr lang="en-AU" sz="4400" b="1" dirty="0">
                <a:latin typeface="Verdana" charset="0"/>
                <a:ea typeface="Verdana" charset="0"/>
                <a:cs typeface="Verdana" charset="0"/>
              </a:rPr>
              <a:t>2</a:t>
            </a:r>
          </a:p>
          <a:p>
            <a:pPr algn="ctr"/>
            <a:r>
              <a:rPr lang="en-AU" sz="1400" b="1" dirty="0">
                <a:latin typeface="Verdana" charset="0"/>
                <a:ea typeface="Verdana" charset="0"/>
                <a:cs typeface="Verdana" charset="0"/>
              </a:rPr>
              <a:t>Food-based trauma can last a lifetime.</a:t>
            </a:r>
          </a:p>
          <a:p>
            <a:pPr algn="ctr"/>
            <a:endParaRPr lang="en-AU" sz="1368" b="1" dirty="0">
              <a:latin typeface="Verdana" charset="0"/>
              <a:ea typeface="Verdana" charset="0"/>
              <a:cs typeface="Verdana" charset="0"/>
            </a:endParaRPr>
          </a:p>
          <a:p>
            <a:r>
              <a:rPr lang="en-US" sz="2737" dirty="0"/>
              <a:t>–</a:t>
            </a:r>
          </a:p>
          <a:p>
            <a:r>
              <a:rPr lang="en-US" sz="1100" dirty="0">
                <a:latin typeface="Verdana" charset="0"/>
                <a:ea typeface="Verdana" charset="0"/>
                <a:cs typeface="Verdana" charset="0"/>
              </a:rPr>
              <a:t>Food-based trauma is prevalent in foster children and often expresses itself as hoarding, overeating, and stealing. Foster parents struggle to manage their children's relationship with food and food can be a source of tension with biological parents. The effects of food-based trauma can last well into late teens and adulthood.</a:t>
            </a:r>
            <a:endParaRPr lang="en-AU" sz="1100" b="1" dirty="0">
              <a:latin typeface="Verdana" charset="0"/>
              <a:ea typeface="Verdana" charset="0"/>
              <a:cs typeface="Verdana" charset="0"/>
            </a:endParaRPr>
          </a:p>
        </p:txBody>
      </p:sp>
      <p:sp>
        <p:nvSpPr>
          <p:cNvPr id="5" name="TextBox 4"/>
          <p:cNvSpPr txBox="1"/>
          <p:nvPr/>
        </p:nvSpPr>
        <p:spPr>
          <a:xfrm>
            <a:off x="3203575" y="3287626"/>
            <a:ext cx="2736850" cy="1633708"/>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“My foster child is a food hoarder -</a:t>
            </a:r>
            <a:r>
              <a:rPr lang="en-AU" sz="900" dirty="0" smtClean="0">
                <a:solidFill>
                  <a:srgbClr val="636466"/>
                </a:solidFill>
                <a:latin typeface="Verdana" charset="0"/>
                <a:ea typeface="Verdana" charset="0"/>
                <a:cs typeface="Verdana" charset="0"/>
              </a:rPr>
              <a:t> </a:t>
            </a:r>
            <a:r>
              <a:rPr lang="en-AU" sz="900" dirty="0">
                <a:solidFill>
                  <a:srgbClr val="636466"/>
                </a:solidFill>
                <a:latin typeface="Verdana" charset="0"/>
                <a:ea typeface="Verdana" charset="0"/>
                <a:cs typeface="Verdana" charset="0"/>
              </a:rPr>
              <a:t>I find wrappers in her bedroom all the time. When I cook, I have to give her a snack; otherwise she seems anxious that she won’t get to eat what I’m cooking. Things get worse when her Dad brings McDonalds to visitations. Then she won’t eat my dinner but will cry before bedtime that she’s hungry.”</a:t>
            </a:r>
          </a:p>
          <a:p>
            <a:pPr algn="r"/>
            <a:r>
              <a:rPr lang="en-AU" sz="900" i="1" dirty="0">
                <a:solidFill>
                  <a:srgbClr val="FBBE32"/>
                </a:solidFill>
                <a:latin typeface="Verdana" charset="0"/>
                <a:ea typeface="Verdana" charset="0"/>
                <a:cs typeface="Verdana" charset="0"/>
              </a:rPr>
              <a:t>– Foster Parent</a:t>
            </a:r>
          </a:p>
        </p:txBody>
      </p:sp>
      <p:sp>
        <p:nvSpPr>
          <p:cNvPr id="24" name="TextBox 23"/>
          <p:cNvSpPr txBox="1"/>
          <p:nvPr/>
        </p:nvSpPr>
        <p:spPr>
          <a:xfrm>
            <a:off x="6088296" y="3287626"/>
            <a:ext cx="2731854" cy="941211"/>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“It’s a guilt thing. They’re going to provide treats out of guilt. It’s how they love their kids, it’s through treats, through ice cream.”</a:t>
            </a:r>
          </a:p>
          <a:p>
            <a:pPr algn="r"/>
            <a:r>
              <a:rPr lang="en-AU" sz="900" i="1" dirty="0">
                <a:solidFill>
                  <a:srgbClr val="FBBE32"/>
                </a:solidFill>
                <a:latin typeface="Verdana" charset="0"/>
                <a:ea typeface="Verdana" charset="0"/>
                <a:cs typeface="Verdana" charset="0"/>
              </a:rPr>
              <a:t>– Foster Parent</a:t>
            </a:r>
            <a:endParaRPr lang="en-AU" sz="900" dirty="0">
              <a:solidFill>
                <a:srgbClr val="FBBE32"/>
              </a:solidFill>
              <a:latin typeface="Verdana" charset="0"/>
              <a:ea typeface="Verdana" charset="0"/>
              <a:cs typeface="Verdana" charset="0"/>
            </a:endParaRPr>
          </a:p>
        </p:txBody>
      </p:sp>
      <p:sp>
        <p:nvSpPr>
          <p:cNvPr id="27" name="TextBox 26"/>
          <p:cNvSpPr txBox="1"/>
          <p:nvPr/>
        </p:nvSpPr>
        <p:spPr>
          <a:xfrm>
            <a:off x="6086890" y="4375478"/>
            <a:ext cx="2733260" cy="664212"/>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“I don’t think [foster children] ever break these habits.”</a:t>
            </a:r>
          </a:p>
          <a:p>
            <a:pPr algn="r"/>
            <a:r>
              <a:rPr lang="en-AU" sz="900" i="1" dirty="0">
                <a:solidFill>
                  <a:srgbClr val="FBBE32"/>
                </a:solidFill>
                <a:latin typeface="Verdana" charset="0"/>
                <a:ea typeface="Verdana" charset="0"/>
                <a:cs typeface="Verdana" charset="0"/>
              </a:rPr>
              <a:t>– Foster Parent</a:t>
            </a:r>
          </a:p>
        </p:txBody>
      </p:sp>
      <p:sp>
        <p:nvSpPr>
          <p:cNvPr id="12" name="TextBox 11"/>
          <p:cNvSpPr txBox="1"/>
          <p:nvPr/>
        </p:nvSpPr>
        <p:spPr>
          <a:xfrm>
            <a:off x="3203575" y="5056961"/>
            <a:ext cx="2736850" cy="664212"/>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“They’ll hoard food then eat until they throw up.”</a:t>
            </a:r>
          </a:p>
          <a:p>
            <a:pPr algn="r"/>
            <a:r>
              <a:rPr lang="en-AU" sz="900" i="1" dirty="0">
                <a:solidFill>
                  <a:srgbClr val="FBBE32"/>
                </a:solidFill>
                <a:latin typeface="Verdana" charset="0"/>
                <a:ea typeface="Verdana" charset="0"/>
                <a:cs typeface="Verdana" charset="0"/>
              </a:rPr>
              <a:t>– Foster Parent</a:t>
            </a:r>
          </a:p>
        </p:txBody>
      </p:sp>
      <p:pic>
        <p:nvPicPr>
          <p:cNvPr id="2" name="Picture 1"/>
          <p:cNvPicPr>
            <a:picLocks noChangeAspect="1"/>
          </p:cNvPicPr>
          <p:nvPr/>
        </p:nvPicPr>
        <p:blipFill>
          <a:blip r:embed="rId3"/>
          <a:stretch>
            <a:fillRect/>
          </a:stretch>
        </p:blipFill>
        <p:spPr>
          <a:xfrm>
            <a:off x="3203575" y="404813"/>
            <a:ext cx="5648325" cy="2774999"/>
          </a:xfrm>
          <a:prstGeom prst="rect">
            <a:avLst/>
          </a:prstGeom>
        </p:spPr>
      </p:pic>
      <p:sp>
        <p:nvSpPr>
          <p:cNvPr id="13" name="TextBox 12"/>
          <p:cNvSpPr txBox="1"/>
          <p:nvPr/>
        </p:nvSpPr>
        <p:spPr>
          <a:xfrm>
            <a:off x="6086890" y="5186331"/>
            <a:ext cx="2733260" cy="1079710"/>
          </a:xfrm>
          <a:prstGeom prst="rect">
            <a:avLst/>
          </a:prstGeom>
          <a:noFill/>
          <a:ln>
            <a:solidFill>
              <a:srgbClr val="DBDCDD"/>
            </a:solidFill>
          </a:ln>
        </p:spPr>
        <p:txBody>
          <a:bodyPr wrap="square" lIns="153942" tIns="123154" rIns="153942" bIns="123154" rtlCol="0">
            <a:spAutoFit/>
          </a:bodyPr>
          <a:lstStyle/>
          <a:p>
            <a:r>
              <a:rPr lang="en-AU" sz="900" dirty="0">
                <a:solidFill>
                  <a:srgbClr val="636466"/>
                </a:solidFill>
                <a:latin typeface="Verdana" charset="0"/>
                <a:ea typeface="Verdana" charset="0"/>
                <a:cs typeface="Verdana" charset="0"/>
              </a:rPr>
              <a:t>“When it comes down to it, once a child is in foster care the biggest thing that a parent can do it control the food [at visitation]. That’s the only thing they have let to control.”</a:t>
            </a:r>
          </a:p>
          <a:p>
            <a:pPr algn="r"/>
            <a:r>
              <a:rPr lang="en-AU" sz="900" i="1" dirty="0">
                <a:solidFill>
                  <a:srgbClr val="FBBE32"/>
                </a:solidFill>
                <a:latin typeface="Verdana" charset="0"/>
                <a:ea typeface="Verdana" charset="0"/>
                <a:cs typeface="Verdana" charset="0"/>
              </a:rPr>
              <a:t>– Foster Parent</a:t>
            </a:r>
          </a:p>
        </p:txBody>
      </p:sp>
      <p:sp>
        <p:nvSpPr>
          <p:cNvPr id="28" name="Date Placeholder 3"/>
          <p:cNvSpPr>
            <a:spLocks noGrp="1"/>
          </p:cNvSpPr>
          <p:nvPr>
            <p:ph type="dt" sz="half" idx="2"/>
          </p:nvPr>
        </p:nvSpPr>
        <p:spPr>
          <a:xfrm>
            <a:off x="323850" y="6489700"/>
            <a:ext cx="3916363" cy="258121"/>
          </a:xfrm>
          <a:prstGeom prst="rect">
            <a:avLst/>
          </a:prstGeom>
        </p:spPr>
        <p:txBody>
          <a:bodyPr vert="horz" lIns="0" tIns="61577" rIns="0" bIns="0" rtlCol="0" anchor="t" anchorCtr="0"/>
          <a:lstStyle>
            <a:lvl1pPr algn="l">
              <a:defRPr sz="855" b="1">
                <a:solidFill>
                  <a:schemeClr val="tx1">
                    <a:tint val="75000"/>
                  </a:schemeClr>
                </a:solidFill>
                <a:latin typeface="Verdana" charset="0"/>
                <a:ea typeface="Verdana" charset="0"/>
                <a:cs typeface="Verdana" charset="0"/>
              </a:defRPr>
            </a:lvl1pPr>
          </a:lstStyle>
          <a:p>
            <a:r>
              <a:rPr lang="en-NZ" sz="770" dirty="0"/>
              <a:t>Del Norte County | Food </a:t>
            </a:r>
            <a:r>
              <a:rPr lang="en-NZ" sz="770" dirty="0" smtClean="0"/>
              <a:t>Security</a:t>
            </a:r>
            <a:endParaRPr lang="en-AU" sz="770" b="0" dirty="0"/>
          </a:p>
        </p:txBody>
      </p:sp>
      <p:sp>
        <p:nvSpPr>
          <p:cNvPr id="29" name="Slide Number Placeholder 9"/>
          <p:cNvSpPr>
            <a:spLocks noGrp="1"/>
          </p:cNvSpPr>
          <p:nvPr>
            <p:ph type="sldNum" sz="quarter" idx="4"/>
          </p:nvPr>
        </p:nvSpPr>
        <p:spPr>
          <a:xfrm>
            <a:off x="6886575" y="6489498"/>
            <a:ext cx="1933575" cy="208481"/>
          </a:xfrm>
        </p:spPr>
        <p:txBody>
          <a:bodyPr/>
          <a:lstStyle/>
          <a:p>
            <a:fld id="{27D617BE-8250-D742-8F3A-8EE6AE56917F}" type="slidenum">
              <a:rPr lang="en-AU" smtClean="0"/>
              <a:pPr/>
              <a:t>9</a:t>
            </a:fld>
            <a:endParaRPr lang="en-AU" dirty="0"/>
          </a:p>
        </p:txBody>
      </p:sp>
      <p:cxnSp>
        <p:nvCxnSpPr>
          <p:cNvPr id="30" name="Straight Connector 29"/>
          <p:cNvCxnSpPr/>
          <p:nvPr/>
        </p:nvCxnSpPr>
        <p:spPr>
          <a:xfrm>
            <a:off x="323438" y="6489498"/>
            <a:ext cx="195859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11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NAT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13568</TotalTime>
  <Words>8238</Words>
  <Application>Microsoft Macintosh PowerPoint</Application>
  <PresentationFormat>Letter Paper (8.5x11 in)</PresentationFormat>
  <Paragraphs>779</Paragraphs>
  <Slides>42</Slides>
  <Notes>12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DNATL</vt:lpstr>
      <vt:lpstr>PowerPoint Presentation</vt:lpstr>
      <vt:lpstr>Introduction</vt:lpstr>
      <vt:lpstr>The process</vt:lpstr>
      <vt:lpstr>Who is involved?</vt:lpstr>
      <vt:lpstr>Interviewee Summary</vt:lpstr>
      <vt:lpstr>PowerPoint Presentation</vt:lpstr>
      <vt:lpstr>Key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System Shifts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Improved transport options</vt:lpstr>
      <vt:lpstr>Promoting cooking, gardening, nutrition, and budgeting education</vt:lpstr>
      <vt:lpstr>Well-designed access points  and services provided</vt:lpstr>
      <vt:lpstr>Enduring provider capability</vt:lpstr>
      <vt:lpstr>Enhanced benefit user experience</vt:lpstr>
      <vt:lpstr>“Adopt an Abuela”</vt:lpstr>
      <vt:lpstr>Grocery Stork</vt:lpstr>
      <vt:lpstr>Breakfast for all students</vt:lpstr>
      <vt:lpstr>Food Access Calendars  </vt:lpstr>
      <vt:lpstr>Innovation change horizons</vt:lpstr>
      <vt:lpstr>Where to next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Rubery</dc:creator>
  <cp:lastModifiedBy>Tori</cp:lastModifiedBy>
  <cp:revision>179</cp:revision>
  <cp:lastPrinted>2018-04-04T22:15:02Z</cp:lastPrinted>
  <dcterms:created xsi:type="dcterms:W3CDTF">2017-09-20T22:34:32Z</dcterms:created>
  <dcterms:modified xsi:type="dcterms:W3CDTF">2019-11-01T16:16:01Z</dcterms:modified>
</cp:coreProperties>
</file>